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slideLayout" Target="../slideLayouts/slideLayout1.xml"/><Relationship Id="rId9"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slideLayout" Target="../slideLayouts/slideLayout1.xml"/><Relationship Id="rId8"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slideLayout" Target="../slideLayouts/slideLayout1.xm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slideLayout" Target="../slideLayouts/slideLayout1.xml"/><Relationship Id="rId9"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slideLayout" Target="../slideLayouts/slideLayout1.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jpeg"/><Relationship Id="rId3" Type="http://schemas.openxmlformats.org/officeDocument/2006/relationships/image" Target="../media/image-10-3.jpeg"/><Relationship Id="rId4" Type="http://schemas.openxmlformats.org/officeDocument/2006/relationships/image" Target="../media/image-10-4.jpe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slideLayout" Target="../slideLayouts/slideLayout1.xml"/><Relationship Id="rId8"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slideLayout" Target="../slideLayouts/slideLayout1.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slideLayout" Target="../slideLayouts/slideLayout1.xm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slideLayout" Target="../slideLayouts/slideLayout1.xml"/><Relationship Id="rId6"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slideLayout" Target="../slideLayouts/slideLayout1.xml"/><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jpe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slideLayout" Target="../slideLayouts/slideLayout1.xml"/><Relationship Id="rId8"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slideLayout" Target="../slideLayouts/slideLayout1.xml"/><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slideLayout" Target="../slideLayouts/slideLayout1.xml"/><Relationship Id="rId7"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jpeg"/><Relationship Id="rId4" Type="http://schemas.openxmlformats.org/officeDocument/2006/relationships/image" Target="../media/image-18-4.jpeg"/><Relationship Id="rId5" Type="http://schemas.openxmlformats.org/officeDocument/2006/relationships/image" Target="../media/image-18-5.jpeg"/><Relationship Id="rId6" Type="http://schemas.openxmlformats.org/officeDocument/2006/relationships/image" Target="../media/image-18-6.png"/><Relationship Id="rId7" Type="http://schemas.openxmlformats.org/officeDocument/2006/relationships/slideLayout" Target="../slideLayouts/slideLayout1.xml"/><Relationship Id="rId8"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slideLayout" Target="../slideLayouts/slideLayout1.xml"/><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13148" y="254333"/>
            <a:ext cx="8311752" cy="2435084"/>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13147" y="2872149"/>
            <a:ext cx="6344226" cy="1619799"/>
          </a:xfrm>
          <a:prstGeom prst="rect">
            <a:avLst/>
          </a:prstGeom>
          <a:noFill/>
          <a:ln/>
        </p:spPr>
        <p:txBody>
          <a:bodyPr wrap="square" lIns="0" tIns="0" rIns="0" bIns="0" rtlCol="0" anchor="ctr"/>
          <a:lstStyle/>
          <a:p>
            <a:pPr algn="l" indent="0" marL="0">
              <a:lnSpc>
                <a:spcPct val="90000"/>
              </a:lnSpc>
              <a:buNone/>
            </a:pPr>
            <a:r>
              <a:rPr lang="en-US" sz="3300" b="1" dirty="0">
                <a:solidFill>
                  <a:srgbClr val="F4EDDB"/>
                </a:solidFill>
                <a:latin typeface="Arial" pitchFamily="34" charset="0"/>
                <a:ea typeface="Arial" pitchFamily="34" charset="-122"/>
                <a:cs typeface="Arial" pitchFamily="34" charset="-120"/>
              </a:rPr>
              <a:t>Метод последовательных приближений: как находят решение по шагам
</a:t>
            </a:r>
            <a:pPr algn="l" indent="0" marL="0">
              <a:lnSpc>
                <a:spcPct val="90000"/>
              </a:lnSpc>
              <a:buNone/>
            </a:pPr>
            <a:r>
              <a:rPr lang="en-US" sz="1200" dirty="0">
                <a:solidFill>
                  <a:srgbClr val="FFFFFF"/>
                </a:solidFill>
                <a:latin typeface="Arial" pitchFamily="34" charset="0"/>
                <a:ea typeface="Arial" pitchFamily="34" charset="-122"/>
                <a:cs typeface="Arial" pitchFamily="34" charset="-120"/>
              </a:rPr>
              <a:t>Итерации, которые приводят к точному ответу.
</a:t>
            </a:r>
            <a:endParaRPr lang="en-US" sz="3300" dirty="0"/>
          </a:p>
        </p:txBody>
      </p:sp>
      <p:sp>
        <p:nvSpPr>
          <p:cNvPr id="5" name="Text 1"/>
          <p:cNvSpPr txBox="1"/>
          <p:nvPr/>
        </p:nvSpPr>
        <p:spPr>
          <a:xfrm>
            <a:off x="413147" y="4668522"/>
            <a:ext cx="5437013" cy="162731"/>
          </a:xfrm>
          <a:prstGeom prst="rect">
            <a:avLst/>
          </a:prstGeom>
          <a:noFill/>
          <a:ln/>
        </p:spPr>
        <p:txBody>
          <a:bodyPr wrap="square" lIns="0" tIns="0" rIns="0" bIns="0" rtlCol="0" anchor="t"/>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
</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553" y="375191"/>
            <a:ext cx="3456759" cy="440263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950494" y="885826"/>
            <a:ext cx="4456087" cy="3371849"/>
          </a:xfrm>
          <a:prstGeom prst="rect">
            <a:avLst/>
          </a:prstGeom>
          <a:noFill/>
          <a:ln/>
        </p:spPr>
        <p:txBody>
          <a:bodyPr wrap="square" lIns="0" tIns="0" rIns="0" bIns="0" rtlCol="0" anchor="ctr"/>
          <a:lstStyle/>
          <a:p>
            <a:pPr algn="l" indent="0" marL="0">
              <a:lnSpc>
                <a:spcPct val="90000"/>
              </a:lnSpc>
              <a:buNone/>
            </a:pPr>
            <a:r>
              <a:rPr lang="en-US" sz="3000" b="1" dirty="0">
                <a:solidFill>
                  <a:srgbClr val="E01832"/>
                </a:solidFill>
                <a:latin typeface="Arial" pitchFamily="34" charset="0"/>
                <a:ea typeface="Arial" pitchFamily="34" charset="-122"/>
                <a:cs typeface="Arial" pitchFamily="34" charset="-120"/>
              </a:rPr>
              <a:t>Почему этот метод важен в 11 классе
</a:t>
            </a:r>
            <a:pPr algn="l" indent="0" marL="0">
              <a:lnSpc>
                <a:spcPct val="90000"/>
              </a:lnSpc>
              <a:buNone/>
            </a:pPr>
            <a:r>
              <a:rPr lang="en-US" sz="11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Когда формула корня недоступна, метод последовательных приближений помогает найти ответ с заданной точностью. Он особенно полезен для нелинейных, тригонометрических и показательных уравнений, а также для систем, где решение получают численно.
</a:t>
            </a:r>
            <a:endParaRPr lang="en-US" sz="3000" dirty="0"/>
          </a:p>
        </p:txBody>
      </p:sp>
      <p:sp>
        <p:nvSpPr>
          <p:cNvPr id="5" name="Text 1"/>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E01832"/>
                </a:solidFill>
                <a:latin typeface="Arial" pitchFamily="34" charset="0"/>
                <a:ea typeface="Arial" pitchFamily="34" charset="-122"/>
                <a:cs typeface="Arial" pitchFamily="34" charset="-120"/>
              </a:rPr>
              <a:t>2</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421776" y="492453"/>
            <a:ext cx="5285850" cy="592207"/>
          </a:xfrm>
          <a:prstGeom prst="rect">
            <a:avLst/>
          </a:prstGeom>
          <a:noFill/>
          <a:ln/>
        </p:spPr>
        <p:txBody>
          <a:bodyPr wrap="square" lIns="0" tIns="0" rIns="0" bIns="0" rtlCol="0" anchor="ctr"/>
          <a:lstStyle/>
          <a:p>
            <a:pPr algn="l" indent="0" marL="0">
              <a:lnSpc>
                <a:spcPct val="90000"/>
              </a:lnSpc>
              <a:buNone/>
            </a:pPr>
            <a:r>
              <a:rPr lang="en-US" sz="2590" b="1" dirty="0">
                <a:solidFill>
                  <a:srgbClr val="E01832"/>
                </a:solidFill>
                <a:latin typeface="Arial" pitchFamily="34" charset="0"/>
                <a:ea typeface="Arial" pitchFamily="34" charset="-122"/>
                <a:cs typeface="Arial" pitchFamily="34" charset="-120"/>
              </a:rPr>
              <a:t>Запись метода в виде рекуррентной формулы
</a:t>
            </a:r>
            <a:endParaRPr lang="en-US" sz="2590" dirty="0"/>
          </a:p>
        </p:txBody>
      </p:sp>
      <p:sp>
        <p:nvSpPr>
          <p:cNvPr id="10" name="Text 1"/>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E01832"/>
                </a:solidFill>
                <a:latin typeface="Arial" pitchFamily="34" charset="0"/>
                <a:ea typeface="Arial" pitchFamily="34" charset="-122"/>
                <a:cs typeface="Arial" pitchFamily="34" charset="-120"/>
              </a:rPr>
              <a:t>3</a:t>
            </a:r>
            <a:endParaRPr lang="en-US" sz="1100" dirty="0"/>
          </a:p>
        </p:txBody>
      </p:sp>
      <p:sp>
        <p:nvSpPr>
          <p:cNvPr id="11" name="Text 2"/>
          <p:cNvSpPr txBox="1"/>
          <p:nvPr/>
        </p:nvSpPr>
        <p:spPr>
          <a:xfrm>
            <a:off x="569346" y="2069813"/>
            <a:ext cx="3761135" cy="731497"/>
          </a:xfrm>
          <a:prstGeom prst="rect">
            <a:avLst/>
          </a:prstGeom>
          <a:noFill/>
          <a:ln/>
        </p:spPr>
        <p:txBody>
          <a:bodyPr wrap="square" lIns="0" tIns="0" rIns="0" bIns="0" rtlCol="0" anchor="ctr"/>
          <a:lstStyle/>
          <a:p>
            <a:pPr algn="l" indent="0" marL="0">
              <a:lnSpc>
                <a:spcPct val="90000"/>
              </a:lnSpc>
              <a:buNone/>
            </a:pPr>
            <a:r>
              <a:rPr lang="en-US" sz="1100" b="1" dirty="0">
                <a:solidFill>
                  <a:srgbClr val="E01832"/>
                </a:solidFill>
                <a:latin typeface="Arial" pitchFamily="34" charset="0"/>
                <a:ea typeface="Arial" pitchFamily="34" charset="-122"/>
                <a:cs typeface="Arial" pitchFamily="34" charset="-120"/>
              </a:rPr>
              <a:t>Преобразование уравнения
</a:t>
            </a:r>
            <a:pPr algn="l" indent="0" marL="0">
              <a:lnSpc>
                <a:spcPct val="90000"/>
              </a:lnSpc>
              <a:buNone/>
            </a:pPr>
            <a:r>
              <a:rPr lang="en-US" sz="400"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4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000" dirty="0">
                <a:solidFill>
                  <a:srgbClr val="000000"/>
                </a:solidFill>
                <a:latin typeface="Arial" pitchFamily="34" charset="0"/>
                <a:ea typeface="Arial" pitchFamily="34" charset="-122"/>
                <a:cs typeface="Arial" pitchFamily="34" charset="-120"/>
              </a:rPr>
              <a:t>Сначала исходное уравнение переписывают в форме x=φ(x), чтобы решение стало фиксированной точкой функции. От удачного выбора φ зависит, будет ли последовательность сходиться к корню.
</a:t>
            </a:r>
            <a:endParaRPr lang="en-US" sz="1100" dirty="0"/>
          </a:p>
        </p:txBody>
      </p:sp>
      <p:sp>
        <p:nvSpPr>
          <p:cNvPr id="12" name="Text 3"/>
          <p:cNvSpPr txBox="1"/>
          <p:nvPr/>
        </p:nvSpPr>
        <p:spPr>
          <a:xfrm>
            <a:off x="4842094" y="2069813"/>
            <a:ext cx="3761135" cy="731497"/>
          </a:xfrm>
          <a:prstGeom prst="rect">
            <a:avLst/>
          </a:prstGeom>
          <a:noFill/>
          <a:ln/>
        </p:spPr>
        <p:txBody>
          <a:bodyPr wrap="square" lIns="0" tIns="0" rIns="0" bIns="0" rtlCol="0" anchor="ctr"/>
          <a:lstStyle/>
          <a:p>
            <a:pPr algn="l" indent="0" marL="0">
              <a:lnSpc>
                <a:spcPct val="90000"/>
              </a:lnSpc>
              <a:buNone/>
            </a:pPr>
            <a:r>
              <a:rPr lang="en-US" sz="1100" b="1" dirty="0">
                <a:solidFill>
                  <a:srgbClr val="E01832"/>
                </a:solidFill>
                <a:latin typeface="Arial" pitchFamily="34" charset="0"/>
                <a:ea typeface="Arial" pitchFamily="34" charset="-122"/>
                <a:cs typeface="Arial" pitchFamily="34" charset="-120"/>
              </a:rPr>
              <a:t>Стартовый шаг
</a:t>
            </a:r>
            <a:pPr algn="l" indent="0" marL="0">
              <a:lnSpc>
                <a:spcPct val="90000"/>
              </a:lnSpc>
              <a:buNone/>
            </a:pPr>
            <a:r>
              <a:rPr lang="en-US" sz="400"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4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000" dirty="0">
                <a:solidFill>
                  <a:srgbClr val="000000"/>
                </a:solidFill>
                <a:latin typeface="Arial" pitchFamily="34" charset="0"/>
                <a:ea typeface="Arial" pitchFamily="34" charset="-122"/>
                <a:cs typeface="Arial" pitchFamily="34" charset="-120"/>
              </a:rPr>
              <a:t>Затем выбирают начальное значение x0, которое задаёт начало вычислений. Это приближение берут внутри области, где итерации сохраняют смысл и не выходят за допустимые границы.
</a:t>
            </a:r>
            <a:endParaRPr lang="en-US" sz="1100" dirty="0"/>
          </a:p>
        </p:txBody>
      </p:sp>
      <p:sp>
        <p:nvSpPr>
          <p:cNvPr id="13" name="Text 4"/>
          <p:cNvSpPr txBox="1"/>
          <p:nvPr/>
        </p:nvSpPr>
        <p:spPr>
          <a:xfrm>
            <a:off x="569346" y="3632053"/>
            <a:ext cx="3761135" cy="731497"/>
          </a:xfrm>
          <a:prstGeom prst="rect">
            <a:avLst/>
          </a:prstGeom>
          <a:noFill/>
          <a:ln/>
        </p:spPr>
        <p:txBody>
          <a:bodyPr wrap="square" lIns="0" tIns="0" rIns="0" bIns="0" rtlCol="0" anchor="ctr"/>
          <a:lstStyle/>
          <a:p>
            <a:pPr algn="l" indent="0" marL="0">
              <a:lnSpc>
                <a:spcPct val="90000"/>
              </a:lnSpc>
              <a:buNone/>
            </a:pPr>
            <a:r>
              <a:rPr lang="en-US" sz="1100" b="1" dirty="0">
                <a:solidFill>
                  <a:srgbClr val="E01832"/>
                </a:solidFill>
                <a:latin typeface="Arial" pitchFamily="34" charset="0"/>
                <a:ea typeface="Arial" pitchFamily="34" charset="-122"/>
                <a:cs typeface="Arial" pitchFamily="34" charset="-120"/>
              </a:rPr>
              <a:t>Построение последовательности
</a:t>
            </a:r>
            <a:pPr algn="l" indent="0" marL="0">
              <a:lnSpc>
                <a:spcPct val="90000"/>
              </a:lnSpc>
              <a:buNone/>
            </a:pPr>
            <a:r>
              <a:rPr lang="en-US" sz="400"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4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000" dirty="0">
                <a:solidFill>
                  <a:srgbClr val="000000"/>
                </a:solidFill>
                <a:latin typeface="Arial" pitchFamily="34" charset="0"/>
                <a:ea typeface="Arial" pitchFamily="34" charset="-122"/>
                <a:cs typeface="Arial" pitchFamily="34" charset="-120"/>
              </a:rPr>
              <a:t>Далее по одной формуле находят x1=φ(x0), x2=φ(x1), x3=φ(x2) и так далее. Каждое новое значение уточняет предыдущее, поэтому метод относится к итерационным способам.
</a:t>
            </a:r>
            <a:endParaRPr lang="en-US" sz="1100" dirty="0"/>
          </a:p>
        </p:txBody>
      </p:sp>
      <p:sp>
        <p:nvSpPr>
          <p:cNvPr id="14" name="Text 5"/>
          <p:cNvSpPr txBox="1"/>
          <p:nvPr/>
        </p:nvSpPr>
        <p:spPr>
          <a:xfrm>
            <a:off x="4842094" y="3632053"/>
            <a:ext cx="3761135" cy="731497"/>
          </a:xfrm>
          <a:prstGeom prst="rect">
            <a:avLst/>
          </a:prstGeom>
          <a:noFill/>
          <a:ln/>
        </p:spPr>
        <p:txBody>
          <a:bodyPr wrap="square" lIns="0" tIns="0" rIns="0" bIns="0" rtlCol="0" anchor="ctr"/>
          <a:lstStyle/>
          <a:p>
            <a:pPr algn="l" indent="0" marL="0">
              <a:lnSpc>
                <a:spcPct val="90000"/>
              </a:lnSpc>
              <a:buNone/>
            </a:pPr>
            <a:r>
              <a:rPr lang="en-US" sz="1100" b="1" dirty="0">
                <a:solidFill>
                  <a:srgbClr val="E01832"/>
                </a:solidFill>
                <a:latin typeface="Arial" pitchFamily="34" charset="0"/>
                <a:ea typeface="Arial" pitchFamily="34" charset="-122"/>
                <a:cs typeface="Arial" pitchFamily="34" charset="-120"/>
              </a:rPr>
              <a:t>Смысл предела
</a:t>
            </a:r>
            <a:pPr algn="l" indent="0" marL="0">
              <a:lnSpc>
                <a:spcPct val="90000"/>
              </a:lnSpc>
              <a:buNone/>
            </a:pPr>
            <a:r>
              <a:rPr lang="en-US" sz="400"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4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000" dirty="0">
                <a:solidFill>
                  <a:srgbClr val="000000"/>
                </a:solidFill>
                <a:latin typeface="Arial" pitchFamily="34" charset="0"/>
                <a:ea typeface="Arial" pitchFamily="34" charset="-122"/>
                <a:cs typeface="Arial" pitchFamily="34" charset="-120"/>
              </a:rPr>
              <a:t>Если последовательность сходится, её предел удовлетворяет уравнению x=φ(x), а значит является решением исходной задачи. На практике важны не только сам предел, но и скорость приближения.
</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6010343" y="1473529"/>
            <a:ext cx="2795447" cy="2809164"/>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E01832"/>
                </a:solidFill>
                <a:latin typeface="Arial" pitchFamily="34" charset="0"/>
                <a:ea typeface="Arial" pitchFamily="34" charset="-122"/>
                <a:cs typeface="Arial" pitchFamily="34" charset="-120"/>
              </a:rPr>
              <a:t>4</a:t>
            </a:r>
            <a:endParaRPr lang="en-US" sz="1100" dirty="0"/>
          </a:p>
        </p:txBody>
      </p:sp>
      <p:sp>
        <p:nvSpPr>
          <p:cNvPr id="9" name="Text 1"/>
          <p:cNvSpPr txBox="1"/>
          <p:nvPr/>
        </p:nvSpPr>
        <p:spPr>
          <a:xfrm>
            <a:off x="421774" y="492450"/>
            <a:ext cx="8294400" cy="592200"/>
          </a:xfrm>
          <a:prstGeom prst="rect">
            <a:avLst/>
          </a:prstGeom>
          <a:noFill/>
          <a:ln/>
        </p:spPr>
        <p:txBody>
          <a:bodyPr wrap="square" lIns="0" tIns="0" rIns="0" bIns="0" rtlCol="0" anchor="ctr"/>
          <a:lstStyle/>
          <a:p>
            <a:pPr algn="l" indent="0" marL="0">
              <a:lnSpc>
                <a:spcPct val="90000"/>
              </a:lnSpc>
              <a:buNone/>
            </a:pPr>
            <a:r>
              <a:rPr lang="en-US" sz="2590" b="1" dirty="0">
                <a:solidFill>
                  <a:srgbClr val="E01832"/>
                </a:solidFill>
                <a:latin typeface="Arial" pitchFamily="34" charset="0"/>
                <a:ea typeface="Arial" pitchFamily="34" charset="-122"/>
                <a:cs typeface="Arial" pitchFamily="34" charset="-120"/>
              </a:rPr>
              <a:t>Геометрический смысл: пересечение графиков y=φ(x) и y=x
</a:t>
            </a:r>
            <a:endParaRPr lang="en-US" sz="2590" dirty="0"/>
          </a:p>
        </p:txBody>
      </p:sp>
      <p:sp>
        <p:nvSpPr>
          <p:cNvPr id="10" name="Text 2"/>
          <p:cNvSpPr txBox="1"/>
          <p:nvPr/>
        </p:nvSpPr>
        <p:spPr>
          <a:xfrm>
            <a:off x="421775" y="1563686"/>
            <a:ext cx="2596083" cy="1124081"/>
          </a:xfrm>
          <a:prstGeom prst="rect">
            <a:avLst/>
          </a:prstGeom>
          <a:noFill/>
          <a:ln/>
        </p:spPr>
        <p:txBody>
          <a:bodyPr wrap="square" lIns="0" tIns="0" rIns="0" bIns="0" rtlCol="0" anchor="t"/>
          <a:lstStyle/>
          <a:p>
            <a:pPr algn="l" indent="0" marL="0">
              <a:lnSpc>
                <a:spcPct val="90000"/>
              </a:lnSpc>
              <a:buNone/>
            </a:pPr>
            <a:r>
              <a:rPr lang="en-US" sz="1000" b="1" dirty="0">
                <a:solidFill>
                  <a:srgbClr val="E01832"/>
                </a:solidFill>
                <a:latin typeface="Arial" pitchFamily="34" charset="0"/>
                <a:ea typeface="Arial" pitchFamily="34" charset="-122"/>
                <a:cs typeface="Arial" pitchFamily="34" charset="-120"/>
              </a:rPr>
              <a:t>Точка решения
</a:t>
            </a:r>
            <a:pPr algn="l" indent="0" marL="0">
              <a:lnSpc>
                <a:spcPct val="90000"/>
              </a:lnSpc>
              <a:buNone/>
            </a:pPr>
            <a:r>
              <a:rPr lang="en-US" sz="300"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4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000" dirty="0">
                <a:solidFill>
                  <a:srgbClr val="000000"/>
                </a:solidFill>
                <a:latin typeface="Arial" pitchFamily="34" charset="0"/>
                <a:ea typeface="Arial" pitchFamily="34" charset="-122"/>
                <a:cs typeface="Arial" pitchFamily="34" charset="-120"/>
              </a:rPr>
              <a:t>Корень уравнения соответствует точке пересечения графика y=φ(x) с прямой y=x. Именно в этой точке обе записи одной и той же величины совпадают.
</a:t>
            </a:r>
            <a:endParaRPr lang="en-US" sz="1000" dirty="0"/>
          </a:p>
        </p:txBody>
      </p:sp>
      <p:sp>
        <p:nvSpPr>
          <p:cNvPr id="11" name="Text 3"/>
          <p:cNvSpPr txBox="1"/>
          <p:nvPr/>
        </p:nvSpPr>
        <p:spPr>
          <a:xfrm>
            <a:off x="409575" y="3051094"/>
            <a:ext cx="2648320" cy="1124081"/>
          </a:xfrm>
          <a:prstGeom prst="rect">
            <a:avLst/>
          </a:prstGeom>
          <a:noFill/>
          <a:ln/>
        </p:spPr>
        <p:txBody>
          <a:bodyPr wrap="square" lIns="0" tIns="0" rIns="0" bIns="0" rtlCol="0" anchor="t"/>
          <a:lstStyle/>
          <a:p>
            <a:pPr algn="l" indent="0" marL="0">
              <a:lnSpc>
                <a:spcPct val="90000"/>
              </a:lnSpc>
              <a:buNone/>
            </a:pPr>
            <a:r>
              <a:rPr lang="en-US" sz="1000" b="1" dirty="0">
                <a:solidFill>
                  <a:srgbClr val="E01832"/>
                </a:solidFill>
                <a:latin typeface="Arial" pitchFamily="34" charset="0"/>
                <a:ea typeface="Arial" pitchFamily="34" charset="-122"/>
                <a:cs typeface="Arial" pitchFamily="34" charset="-120"/>
              </a:rPr>
              <a:t>Когда возникает расходимость
</a:t>
            </a:r>
            <a:pPr algn="l" indent="0" marL="0">
              <a:lnSpc>
                <a:spcPct val="90000"/>
              </a:lnSpc>
              <a:buNone/>
            </a:pPr>
            <a:r>
              <a:rPr lang="en-US" sz="300"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4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000" dirty="0">
                <a:solidFill>
                  <a:srgbClr val="000000"/>
                </a:solidFill>
                <a:latin typeface="Arial" pitchFamily="34" charset="0"/>
                <a:ea typeface="Arial" pitchFamily="34" charset="-122"/>
                <a:cs typeface="Arial" pitchFamily="34" charset="-120"/>
              </a:rPr>
              <a:t>Если график вблизи решения слишком крутой, очередное приближение может отдаляться от корня. В этом случае визуальная модель сразу показывает, что выбранная формула неудобна.
</a:t>
            </a:r>
            <a:endParaRPr lang="en-US" sz="1000" dirty="0"/>
          </a:p>
        </p:txBody>
      </p:sp>
      <p:sp>
        <p:nvSpPr>
          <p:cNvPr id="12" name="Text 4"/>
          <p:cNvSpPr txBox="1"/>
          <p:nvPr/>
        </p:nvSpPr>
        <p:spPr>
          <a:xfrm>
            <a:off x="3252603" y="1563686"/>
            <a:ext cx="2648320" cy="1124081"/>
          </a:xfrm>
          <a:prstGeom prst="rect">
            <a:avLst/>
          </a:prstGeom>
          <a:noFill/>
          <a:ln/>
        </p:spPr>
        <p:txBody>
          <a:bodyPr wrap="square" lIns="0" tIns="0" rIns="0" bIns="0" rtlCol="0" anchor="t"/>
          <a:lstStyle/>
          <a:p>
            <a:pPr algn="l" indent="0" marL="0">
              <a:lnSpc>
                <a:spcPct val="90000"/>
              </a:lnSpc>
              <a:buNone/>
            </a:pPr>
            <a:r>
              <a:rPr lang="en-US" sz="1000" b="1" dirty="0">
                <a:solidFill>
                  <a:srgbClr val="E01832"/>
                </a:solidFill>
                <a:latin typeface="Arial" pitchFamily="34" charset="0"/>
                <a:ea typeface="Arial" pitchFamily="34" charset="-122"/>
                <a:cs typeface="Arial" pitchFamily="34" charset="-120"/>
              </a:rPr>
              <a:t>Почему итерации работают
</a:t>
            </a:r>
            <a:pPr algn="l" indent="0" marL="0">
              <a:lnSpc>
                <a:spcPct val="90000"/>
              </a:lnSpc>
              <a:buNone/>
            </a:pPr>
            <a:r>
              <a:rPr lang="en-US" sz="300"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4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000" dirty="0">
                <a:solidFill>
                  <a:srgbClr val="000000"/>
                </a:solidFill>
                <a:latin typeface="Arial" pitchFamily="34" charset="0"/>
                <a:ea typeface="Arial" pitchFamily="34" charset="-122"/>
                <a:cs typeface="Arial" pitchFamily="34" charset="-120"/>
              </a:rPr>
              <a:t>Если графики пересекаются под благоприятным углом, последовательные приближения могут шаг за шагом «подтягиваться» к точке пересечения. Тогда алгебраический процесс становится наглядным и предсказуемым.
</a:t>
            </a:r>
            <a:endParaRPr lang="en-US" sz="1000" dirty="0"/>
          </a:p>
        </p:txBody>
      </p:sp>
      <p:sp>
        <p:nvSpPr>
          <p:cNvPr id="13" name="Text 5"/>
          <p:cNvSpPr txBox="1"/>
          <p:nvPr/>
        </p:nvSpPr>
        <p:spPr>
          <a:xfrm>
            <a:off x="3247839" y="3051094"/>
            <a:ext cx="2648321" cy="1124081"/>
          </a:xfrm>
          <a:prstGeom prst="rect">
            <a:avLst/>
          </a:prstGeom>
          <a:noFill/>
          <a:ln/>
        </p:spPr>
        <p:txBody>
          <a:bodyPr wrap="square" lIns="0" tIns="0" rIns="0" bIns="0" rtlCol="0" anchor="t"/>
          <a:lstStyle/>
          <a:p>
            <a:pPr algn="l" indent="0" marL="0">
              <a:lnSpc>
                <a:spcPct val="90000"/>
              </a:lnSpc>
              <a:buNone/>
            </a:pPr>
            <a:r>
              <a:rPr lang="en-US" sz="1000" b="1" dirty="0">
                <a:solidFill>
                  <a:srgbClr val="E01832"/>
                </a:solidFill>
                <a:latin typeface="Arial" pitchFamily="34" charset="0"/>
                <a:ea typeface="Arial" pitchFamily="34" charset="-122"/>
                <a:cs typeface="Arial" pitchFamily="34" charset="-120"/>
              </a:rPr>
              <a:t>Польза рисунка
</a:t>
            </a:r>
            <a:pPr algn="l" indent="0" marL="0">
              <a:lnSpc>
                <a:spcPct val="90000"/>
              </a:lnSpc>
              <a:buNone/>
            </a:pPr>
            <a:r>
              <a:rPr lang="en-US" sz="300"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4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000" dirty="0">
                <a:solidFill>
                  <a:srgbClr val="000000"/>
                </a:solidFill>
                <a:latin typeface="Arial" pitchFamily="34" charset="0"/>
                <a:ea typeface="Arial" pitchFamily="34" charset="-122"/>
                <a:cs typeface="Arial" pitchFamily="34" charset="-120"/>
              </a:rPr>
              <a:t>Геометрическая интерпретация помогает понять не только результат, но и причину успеха или неудачи метода. Она связывает вычисления с движением по графику, а не с абстрактной формулой.
</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407387" y="2415644"/>
            <a:ext cx="5182677" cy="1470966"/>
          </a:xfrm>
          <a:prstGeom prst="rect">
            <a:avLst/>
          </a:prstGeom>
        </p:spPr>
      </p:pic>
      <p:sp>
        <p:nvSpPr>
          <p:cNvPr id="4" name="Text 0"/>
          <p:cNvSpPr txBox="1"/>
          <p:nvPr/>
        </p:nvSpPr>
        <p:spPr>
          <a:xfrm>
            <a:off x="421775" y="492453"/>
            <a:ext cx="5286080" cy="592207"/>
          </a:xfrm>
          <a:prstGeom prst="rect">
            <a:avLst/>
          </a:prstGeom>
          <a:noFill/>
          <a:ln/>
        </p:spPr>
        <p:txBody>
          <a:bodyPr wrap="square" lIns="0" tIns="0" rIns="0" bIns="0" rtlCol="0" anchor="ctr"/>
          <a:lstStyle/>
          <a:p>
            <a:pPr algn="l" indent="0" marL="0">
              <a:lnSpc>
                <a:spcPct val="90000"/>
              </a:lnSpc>
              <a:buNone/>
            </a:pPr>
            <a:r>
              <a:rPr lang="en-US" sz="2590" b="1" dirty="0">
                <a:solidFill>
                  <a:srgbClr val="F4EDDB"/>
                </a:solidFill>
                <a:latin typeface="Arial" pitchFamily="34" charset="0"/>
                <a:ea typeface="Arial" pitchFamily="34" charset="-122"/>
                <a:cs typeface="Arial" pitchFamily="34" charset="-120"/>
              </a:rPr>
              <a:t>Сравнение способов решения уравнений
</a:t>
            </a:r>
            <a:endParaRPr lang="en-US" sz="2590" dirty="0"/>
          </a:p>
        </p:txBody>
      </p:sp>
      <p:sp>
        <p:nvSpPr>
          <p:cNvPr id="5" name="Text 1"/>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5</a:t>
            </a:r>
            <a:endParaRPr lang="en-US" sz="1100" dirty="0"/>
          </a:p>
        </p:txBody>
      </p:sp>
      <p:sp>
        <p:nvSpPr>
          <p:cNvPr id="6" name="Text 2"/>
          <p:cNvSpPr txBox="1"/>
          <p:nvPr/>
        </p:nvSpPr>
        <p:spPr>
          <a:xfrm>
            <a:off x="590050" y="2044013"/>
            <a:ext cx="2316300" cy="1884600"/>
          </a:xfrm>
          <a:prstGeom prst="rect">
            <a:avLst/>
          </a:prstGeom>
          <a:noFill/>
          <a:ln/>
        </p:spPr>
        <p:txBody>
          <a:bodyPr wrap="square" lIns="0" tIns="0" rIns="0" bIns="0" rtlCol="0" anchor="ctr"/>
          <a:lstStyle/>
          <a:p>
            <a:pPr algn="l" indent="0" marL="0">
              <a:lnSpc>
                <a:spcPct val="90000"/>
              </a:lnSpc>
              <a:buNone/>
            </a:pPr>
            <a:r>
              <a:rPr lang="en-US" sz="1100" dirty="0">
                <a:solidFill>
                  <a:srgbClr val="180939"/>
                </a:solidFill>
                <a:latin typeface="Arial" pitchFamily="34" charset="0"/>
                <a:ea typeface="Arial" pitchFamily="34" charset="-122"/>
                <a:cs typeface="Arial" pitchFamily="34" charset="-120"/>
              </a:rPr>
              <a:t>Три подхода к решению одной задачи и их практические особенности.
</a:t>
            </a:r>
            <a:pPr algn="l" indent="0" marL="0">
              <a:lnSpc>
                <a:spcPct val="90000"/>
              </a:lnSpc>
              <a:buNone/>
            </a:pPr>
            <a:r>
              <a:rPr lang="en-US" sz="11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100" dirty="0">
                <a:solidFill>
                  <a:srgbClr val="180939"/>
                </a:solidFill>
                <a:latin typeface="Arial" pitchFamily="34" charset="0"/>
                <a:ea typeface="Arial" pitchFamily="34" charset="-122"/>
                <a:cs typeface="Arial" pitchFamily="34" charset="-120"/>
              </a:rPr>
              <a:t>Метод последовательных приближений занимает среднее положение: он точнее графического способа и универсальнее аналитического.
</a:t>
            </a:r>
            <a:endParaRPr lang="en-US" sz="1100" dirty="0"/>
          </a:p>
        </p:txBody>
      </p:sp>
      <p:sp>
        <p:nvSpPr>
          <p:cNvPr id="7" name="Text 3"/>
          <p:cNvSpPr txBox="1"/>
          <p:nvPr/>
        </p:nvSpPr>
        <p:spPr>
          <a:xfrm>
            <a:off x="590050" y="4006247"/>
            <a:ext cx="2316300" cy="252000"/>
          </a:xfrm>
          <a:prstGeom prst="rect">
            <a:avLst/>
          </a:prstGeom>
          <a:noFill/>
          <a:ln/>
        </p:spPr>
        <p:txBody>
          <a:bodyPr wrap="square" lIns="0" tIns="0" rIns="0" bIns="0" rtlCol="0" anchor="ctr"/>
          <a:lstStyle/>
          <a:p>
            <a:pPr algn="l" indent="0" marL="0">
              <a:lnSpc>
                <a:spcPct val="90000"/>
              </a:lnSpc>
              <a:buNone/>
            </a:pPr>
            <a:r>
              <a:rPr lang="en-US" sz="900" dirty="0">
                <a:solidFill>
                  <a:srgbClr val="E01932"/>
                </a:solidFill>
                <a:latin typeface="Arial" pitchFamily="34" charset="0"/>
                <a:ea typeface="Arial" pitchFamily="34" charset="-122"/>
                <a:cs typeface="Arial" pitchFamily="34" charset="-120"/>
              </a:rPr>
              <a:t>Обобщение школьных способов решения уравнений
</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03045" y="1804000"/>
            <a:ext cx="394800" cy="3948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835130" y="1804000"/>
            <a:ext cx="394800" cy="3948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2703668" y="3336371"/>
            <a:ext cx="394800" cy="3948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1166660" y="1449250"/>
            <a:ext cx="3161400" cy="1104300"/>
          </a:xfrm>
          <a:prstGeom prst="rect">
            <a:avLst/>
          </a:prstGeom>
          <a:noFill/>
          <a:ln/>
        </p:spPr>
        <p:txBody>
          <a:bodyPr wrap="square" lIns="0" tIns="0" rIns="0" bIns="0" rtlCol="0" anchor="ctr"/>
          <a:lstStyle/>
          <a:p>
            <a:pPr algn="l" indent="0" marL="0">
              <a:lnSpc>
                <a:spcPct val="90000"/>
              </a:lnSpc>
              <a:buNone/>
            </a:pPr>
            <a:r>
              <a:rPr lang="en-US" sz="1300" b="1" dirty="0">
                <a:solidFill>
                  <a:srgbClr val="E01832"/>
                </a:solidFill>
                <a:latin typeface="Arial" pitchFamily="34" charset="0"/>
                <a:ea typeface="Arial" pitchFamily="34" charset="-122"/>
                <a:cs typeface="Arial" pitchFamily="34" charset="-120"/>
              </a:rPr>
              <a:t>Отрезок сохраняется
</a:t>
            </a:r>
            <a:pPr algn="l" indent="0" marL="0">
              <a:lnSpc>
                <a:spcPct val="90000"/>
              </a:lnSpc>
              <a:buNone/>
            </a:pPr>
            <a:r>
              <a:rPr lang="en-US" sz="6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200" dirty="0">
                <a:solidFill>
                  <a:srgbClr val="000000"/>
                </a:solidFill>
                <a:latin typeface="Arial" pitchFamily="34" charset="0"/>
                <a:ea typeface="Arial" pitchFamily="34" charset="-122"/>
                <a:cs typeface="Arial" pitchFamily="34" charset="-120"/>
              </a:rPr>
              <a:t>Функция φ(x) должна переводить выбранный отрезок в себя. Тогда каждое новое приближение остаётся в допустимой области, и вычисления не выходят за пределы задачи.
</a:t>
            </a:r>
            <a:endParaRPr lang="en-US" sz="1300" dirty="0"/>
          </a:p>
        </p:txBody>
      </p:sp>
      <p:sp>
        <p:nvSpPr>
          <p:cNvPr id="10" name="Text 1"/>
          <p:cNvSpPr txBox="1"/>
          <p:nvPr/>
        </p:nvSpPr>
        <p:spPr>
          <a:xfrm>
            <a:off x="5417115" y="1449250"/>
            <a:ext cx="3161400" cy="1104300"/>
          </a:xfrm>
          <a:prstGeom prst="rect">
            <a:avLst/>
          </a:prstGeom>
          <a:noFill/>
          <a:ln/>
        </p:spPr>
        <p:txBody>
          <a:bodyPr wrap="square" lIns="0" tIns="0" rIns="0" bIns="0" rtlCol="0" anchor="ctr"/>
          <a:lstStyle/>
          <a:p>
            <a:pPr algn="l" indent="0" marL="0">
              <a:lnSpc>
                <a:spcPct val="90000"/>
              </a:lnSpc>
              <a:buNone/>
            </a:pPr>
            <a:r>
              <a:rPr lang="en-US" sz="1300" b="1" dirty="0">
                <a:solidFill>
                  <a:srgbClr val="E01832"/>
                </a:solidFill>
                <a:latin typeface="Arial" pitchFamily="34" charset="0"/>
                <a:ea typeface="Arial" pitchFamily="34" charset="-122"/>
                <a:cs typeface="Arial" pitchFamily="34" charset="-120"/>
              </a:rPr>
              <a:t>Сжатие на отрезке
</a:t>
            </a:r>
            <a:pPr algn="l" indent="0" marL="0">
              <a:lnSpc>
                <a:spcPct val="90000"/>
              </a:lnSpc>
              <a:buNone/>
            </a:pPr>
            <a:r>
              <a:rPr lang="en-US" sz="6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Если на всём отрезке выполняется |φ'(x)|≤q&lt;1, метод сходится. Число q называют коэффициентом сжатия: чем оно меньше, тем устойчивее и быстрее идут итерации.
</a:t>
            </a:r>
            <a:endParaRPr lang="en-US" sz="1300" dirty="0"/>
          </a:p>
        </p:txBody>
      </p:sp>
      <p:sp>
        <p:nvSpPr>
          <p:cNvPr id="11" name="Text 2"/>
          <p:cNvSpPr txBox="1"/>
          <p:nvPr/>
        </p:nvSpPr>
        <p:spPr>
          <a:xfrm>
            <a:off x="3269279" y="2981621"/>
            <a:ext cx="3161400" cy="1104300"/>
          </a:xfrm>
          <a:prstGeom prst="rect">
            <a:avLst/>
          </a:prstGeom>
          <a:noFill/>
          <a:ln/>
        </p:spPr>
        <p:txBody>
          <a:bodyPr wrap="square" lIns="0" tIns="0" rIns="0" bIns="0" rtlCol="0" anchor="ctr"/>
          <a:lstStyle/>
          <a:p>
            <a:pPr algn="l" indent="0" marL="0">
              <a:lnSpc>
                <a:spcPct val="90000"/>
              </a:lnSpc>
              <a:buNone/>
            </a:pPr>
            <a:r>
              <a:rPr lang="en-US" sz="1300" b="1" dirty="0">
                <a:solidFill>
                  <a:srgbClr val="E01832"/>
                </a:solidFill>
                <a:latin typeface="Arial" pitchFamily="34" charset="0"/>
                <a:ea typeface="Arial" pitchFamily="34" charset="-122"/>
                <a:cs typeface="Arial" pitchFamily="34" charset="-120"/>
              </a:rPr>
              <a:t>Риск расходимости
</a:t>
            </a:r>
            <a:pPr algn="l" indent="0" marL="0">
              <a:lnSpc>
                <a:spcPct val="90000"/>
              </a:lnSpc>
              <a:buNone/>
            </a:pPr>
            <a:r>
              <a:rPr lang="en-US" sz="6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Когда |φ'(x)|≥1, последовательность может не приблизиться к решению или начать колебаться. Поэтому проверка производной нужна до начала вычислений, а не после.
</a:t>
            </a:r>
            <a:endParaRPr lang="en-US" sz="1300" dirty="0"/>
          </a:p>
        </p:txBody>
      </p:sp>
      <p:sp>
        <p:nvSpPr>
          <p:cNvPr id="12" name="Text 3"/>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E01832"/>
                </a:solidFill>
                <a:latin typeface="Arial" pitchFamily="34" charset="0"/>
                <a:ea typeface="Arial" pitchFamily="34" charset="-122"/>
                <a:cs typeface="Arial" pitchFamily="34" charset="-120"/>
              </a:rPr>
              <a:t>6</a:t>
            </a:r>
            <a:endParaRPr lang="en-US" sz="1100" dirty="0"/>
          </a:p>
        </p:txBody>
      </p:sp>
      <p:sp>
        <p:nvSpPr>
          <p:cNvPr id="13" name="Text 4"/>
          <p:cNvSpPr txBox="1"/>
          <p:nvPr/>
        </p:nvSpPr>
        <p:spPr>
          <a:xfrm>
            <a:off x="421774" y="492450"/>
            <a:ext cx="8294400" cy="592200"/>
          </a:xfrm>
          <a:prstGeom prst="rect">
            <a:avLst/>
          </a:prstGeom>
          <a:noFill/>
          <a:ln/>
        </p:spPr>
        <p:txBody>
          <a:bodyPr wrap="square" lIns="0" tIns="0" rIns="0" bIns="0" rtlCol="0" anchor="ctr"/>
          <a:lstStyle/>
          <a:p>
            <a:pPr algn="l" indent="0" marL="0">
              <a:lnSpc>
                <a:spcPct val="90000"/>
              </a:lnSpc>
              <a:buNone/>
            </a:pPr>
            <a:r>
              <a:rPr lang="en-US" sz="2997" b="1" dirty="0">
                <a:solidFill>
                  <a:srgbClr val="E01832"/>
                </a:solidFill>
                <a:latin typeface="Arial" pitchFamily="34" charset="0"/>
                <a:ea typeface="Arial" pitchFamily="34" charset="-122"/>
                <a:cs typeface="Arial" pitchFamily="34" charset="-120"/>
              </a:rPr>
              <a:t>Условия сходимости для одного уравнения
</a:t>
            </a:r>
            <a:endParaRPr lang="en-US" sz="2997"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58464" y="2053223"/>
            <a:ext cx="4921004" cy="2586742"/>
          </a:xfrm>
          <a:prstGeom prst="rect">
            <a:avLst/>
          </a:prstGeom>
        </p:spPr>
      </p:pic>
      <p:sp>
        <p:nvSpPr>
          <p:cNvPr id="4" name="Text 0"/>
          <p:cNvSpPr txBox="1"/>
          <p:nvPr/>
        </p:nvSpPr>
        <p:spPr>
          <a:xfrm>
            <a:off x="413150" y="1029874"/>
            <a:ext cx="2640600" cy="2590200"/>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На практике важно не только наличие сходимости, но и её скорость. При одном и том же уравнении разница между q=0,2 и q=0,8 может означать кратный рост вычислений.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Чем ближе q к 1, тем медленнее убывает ошибка и тем больше шагов нужно для требуемой точности.
</a:t>
            </a:r>
            <a:endParaRPr lang="en-US" sz="1100" dirty="0"/>
          </a:p>
        </p:txBody>
      </p:sp>
      <p:sp>
        <p:nvSpPr>
          <p:cNvPr id="5" name="Text 1"/>
          <p:cNvSpPr txBox="1"/>
          <p:nvPr/>
        </p:nvSpPr>
        <p:spPr>
          <a:xfrm>
            <a:off x="3620719" y="470298"/>
            <a:ext cx="5186970" cy="1208867"/>
          </a:xfrm>
          <a:prstGeom prst="rect">
            <a:avLst/>
          </a:prstGeom>
          <a:noFill/>
          <a:ln/>
        </p:spPr>
        <p:txBody>
          <a:bodyPr wrap="square" lIns="0" tIns="0" rIns="0" bIns="0" rtlCol="0" anchor="ctr"/>
          <a:lstStyle/>
          <a:p>
            <a:pPr algn="l" indent="0" marL="0">
              <a:lnSpc>
                <a:spcPct val="90000"/>
              </a:lnSpc>
              <a:buNone/>
            </a:pPr>
            <a:r>
              <a:rPr lang="en-US" sz="3000" b="1" dirty="0">
                <a:solidFill>
                  <a:srgbClr val="E01832"/>
                </a:solidFill>
                <a:latin typeface="Arial" pitchFamily="34" charset="0"/>
                <a:ea typeface="Arial" pitchFamily="34" charset="-122"/>
                <a:cs typeface="Arial" pitchFamily="34" charset="-120"/>
              </a:rPr>
              <a:t>Как коэффициент q влияет на число итераций
</a:t>
            </a:r>
            <a:endParaRPr lang="en-US" sz="3000" dirty="0"/>
          </a:p>
        </p:txBody>
      </p:sp>
      <p:sp>
        <p:nvSpPr>
          <p:cNvPr id="6" name="Text 2"/>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000000"/>
                </a:solidFill>
                <a:latin typeface="Arial" pitchFamily="34" charset="0"/>
                <a:ea typeface="Arial" pitchFamily="34" charset="-122"/>
                <a:cs typeface="Arial" pitchFamily="34" charset="-120"/>
              </a:rPr>
              <a:t>7</a:t>
            </a:r>
            <a:endParaRPr lang="en-US" sz="1100" dirty="0"/>
          </a:p>
        </p:txBody>
      </p:sp>
      <p:sp>
        <p:nvSpPr>
          <p:cNvPr id="7" name="Text 3"/>
          <p:cNvSpPr txBox="1"/>
          <p:nvPr/>
        </p:nvSpPr>
        <p:spPr>
          <a:xfrm>
            <a:off x="413150" y="3726775"/>
            <a:ext cx="2640600" cy="346500"/>
          </a:xfrm>
          <a:prstGeom prst="rect">
            <a:avLst/>
          </a:prstGeom>
          <a:noFill/>
          <a:ln/>
        </p:spPr>
        <p:txBody>
          <a:bodyPr wrap="square" lIns="0" tIns="0" rIns="0" bIns="0" rtlCol="0" anchor="ctr"/>
          <a:lstStyle/>
          <a:p>
            <a:pPr algn="l" indent="0" marL="0">
              <a:lnSpc>
                <a:spcPct val="90000"/>
              </a:lnSpc>
              <a:buNone/>
            </a:pPr>
            <a:r>
              <a:rPr lang="en-US" sz="900" dirty="0">
                <a:solidFill>
                  <a:srgbClr val="FFFFFF"/>
                </a:solidFill>
                <a:latin typeface="Arial" pitchFamily="34" charset="0"/>
                <a:ea typeface="Arial" pitchFamily="34" charset="-122"/>
                <a:cs typeface="Arial" pitchFamily="34" charset="-120"/>
              </a:rPr>
              <a:t>Схематическое сравнение влияния коэффициента сжатия q на скорость сходимости
</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1775" y="1746956"/>
            <a:ext cx="8168400" cy="2646638"/>
          </a:xfrm>
          <a:prstGeom prst="rect">
            <a:avLst/>
          </a:prstGeom>
        </p:spPr>
      </p:pic>
      <p:sp>
        <p:nvSpPr>
          <p:cNvPr id="4" name="Text 0"/>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8</a:t>
            </a:r>
            <a:endParaRPr lang="en-US" sz="1100" dirty="0"/>
          </a:p>
        </p:txBody>
      </p:sp>
      <p:sp>
        <p:nvSpPr>
          <p:cNvPr id="5" name="Text 1"/>
          <p:cNvSpPr txBox="1"/>
          <p:nvPr/>
        </p:nvSpPr>
        <p:spPr>
          <a:xfrm>
            <a:off x="421775" y="464356"/>
            <a:ext cx="8182575" cy="727122"/>
          </a:xfrm>
          <a:prstGeom prst="rect">
            <a:avLst/>
          </a:prstGeom>
          <a:noFill/>
          <a:ln/>
        </p:spPr>
        <p:txBody>
          <a:bodyPr wrap="square" lIns="0" tIns="0" rIns="0" bIns="0" rtlCol="0" anchor="ctr"/>
          <a:lstStyle/>
          <a:p>
            <a:pPr algn="l" indent="0" marL="0">
              <a:lnSpc>
                <a:spcPct val="90000"/>
              </a:lnSpc>
              <a:buNone/>
            </a:pPr>
            <a:r>
              <a:rPr lang="en-US" sz="2297" b="1" dirty="0">
                <a:solidFill>
                  <a:srgbClr val="F4EDDB"/>
                </a:solidFill>
                <a:latin typeface="Arial" pitchFamily="34" charset="0"/>
                <a:ea typeface="Arial" pitchFamily="34" charset="-122"/>
                <a:cs typeface="Arial" pitchFamily="34" charset="-120"/>
              </a:rPr>
              <a:t>Алгоритм решения уравнения методом последовательных приближений
</a:t>
            </a:r>
            <a:pPr algn="l" indent="0" marL="0">
              <a:lnSpc>
                <a:spcPct val="90000"/>
              </a:lnSpc>
              <a:buNone/>
            </a:pPr>
            <a:r>
              <a:rPr lang="en-US" sz="842"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919" dirty="0">
                <a:solidFill>
                  <a:srgbClr val="FFFFFF"/>
                </a:solidFill>
                <a:latin typeface="Arial" pitchFamily="34" charset="0"/>
                <a:ea typeface="Arial" pitchFamily="34" charset="-122"/>
                <a:cs typeface="Arial" pitchFamily="34" charset="-120"/>
              </a:rPr>
              <a:t>Последовательность шагов и проверок при итерационном решении уравнения.
</a:t>
            </a:r>
            <a:endParaRPr lang="en-US" sz="2297"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21775" y="492453"/>
            <a:ext cx="5286080" cy="592207"/>
          </a:xfrm>
          <a:prstGeom prst="rect">
            <a:avLst/>
          </a:prstGeom>
          <a:noFill/>
          <a:ln/>
        </p:spPr>
        <p:txBody>
          <a:bodyPr wrap="square" lIns="0" tIns="0" rIns="0" bIns="0" rtlCol="0" anchor="ctr"/>
          <a:lstStyle/>
          <a:p>
            <a:pPr algn="l" indent="0" marL="0">
              <a:lnSpc>
                <a:spcPct val="90000"/>
              </a:lnSpc>
              <a:buNone/>
            </a:pPr>
            <a:r>
              <a:rPr lang="en-US" sz="2590" b="1" dirty="0">
                <a:solidFill>
                  <a:srgbClr val="F4EDDB"/>
                </a:solidFill>
                <a:latin typeface="Arial" pitchFamily="34" charset="0"/>
                <a:ea typeface="Arial" pitchFamily="34" charset="-122"/>
                <a:cs typeface="Arial" pitchFamily="34" charset="-120"/>
              </a:rPr>
              <a:t>Критерий остановки и оценка точности
</a:t>
            </a:r>
            <a:endParaRPr lang="en-US" sz="2590" dirty="0"/>
          </a:p>
        </p:txBody>
      </p:sp>
      <p:sp>
        <p:nvSpPr>
          <p:cNvPr id="9" name="Text 1"/>
          <p:cNvSpPr txBox="1"/>
          <p:nvPr/>
        </p:nvSpPr>
        <p:spPr>
          <a:xfrm>
            <a:off x="559405" y="2551753"/>
            <a:ext cx="1632232" cy="1631915"/>
          </a:xfrm>
          <a:prstGeom prst="rect">
            <a:avLst/>
          </a:prstGeom>
          <a:noFill/>
          <a:ln/>
        </p:spPr>
        <p:txBody>
          <a:bodyPr wrap="square" lIns="0" tIns="0" rIns="0" bIns="0" rtlCol="0" anchor="ctr"/>
          <a:lstStyle/>
          <a:p>
            <a:pPr algn="l" indent="0" marL="0">
              <a:lnSpc>
                <a:spcPct val="90000"/>
              </a:lnSpc>
              <a:buNone/>
            </a:pPr>
            <a:r>
              <a:rPr lang="en-US" sz="1000" b="1" dirty="0">
                <a:solidFill>
                  <a:srgbClr val="E01832"/>
                </a:solidFill>
                <a:latin typeface="Arial" pitchFamily="34" charset="0"/>
                <a:ea typeface="Arial" pitchFamily="34" charset="-122"/>
                <a:cs typeface="Arial" pitchFamily="34" charset="-120"/>
              </a:rPr>
              <a:t>Сравнение соседних шагов
</a:t>
            </a:r>
            <a:pPr algn="l" indent="0" marL="0">
              <a:lnSpc>
                <a:spcPct val="90000"/>
              </a:lnSpc>
              <a:buNone/>
            </a:pPr>
            <a:r>
              <a:rPr lang="en-US" sz="400"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3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900" dirty="0">
                <a:solidFill>
                  <a:srgbClr val="000000"/>
                </a:solidFill>
                <a:latin typeface="Arial" pitchFamily="34" charset="0"/>
                <a:ea typeface="Arial" pitchFamily="34" charset="-122"/>
                <a:cs typeface="Arial" pitchFamily="34" charset="-120"/>
              </a:rPr>
              <a:t>На практике вычисления прекращают, когда разность двух соседних приближений становится меньше заданной точности ε. Этот критерий прост и удобен для ручного счёта и для калькулятора.
</a:t>
            </a:r>
            <a:endParaRPr lang="en-US" sz="1000" dirty="0"/>
          </a:p>
        </p:txBody>
      </p:sp>
      <p:sp>
        <p:nvSpPr>
          <p:cNvPr id="10" name="Text 2"/>
          <p:cNvSpPr txBox="1"/>
          <p:nvPr/>
        </p:nvSpPr>
        <p:spPr>
          <a:xfrm>
            <a:off x="2690338" y="2551753"/>
            <a:ext cx="1632233" cy="1631915"/>
          </a:xfrm>
          <a:prstGeom prst="rect">
            <a:avLst/>
          </a:prstGeom>
          <a:noFill/>
          <a:ln/>
        </p:spPr>
        <p:txBody>
          <a:bodyPr wrap="square" lIns="0" tIns="0" rIns="0" bIns="0" rtlCol="0" anchor="ctr"/>
          <a:lstStyle/>
          <a:p>
            <a:pPr algn="l" indent="0" marL="0">
              <a:lnSpc>
                <a:spcPct val="90000"/>
              </a:lnSpc>
              <a:buNone/>
            </a:pPr>
            <a:r>
              <a:rPr lang="en-US" sz="1000" b="1" dirty="0">
                <a:solidFill>
                  <a:srgbClr val="E01832"/>
                </a:solidFill>
                <a:latin typeface="Arial" pitchFamily="34" charset="0"/>
                <a:ea typeface="Arial" pitchFamily="34" charset="-122"/>
                <a:cs typeface="Arial" pitchFamily="34" charset="-120"/>
              </a:rPr>
              <a:t>Выбор точности
</a:t>
            </a:r>
            <a:pPr algn="l" indent="0" marL="0">
              <a:lnSpc>
                <a:spcPct val="90000"/>
              </a:lnSpc>
              <a:buNone/>
            </a:pPr>
            <a:r>
              <a:rPr lang="en-US" sz="400"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3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900" dirty="0">
                <a:solidFill>
                  <a:srgbClr val="000000"/>
                </a:solidFill>
                <a:latin typeface="Arial" pitchFamily="34" charset="0"/>
                <a:ea typeface="Arial" pitchFamily="34" charset="-122"/>
                <a:cs typeface="Arial" pitchFamily="34" charset="-120"/>
              </a:rPr>
              <a:t>Значение ε подбирают по требуемому числу верных знаков. Чем строже условие, тем больше итераций нужно выполнить, но тем надёжнее будет записанный ответ.
</a:t>
            </a:r>
            <a:endParaRPr lang="en-US" sz="1000" dirty="0"/>
          </a:p>
        </p:txBody>
      </p:sp>
      <p:sp>
        <p:nvSpPr>
          <p:cNvPr id="11" name="Text 3"/>
          <p:cNvSpPr txBox="1"/>
          <p:nvPr/>
        </p:nvSpPr>
        <p:spPr>
          <a:xfrm>
            <a:off x="4842488" y="2551753"/>
            <a:ext cx="1632232" cy="1631915"/>
          </a:xfrm>
          <a:prstGeom prst="rect">
            <a:avLst/>
          </a:prstGeom>
          <a:noFill/>
          <a:ln/>
        </p:spPr>
        <p:txBody>
          <a:bodyPr wrap="square" lIns="0" tIns="0" rIns="0" bIns="0" rtlCol="0" anchor="ctr"/>
          <a:lstStyle/>
          <a:p>
            <a:pPr algn="l" indent="0" marL="0">
              <a:lnSpc>
                <a:spcPct val="90000"/>
              </a:lnSpc>
              <a:buNone/>
            </a:pPr>
            <a:r>
              <a:rPr lang="en-US" sz="1000" b="1" dirty="0">
                <a:solidFill>
                  <a:srgbClr val="E01832"/>
                </a:solidFill>
                <a:latin typeface="Arial" pitchFamily="34" charset="0"/>
                <a:ea typeface="Arial" pitchFamily="34" charset="-122"/>
                <a:cs typeface="Arial" pitchFamily="34" charset="-120"/>
              </a:rPr>
              <a:t>Оценка через q
</a:t>
            </a:r>
            <a:pPr algn="l" indent="0" marL="0">
              <a:lnSpc>
                <a:spcPct val="90000"/>
              </a:lnSpc>
              <a:buNone/>
            </a:pPr>
            <a:r>
              <a:rPr lang="en-US" sz="400"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3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900" dirty="0">
                <a:solidFill>
                  <a:srgbClr val="000000"/>
                </a:solidFill>
                <a:latin typeface="Arial" pitchFamily="34" charset="0"/>
                <a:ea typeface="Arial" pitchFamily="34" charset="-122"/>
                <a:cs typeface="Arial" pitchFamily="34" charset="-120"/>
              </a:rPr>
              <a:t>Если известно, что |φ'(x)|≤q&lt;1, можно оценивать погрешность не только по последнему шагу. Такой подход даёт более обоснованную оценку близости к истинному решению.
</a:t>
            </a:r>
            <a:endParaRPr lang="en-US" sz="1000" dirty="0"/>
          </a:p>
        </p:txBody>
      </p:sp>
      <p:sp>
        <p:nvSpPr>
          <p:cNvPr id="12" name="Text 4"/>
          <p:cNvSpPr txBox="1"/>
          <p:nvPr/>
        </p:nvSpPr>
        <p:spPr>
          <a:xfrm>
            <a:off x="6967523" y="2551753"/>
            <a:ext cx="1632232" cy="1631915"/>
          </a:xfrm>
          <a:prstGeom prst="rect">
            <a:avLst/>
          </a:prstGeom>
          <a:noFill/>
          <a:ln/>
        </p:spPr>
        <p:txBody>
          <a:bodyPr wrap="square" lIns="0" tIns="0" rIns="0" bIns="0" rtlCol="0" anchor="ctr"/>
          <a:lstStyle/>
          <a:p>
            <a:pPr algn="l" indent="0" marL="0">
              <a:lnSpc>
                <a:spcPct val="90000"/>
              </a:lnSpc>
              <a:buNone/>
            </a:pPr>
            <a:r>
              <a:rPr lang="en-US" sz="1000" b="1" dirty="0">
                <a:solidFill>
                  <a:srgbClr val="E01832"/>
                </a:solidFill>
                <a:latin typeface="Arial" pitchFamily="34" charset="0"/>
                <a:ea typeface="Arial" pitchFamily="34" charset="-122"/>
                <a:cs typeface="Arial" pitchFamily="34" charset="-120"/>
              </a:rPr>
              <a:t>Практический смысл
</a:t>
            </a:r>
            <a:pPr algn="l" indent="0" marL="0">
              <a:lnSpc>
                <a:spcPct val="90000"/>
              </a:lnSpc>
              <a:buNone/>
            </a:pPr>
            <a:r>
              <a:rPr lang="en-US" sz="3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900" dirty="0">
                <a:solidFill>
                  <a:srgbClr val="000000"/>
                </a:solidFill>
                <a:latin typeface="Arial" pitchFamily="34" charset="0"/>
                <a:ea typeface="Arial" pitchFamily="34" charset="-122"/>
                <a:cs typeface="Arial" pitchFamily="34" charset="-120"/>
              </a:rPr>
              <a:t>Критерий остановки делает результат измеримым: мы не просто видим число, а понимаем, насколько оно близко к точному корню. Это особенно важно в вычислительной математике.
</a:t>
            </a:r>
            <a:endParaRPr lang="en-US" sz="1000" dirty="0"/>
          </a:p>
        </p:txBody>
      </p:sp>
      <p:sp>
        <p:nvSpPr>
          <p:cNvPr id="13" name="Text 5"/>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9</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1775" y="1350144"/>
            <a:ext cx="2619450" cy="2274112"/>
          </a:xfrm>
          <a:prstGeom prst="rect">
            <a:avLst/>
          </a:prstGeom>
        </p:spPr>
      </p:pic>
      <p:pic>
        <p:nvPicPr>
          <p:cNvPr id="4" name="Image 2" descr="preencoded.png">    </p:cNvPr>
          <p:cNvPicPr>
            <a:picLocks noChangeAspect="1"/>
          </p:cNvPicPr>
          <p:nvPr/>
        </p:nvPicPr>
        <p:blipFill>
          <a:blip r:embed="rId3"/>
          <a:stretch>
            <a:fillRect/>
          </a:stretch>
        </p:blipFill>
        <p:spPr>
          <a:xfrm>
            <a:off x="3253550" y="1350144"/>
            <a:ext cx="2619450" cy="2274112"/>
          </a:xfrm>
          <a:prstGeom prst="rect">
            <a:avLst/>
          </a:prstGeom>
        </p:spPr>
      </p:pic>
      <p:pic>
        <p:nvPicPr>
          <p:cNvPr id="5" name="Image 3" descr="preencoded.png">    </p:cNvPr>
          <p:cNvPicPr>
            <a:picLocks noChangeAspect="1"/>
          </p:cNvPicPr>
          <p:nvPr/>
        </p:nvPicPr>
        <p:blipFill>
          <a:blip r:embed="rId4"/>
          <a:stretch>
            <a:fillRect/>
          </a:stretch>
        </p:blipFill>
        <p:spPr>
          <a:xfrm>
            <a:off x="6118832" y="1348925"/>
            <a:ext cx="2611511" cy="227655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13150" y="3721601"/>
            <a:ext cx="2611800" cy="801675"/>
          </a:xfrm>
          <a:prstGeom prst="rect">
            <a:avLst/>
          </a:prstGeom>
          <a:noFill/>
          <a:ln/>
        </p:spPr>
        <p:txBody>
          <a:bodyPr wrap="square" lIns="0" tIns="0" rIns="0" bIns="0" rtlCol="0" anchor="t"/>
          <a:lstStyle/>
          <a:p>
            <a:pPr algn="l" indent="0" marL="0">
              <a:lnSpc>
                <a:spcPct val="90000"/>
              </a:lnSpc>
              <a:buNone/>
            </a:pPr>
            <a:r>
              <a:rPr lang="en-US" sz="1014" b="1" dirty="0">
                <a:solidFill>
                  <a:srgbClr val="F4EDDB"/>
                </a:solidFill>
                <a:latin typeface="Arial" pitchFamily="34" charset="0"/>
                <a:ea typeface="Arial" pitchFamily="34" charset="-122"/>
                <a:cs typeface="Arial" pitchFamily="34" charset="-120"/>
              </a:rPr>
              <a:t>Один старт — разные пути
</a:t>
            </a:r>
            <a:pPr algn="l" indent="0" marL="0">
              <a:lnSpc>
                <a:spcPct val="90000"/>
              </a:lnSpc>
              <a:buNone/>
            </a:pPr>
            <a:r>
              <a:rPr lang="en-US" sz="422"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929" dirty="0">
                <a:solidFill>
                  <a:srgbClr val="FFFFFF"/>
                </a:solidFill>
                <a:latin typeface="Arial" pitchFamily="34" charset="0"/>
                <a:ea typeface="Arial" pitchFamily="34" charset="-122"/>
                <a:cs typeface="Arial" pitchFamily="34" charset="-120"/>
              </a:rPr>
              <a:t>Одно и то же уравнение может вести к разным корням, если взять разные начальные значения. Иногда последовательность быстро идёт к ответу, а иногда уходит в сторону и теряет сходимость. Поэтому x0 — не формальность, а часть стратегии решения.
</a:t>
            </a:r>
            <a:endParaRPr lang="en-US" sz="1014" dirty="0"/>
          </a:p>
        </p:txBody>
      </p:sp>
      <p:sp>
        <p:nvSpPr>
          <p:cNvPr id="9" name="Text 1"/>
          <p:cNvSpPr txBox="1"/>
          <p:nvPr/>
        </p:nvSpPr>
        <p:spPr>
          <a:xfrm>
            <a:off x="3267836" y="3721601"/>
            <a:ext cx="2611800" cy="801675"/>
          </a:xfrm>
          <a:prstGeom prst="rect">
            <a:avLst/>
          </a:prstGeom>
          <a:noFill/>
          <a:ln/>
        </p:spPr>
        <p:txBody>
          <a:bodyPr wrap="square" lIns="0" tIns="0" rIns="0" bIns="0" rtlCol="0" anchor="t"/>
          <a:lstStyle/>
          <a:p>
            <a:pPr algn="l" indent="0" marL="0">
              <a:lnSpc>
                <a:spcPct val="90000"/>
              </a:lnSpc>
              <a:buNone/>
            </a:pPr>
            <a:r>
              <a:rPr lang="en-US" sz="895" b="1" dirty="0">
                <a:solidFill>
                  <a:srgbClr val="F4EDDB"/>
                </a:solidFill>
                <a:latin typeface="Arial" pitchFamily="34" charset="0"/>
                <a:ea typeface="Arial" pitchFamily="34" charset="-122"/>
                <a:cs typeface="Arial" pitchFamily="34" charset="-120"/>
              </a:rPr>
              <a:t>Когда приближение попадает в ловушку
</a:t>
            </a:r>
            <a:pPr algn="l" indent="0" marL="0">
              <a:lnSpc>
                <a:spcPct val="90000"/>
              </a:lnSpc>
              <a:buNone/>
            </a:pPr>
            <a:r>
              <a:rPr lang="en-US" sz="373"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821" dirty="0">
                <a:solidFill>
                  <a:srgbClr val="FFFFFF"/>
                </a:solidFill>
                <a:latin typeface="Arial" pitchFamily="34" charset="0"/>
                <a:ea typeface="Arial" pitchFamily="34" charset="-122"/>
                <a:cs typeface="Arial" pitchFamily="34" charset="-120"/>
              </a:rPr>
              <a:t>Если старт выбрать слишком далеко от области сходимости, итерации могут выйти за допустимые пределы уже после первых шагов. Тогда формула, которая выглядела удачной, начинает давать колебания или разрыв последовательности. На рисунке это удобно показать как уход траектории от цели.
</a:t>
            </a:r>
            <a:endParaRPr lang="en-US" sz="895" dirty="0"/>
          </a:p>
        </p:txBody>
      </p:sp>
      <p:sp>
        <p:nvSpPr>
          <p:cNvPr id="10" name="Text 2"/>
          <p:cNvSpPr txBox="1"/>
          <p:nvPr/>
        </p:nvSpPr>
        <p:spPr>
          <a:xfrm>
            <a:off x="6122520" y="3721601"/>
            <a:ext cx="2611800" cy="801675"/>
          </a:xfrm>
          <a:prstGeom prst="rect">
            <a:avLst/>
          </a:prstGeom>
          <a:noFill/>
          <a:ln/>
        </p:spPr>
        <p:txBody>
          <a:bodyPr wrap="square" lIns="0" tIns="0" rIns="0" bIns="0" rtlCol="0" anchor="t"/>
          <a:lstStyle/>
          <a:p>
            <a:pPr algn="l" indent="0" marL="0">
              <a:lnSpc>
                <a:spcPct val="90000"/>
              </a:lnSpc>
              <a:buNone/>
            </a:pPr>
            <a:r>
              <a:rPr lang="en-US" sz="919" b="1" dirty="0">
                <a:solidFill>
                  <a:srgbClr val="F4EDDB"/>
                </a:solidFill>
                <a:latin typeface="Arial" pitchFamily="34" charset="0"/>
                <a:ea typeface="Arial" pitchFamily="34" charset="-122"/>
                <a:cs typeface="Arial" pitchFamily="34" charset="-120"/>
              </a:rPr>
              <a:t>Поиск корня с нескольких сторон
</a:t>
            </a:r>
            <a:pPr algn="l" indent="0" marL="0">
              <a:lnSpc>
                <a:spcPct val="90000"/>
              </a:lnSpc>
              <a:buNone/>
            </a:pPr>
            <a:r>
              <a:rPr lang="en-US" sz="383"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842" dirty="0">
                <a:solidFill>
                  <a:srgbClr val="FFFFFF"/>
                </a:solidFill>
                <a:latin typeface="Arial" pitchFamily="34" charset="0"/>
                <a:ea typeface="Arial" pitchFamily="34" charset="-122"/>
                <a:cs typeface="Arial" pitchFamily="34" charset="-120"/>
              </a:rPr>
              <a:t>Для уравнений с несколькими решениями полезно пробовать разные начальные точки и наблюдать, куда они приводят. Такой подход помогает не только получить ответ, но и понять структуру задачи. В этом смысле x0 становится инструментом исследования, а не просто стартовым числом.
</a:t>
            </a:r>
            <a:endParaRPr lang="en-US" sz="919" dirty="0"/>
          </a:p>
        </p:txBody>
      </p:sp>
      <p:sp>
        <p:nvSpPr>
          <p:cNvPr id="11" name="Text 3"/>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E01832"/>
                </a:solidFill>
                <a:latin typeface="Arial" pitchFamily="34" charset="0"/>
                <a:ea typeface="Arial" pitchFamily="34" charset="-122"/>
                <a:cs typeface="Arial" pitchFamily="34" charset="-120"/>
              </a:rPr>
              <a:t>10</a:t>
            </a:r>
            <a:endParaRPr lang="en-US" sz="1100" dirty="0"/>
          </a:p>
        </p:txBody>
      </p:sp>
      <p:sp>
        <p:nvSpPr>
          <p:cNvPr id="12" name="Text 4"/>
          <p:cNvSpPr txBox="1"/>
          <p:nvPr/>
        </p:nvSpPr>
        <p:spPr>
          <a:xfrm>
            <a:off x="413147" y="606753"/>
            <a:ext cx="5285850" cy="592207"/>
          </a:xfrm>
          <a:prstGeom prst="rect">
            <a:avLst/>
          </a:prstGeom>
          <a:noFill/>
          <a:ln/>
        </p:spPr>
        <p:txBody>
          <a:bodyPr wrap="square" lIns="0" tIns="0" rIns="0" bIns="0" rtlCol="0" anchor="ctr"/>
          <a:lstStyle/>
          <a:p>
            <a:pPr algn="l" indent="0" marL="0">
              <a:lnSpc>
                <a:spcPct val="90000"/>
              </a:lnSpc>
              <a:buNone/>
            </a:pPr>
            <a:r>
              <a:rPr lang="en-US" sz="2558" b="1" dirty="0">
                <a:solidFill>
                  <a:srgbClr val="F4EDDB"/>
                </a:solidFill>
                <a:latin typeface="Arial" pitchFamily="34" charset="0"/>
                <a:ea typeface="Arial" pitchFamily="34" charset="-122"/>
                <a:cs typeface="Arial" pitchFamily="34" charset="-120"/>
              </a:rPr>
              <a:t>Почему начальное приближение x0 имеет большое значение
</a:t>
            </a:r>
            <a:endParaRPr lang="en-US" sz="2558"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248689" y="2845939"/>
            <a:ext cx="3479647" cy="1822880"/>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Корень уравнения получается без громоздкой формулы: достаточно повторять одно и то же правило до стабилизации результата.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900" dirty="0">
                <a:solidFill>
                  <a:srgbClr val="FFFFFF"/>
                </a:solidFill>
                <a:latin typeface="Arial" pitchFamily="34" charset="0"/>
                <a:ea typeface="Arial" pitchFamily="34" charset="-122"/>
                <a:cs typeface="Arial" pitchFamily="34" charset="-120"/>
              </a:rPr>
              <a:t>Вычисление по формуле x_{n+1}=cos x_n при x0=0,5; учебный пример
</a:t>
            </a:r>
            <a:endParaRPr lang="en-US" sz="1100" dirty="0"/>
          </a:p>
        </p:txBody>
      </p:sp>
      <p:sp>
        <p:nvSpPr>
          <p:cNvPr id="5" name="Text 1"/>
          <p:cNvSpPr txBox="1"/>
          <p:nvPr/>
        </p:nvSpPr>
        <p:spPr>
          <a:xfrm>
            <a:off x="812127" y="553498"/>
            <a:ext cx="5426440" cy="1471557"/>
          </a:xfrm>
          <a:prstGeom prst="rect">
            <a:avLst/>
          </a:prstGeom>
          <a:noFill/>
          <a:ln/>
        </p:spPr>
        <p:txBody>
          <a:bodyPr wrap="square" lIns="0" tIns="0" rIns="0" bIns="0" rtlCol="0" anchor="t"/>
          <a:lstStyle/>
          <a:p>
            <a:pPr algn="l" indent="0" marL="0">
              <a:lnSpc>
                <a:spcPct val="90000"/>
              </a:lnSpc>
              <a:buNone/>
            </a:pPr>
            <a:r>
              <a:rPr lang="en-US" sz="8600" b="1" dirty="0">
                <a:solidFill>
                  <a:srgbClr val="F4EDDB"/>
                </a:solidFill>
                <a:latin typeface="Arial" pitchFamily="34" charset="0"/>
                <a:ea typeface="Arial" pitchFamily="34" charset="-122"/>
                <a:cs typeface="Arial" pitchFamily="34" charset="-120"/>
              </a:rPr>
              <a:t>0,739085
</a:t>
            </a:r>
            <a:pPr algn="l" indent="0" marL="0">
              <a:lnSpc>
                <a:spcPct val="90000"/>
              </a:lnSpc>
              <a:buNone/>
            </a:pPr>
            <a:r>
              <a:rPr lang="en-US" sz="1500" dirty="0">
                <a:solidFill>
                  <a:srgbClr val="FFFFFF"/>
                </a:solidFill>
                <a:latin typeface="Arial" pitchFamily="34" charset="0"/>
                <a:ea typeface="Arial" pitchFamily="34" charset="-122"/>
                <a:cs typeface="Arial" pitchFamily="34" charset="-120"/>
              </a:rPr>
              <a:t>— к этому значению быстро сходится последовательность при удачном выборе начального приближения.
</a:t>
            </a:r>
            <a:endParaRPr lang="en-US" sz="8600" dirty="0"/>
          </a:p>
        </p:txBody>
      </p:sp>
      <p:sp>
        <p:nvSpPr>
          <p:cNvPr id="6" name="Text 2"/>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E01832"/>
                </a:solidFill>
                <a:latin typeface="Arial" pitchFamily="34" charset="0"/>
                <a:ea typeface="Arial" pitchFamily="34" charset="-122"/>
                <a:cs typeface="Arial" pitchFamily="34" charset="-120"/>
              </a:rPr>
              <a:t>11</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58464" y="2286333"/>
            <a:ext cx="4921004" cy="1729588"/>
          </a:xfrm>
          <a:prstGeom prst="rect">
            <a:avLst/>
          </a:prstGeom>
        </p:spPr>
      </p:pic>
      <p:sp>
        <p:nvSpPr>
          <p:cNvPr id="4" name="Text 0"/>
          <p:cNvSpPr txBox="1"/>
          <p:nvPr/>
        </p:nvSpPr>
        <p:spPr>
          <a:xfrm>
            <a:off x="3620719" y="475061"/>
            <a:ext cx="5186970" cy="1204105"/>
          </a:xfrm>
          <a:prstGeom prst="rect">
            <a:avLst/>
          </a:prstGeom>
          <a:noFill/>
          <a:ln/>
        </p:spPr>
        <p:txBody>
          <a:bodyPr wrap="square" lIns="0" tIns="0" rIns="0" bIns="0" rtlCol="0" anchor="ctr"/>
          <a:lstStyle/>
          <a:p>
            <a:pPr algn="l" indent="0" marL="0">
              <a:lnSpc>
                <a:spcPct val="90000"/>
              </a:lnSpc>
              <a:buNone/>
            </a:pPr>
            <a:r>
              <a:rPr lang="en-US" sz="3000" b="1" dirty="0">
                <a:solidFill>
                  <a:srgbClr val="E01832"/>
                </a:solidFill>
                <a:latin typeface="Arial" pitchFamily="34" charset="0"/>
                <a:ea typeface="Arial" pitchFamily="34" charset="-122"/>
                <a:cs typeface="Arial" pitchFamily="34" charset="-120"/>
              </a:rPr>
              <a:t>Итерации для уравнения cos x=x
</a:t>
            </a:r>
            <a:endParaRPr lang="en-US" sz="3000" dirty="0"/>
          </a:p>
        </p:txBody>
      </p:sp>
      <p:sp>
        <p:nvSpPr>
          <p:cNvPr id="5" name="Text 1"/>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000000"/>
                </a:solidFill>
                <a:latin typeface="Arial" pitchFamily="34" charset="0"/>
                <a:ea typeface="Arial" pitchFamily="34" charset="-122"/>
                <a:cs typeface="Arial" pitchFamily="34" charset="-120"/>
              </a:rPr>
              <a:t>12</a:t>
            </a:r>
            <a:endParaRPr lang="en-US" sz="1100" dirty="0"/>
          </a:p>
        </p:txBody>
      </p:sp>
      <p:sp>
        <p:nvSpPr>
          <p:cNvPr id="6" name="Text 2"/>
          <p:cNvSpPr txBox="1"/>
          <p:nvPr/>
        </p:nvSpPr>
        <p:spPr>
          <a:xfrm>
            <a:off x="413150" y="1029874"/>
            <a:ext cx="2640600" cy="2590200"/>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Первые значения заметно меняются, затем разности быстро уменьшаются, и последовательность приближается к корню.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Разности убывают, значит последовательность сходится; уже через несколько шагов видно приближение к решению около 0,739085.
</a:t>
            </a:r>
            <a:endParaRPr lang="en-US" sz="1100" dirty="0"/>
          </a:p>
        </p:txBody>
      </p:sp>
      <p:sp>
        <p:nvSpPr>
          <p:cNvPr id="7" name="Text 3"/>
          <p:cNvSpPr txBox="1"/>
          <p:nvPr/>
        </p:nvSpPr>
        <p:spPr>
          <a:xfrm>
            <a:off x="413150" y="3726775"/>
            <a:ext cx="2640600" cy="346500"/>
          </a:xfrm>
          <a:prstGeom prst="rect">
            <a:avLst/>
          </a:prstGeom>
          <a:noFill/>
          <a:ln/>
        </p:spPr>
        <p:txBody>
          <a:bodyPr wrap="square" lIns="0" tIns="0" rIns="0" bIns="0" rtlCol="0" anchor="ctr"/>
          <a:lstStyle/>
          <a:p>
            <a:pPr algn="l" indent="0" marL="0">
              <a:lnSpc>
                <a:spcPct val="90000"/>
              </a:lnSpc>
              <a:buNone/>
            </a:pPr>
            <a:r>
              <a:rPr lang="en-US" sz="900" dirty="0">
                <a:solidFill>
                  <a:srgbClr val="FFFFFF"/>
                </a:solidFill>
                <a:latin typeface="Arial" pitchFamily="34" charset="0"/>
                <a:ea typeface="Arial" pitchFamily="34" charset="-122"/>
                <a:cs typeface="Arial" pitchFamily="34" charset="-120"/>
              </a:rPr>
              <a:t>Вычисление по формуле x_{n+1}=cos x_n при x0=0,5; учебный пример
</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81609" y="2039461"/>
            <a:ext cx="3570185" cy="733535"/>
          </a:xfrm>
          <a:prstGeom prst="rect">
            <a:avLst/>
          </a:prstGeom>
          <a:noFill/>
          <a:ln/>
        </p:spPr>
        <p:txBody>
          <a:bodyPr wrap="square" lIns="0" tIns="0" rIns="0" bIns="0" rtlCol="0" anchor="ctr"/>
          <a:lstStyle/>
          <a:p>
            <a:pPr algn="l" indent="0" marL="0">
              <a:lnSpc>
                <a:spcPct val="90000"/>
              </a:lnSpc>
              <a:buNone/>
            </a:pPr>
            <a:r>
              <a:rPr lang="en-US" sz="1200" b="1" dirty="0">
                <a:solidFill>
                  <a:srgbClr val="E01832"/>
                </a:solidFill>
                <a:latin typeface="Arial" pitchFamily="34" charset="0"/>
                <a:ea typeface="Arial" pitchFamily="34" charset="-122"/>
                <a:cs typeface="Arial" pitchFamily="34" charset="-120"/>
              </a:rPr>
              <a:t>1. Преобразование системы
</a:t>
            </a:r>
            <a:pPr algn="l" indent="0" marL="0">
              <a:lnSpc>
                <a:spcPct val="90000"/>
              </a:lnSpc>
              <a:buNone/>
            </a:pPr>
            <a:r>
              <a:rPr lang="en-US" sz="5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100" dirty="0">
                <a:solidFill>
                  <a:srgbClr val="180939"/>
                </a:solidFill>
                <a:latin typeface="Arial" pitchFamily="34" charset="0"/>
                <a:ea typeface="Arial" pitchFamily="34" charset="-122"/>
                <a:cs typeface="Arial" pitchFamily="34" charset="-120"/>
              </a:rPr>
              <a:t>Систему записывают в виде x=φ1(x, y), y=φ2(x, y). Это позволяет обновлять обе переменные по единому правилу и получать последовательность пар приближений.
</a:t>
            </a:r>
            <a:endParaRPr lang="en-US" sz="1200" dirty="0"/>
          </a:p>
        </p:txBody>
      </p:sp>
      <p:sp>
        <p:nvSpPr>
          <p:cNvPr id="7" name="Text 1"/>
          <p:cNvSpPr txBox="1"/>
          <p:nvPr/>
        </p:nvSpPr>
        <p:spPr>
          <a:xfrm>
            <a:off x="4666009" y="2558407"/>
            <a:ext cx="3570185" cy="733535"/>
          </a:xfrm>
          <a:prstGeom prst="rect">
            <a:avLst/>
          </a:prstGeom>
          <a:noFill/>
          <a:ln/>
        </p:spPr>
        <p:txBody>
          <a:bodyPr wrap="square" lIns="0" tIns="0" rIns="0" bIns="0" rtlCol="0" anchor="ctr"/>
          <a:lstStyle/>
          <a:p>
            <a:pPr algn="l" indent="0" marL="0">
              <a:lnSpc>
                <a:spcPct val="90000"/>
              </a:lnSpc>
              <a:buNone/>
            </a:pPr>
            <a:r>
              <a:rPr lang="en-US" sz="1200" b="1" dirty="0">
                <a:solidFill>
                  <a:srgbClr val="E01832"/>
                </a:solidFill>
                <a:latin typeface="Arial" pitchFamily="34" charset="0"/>
                <a:ea typeface="Arial" pitchFamily="34" charset="-122"/>
                <a:cs typeface="Arial" pitchFamily="34" charset="-120"/>
              </a:rPr>
              <a:t>3. Проверка сходимости
</a:t>
            </a:r>
            <a:pPr algn="l" indent="0" marL="0">
              <a:lnSpc>
                <a:spcPct val="90000"/>
              </a:lnSpc>
              <a:buNone/>
            </a:pPr>
            <a:r>
              <a:rPr lang="en-US" sz="5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100" dirty="0">
                <a:solidFill>
                  <a:srgbClr val="180939"/>
                </a:solidFill>
                <a:latin typeface="Arial" pitchFamily="34" charset="0"/>
                <a:ea typeface="Arial" pitchFamily="34" charset="-122"/>
                <a:cs typeface="Arial" pitchFamily="34" charset="-120"/>
              </a:rPr>
              <a:t>Сравнивают изменения по обеим переменным и останавливают вычисления только тогда, когда стабилизировались x и y. Иначе возможна ложная сходимость одной координаты при ошибке в другой.
</a:t>
            </a:r>
            <a:endParaRPr lang="en-US" sz="1200" dirty="0"/>
          </a:p>
        </p:txBody>
      </p:sp>
      <p:sp>
        <p:nvSpPr>
          <p:cNvPr id="8" name="Text 2"/>
          <p:cNvSpPr txBox="1"/>
          <p:nvPr/>
        </p:nvSpPr>
        <p:spPr>
          <a:xfrm>
            <a:off x="581609" y="3077529"/>
            <a:ext cx="3570185" cy="733535"/>
          </a:xfrm>
          <a:prstGeom prst="rect">
            <a:avLst/>
          </a:prstGeom>
          <a:noFill/>
          <a:ln/>
        </p:spPr>
        <p:txBody>
          <a:bodyPr wrap="square" lIns="0" tIns="0" rIns="0" bIns="0" rtlCol="0" anchor="ctr"/>
          <a:lstStyle/>
          <a:p>
            <a:pPr algn="l" indent="0" marL="0">
              <a:lnSpc>
                <a:spcPct val="90000"/>
              </a:lnSpc>
              <a:buNone/>
            </a:pPr>
            <a:r>
              <a:rPr lang="en-US" sz="1200" b="1" dirty="0">
                <a:solidFill>
                  <a:srgbClr val="E01832"/>
                </a:solidFill>
                <a:latin typeface="Arial" pitchFamily="34" charset="0"/>
                <a:ea typeface="Arial" pitchFamily="34" charset="-122"/>
                <a:cs typeface="Arial" pitchFamily="34" charset="-120"/>
              </a:rPr>
              <a:t>2. Итерации по парам
</a:t>
            </a:r>
            <a:pPr algn="l" indent="0" marL="0">
              <a:lnSpc>
                <a:spcPct val="90000"/>
              </a:lnSpc>
              <a:buNone/>
            </a:pPr>
            <a:r>
              <a:rPr lang="en-US" sz="5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100" dirty="0">
                <a:solidFill>
                  <a:srgbClr val="180939"/>
                </a:solidFill>
                <a:latin typeface="Arial" pitchFamily="34" charset="0"/>
                <a:ea typeface="Arial" pitchFamily="34" charset="-122"/>
                <a:cs typeface="Arial" pitchFamily="34" charset="-120"/>
              </a:rPr>
              <a:t>Из начальной точки вычисляют (x1, y1), затем (x2, y2) и дальше продолжают повторение. Каждая пара должна приближать обе координаты к общему решению.
</a:t>
            </a:r>
            <a:endParaRPr lang="en-US" sz="1200" dirty="0"/>
          </a:p>
        </p:txBody>
      </p:sp>
      <p:sp>
        <p:nvSpPr>
          <p:cNvPr id="9" name="Text 3"/>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E01832"/>
                </a:solidFill>
                <a:latin typeface="Arial" pitchFamily="34" charset="0"/>
                <a:ea typeface="Arial" pitchFamily="34" charset="-122"/>
                <a:cs typeface="Arial" pitchFamily="34" charset="-120"/>
              </a:rPr>
              <a:t>13</a:t>
            </a:r>
            <a:endParaRPr lang="en-US" sz="1100" dirty="0"/>
          </a:p>
        </p:txBody>
      </p:sp>
      <p:sp>
        <p:nvSpPr>
          <p:cNvPr id="10" name="Text 4"/>
          <p:cNvSpPr txBox="1"/>
          <p:nvPr/>
        </p:nvSpPr>
        <p:spPr>
          <a:xfrm>
            <a:off x="421774" y="492450"/>
            <a:ext cx="8294400" cy="592200"/>
          </a:xfrm>
          <a:prstGeom prst="rect">
            <a:avLst/>
          </a:prstGeom>
          <a:noFill/>
          <a:ln/>
        </p:spPr>
        <p:txBody>
          <a:bodyPr wrap="square" lIns="0" tIns="0" rIns="0" bIns="0" rtlCol="0" anchor="ctr"/>
          <a:lstStyle/>
          <a:p>
            <a:pPr algn="l" indent="0" marL="0">
              <a:lnSpc>
                <a:spcPct val="90000"/>
              </a:lnSpc>
              <a:buNone/>
            </a:pPr>
            <a:r>
              <a:rPr lang="en-US" sz="2590" b="1" dirty="0">
                <a:solidFill>
                  <a:srgbClr val="E01832"/>
                </a:solidFill>
                <a:latin typeface="Arial" pitchFamily="34" charset="0"/>
                <a:ea typeface="Arial" pitchFamily="34" charset="-122"/>
                <a:cs typeface="Arial" pitchFamily="34" charset="-120"/>
              </a:rPr>
              <a:t>Метод последовательных приближений для систем уравнений
</a:t>
            </a:r>
            <a:endParaRPr lang="en-US" sz="259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1775" y="1746956"/>
            <a:ext cx="8168400" cy="2646638"/>
          </a:xfrm>
          <a:prstGeom prst="rect">
            <a:avLst/>
          </a:prstGeom>
        </p:spPr>
      </p:pic>
      <p:sp>
        <p:nvSpPr>
          <p:cNvPr id="4" name="Text 0"/>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14</a:t>
            </a:r>
            <a:endParaRPr lang="en-US" sz="1100" dirty="0"/>
          </a:p>
        </p:txBody>
      </p:sp>
      <p:sp>
        <p:nvSpPr>
          <p:cNvPr id="5" name="Text 1"/>
          <p:cNvSpPr txBox="1"/>
          <p:nvPr/>
        </p:nvSpPr>
        <p:spPr>
          <a:xfrm>
            <a:off x="421775" y="464356"/>
            <a:ext cx="8182575" cy="727122"/>
          </a:xfrm>
          <a:prstGeom prst="rect">
            <a:avLst/>
          </a:prstGeom>
          <a:noFill/>
          <a:ln/>
        </p:spPr>
        <p:txBody>
          <a:bodyPr wrap="square" lIns="0" tIns="0" rIns="0" bIns="0" rtlCol="0" anchor="ctr"/>
          <a:lstStyle/>
          <a:p>
            <a:pPr algn="l" indent="0" marL="0">
              <a:lnSpc>
                <a:spcPct val="90000"/>
              </a:lnSpc>
              <a:buNone/>
            </a:pPr>
            <a:r>
              <a:rPr lang="en-US" sz="2599" b="1" dirty="0">
                <a:solidFill>
                  <a:srgbClr val="F4EDDB"/>
                </a:solidFill>
                <a:latin typeface="Arial" pitchFamily="34" charset="0"/>
                <a:ea typeface="Arial" pitchFamily="34" charset="-122"/>
                <a:cs typeface="Arial" pitchFamily="34" charset="-120"/>
              </a:rPr>
              <a:t>Алгоритм итераций для системы двух уравнений
</a:t>
            </a:r>
            <a:pPr algn="l" indent="0" marL="0">
              <a:lnSpc>
                <a:spcPct val="90000"/>
              </a:lnSpc>
              <a:buNone/>
            </a:pPr>
            <a:r>
              <a:rPr lang="en-US" sz="953"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039" dirty="0">
                <a:solidFill>
                  <a:srgbClr val="FFFFFF"/>
                </a:solidFill>
                <a:latin typeface="Arial" pitchFamily="34" charset="0"/>
                <a:ea typeface="Arial" pitchFamily="34" charset="-122"/>
                <a:cs typeface="Arial" pitchFamily="34" charset="-120"/>
              </a:rPr>
              <a:t>Пошаговая схема вычисления для системы x=φ1(x, y), y=φ2(x, y) с контролем точности по обеим переменным.
</a:t>
            </a:r>
            <a:endParaRPr lang="en-US" sz="2599"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42325" y="1473910"/>
            <a:ext cx="4196470" cy="3077685"/>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E01832"/>
                </a:solidFill>
                <a:latin typeface="Arial" pitchFamily="34" charset="0"/>
                <a:ea typeface="Arial" pitchFamily="34" charset="-122"/>
                <a:cs typeface="Arial" pitchFamily="34" charset="-120"/>
              </a:rPr>
              <a:t>15</a:t>
            </a:r>
            <a:endParaRPr lang="en-US" sz="1100" dirty="0"/>
          </a:p>
        </p:txBody>
      </p:sp>
      <p:sp>
        <p:nvSpPr>
          <p:cNvPr id="9" name="Text 1"/>
          <p:cNvSpPr txBox="1"/>
          <p:nvPr/>
        </p:nvSpPr>
        <p:spPr>
          <a:xfrm>
            <a:off x="421776" y="492453"/>
            <a:ext cx="5285850" cy="592207"/>
          </a:xfrm>
          <a:prstGeom prst="rect">
            <a:avLst/>
          </a:prstGeom>
          <a:noFill/>
          <a:ln/>
        </p:spPr>
        <p:txBody>
          <a:bodyPr wrap="square" lIns="0" tIns="0" rIns="0" bIns="0" rtlCol="0" anchor="ctr"/>
          <a:lstStyle/>
          <a:p>
            <a:pPr algn="l" indent="0" marL="0">
              <a:lnSpc>
                <a:spcPct val="90000"/>
              </a:lnSpc>
              <a:buNone/>
            </a:pPr>
            <a:r>
              <a:rPr lang="en-US" sz="2590" b="1" dirty="0">
                <a:solidFill>
                  <a:srgbClr val="E01832"/>
                </a:solidFill>
                <a:latin typeface="Arial" pitchFamily="34" charset="0"/>
                <a:ea typeface="Arial" pitchFamily="34" charset="-122"/>
                <a:cs typeface="Arial" pitchFamily="34" charset="-120"/>
              </a:rPr>
              <a:t>Метод Ньютона как более быстрый итерационный способ
</a:t>
            </a:r>
            <a:endParaRPr lang="en-US" sz="2590" dirty="0"/>
          </a:p>
        </p:txBody>
      </p:sp>
      <p:sp>
        <p:nvSpPr>
          <p:cNvPr id="10" name="Text 2"/>
          <p:cNvSpPr txBox="1"/>
          <p:nvPr/>
        </p:nvSpPr>
        <p:spPr>
          <a:xfrm>
            <a:off x="413147" y="606753"/>
            <a:ext cx="4125648" cy="801291"/>
          </a:xfrm>
          <a:prstGeom prst="rect">
            <a:avLst/>
          </a:prstGeom>
          <a:noFill/>
          <a:ln/>
        </p:spPr>
        <p:txBody>
          <a:bodyPr wrap="square" lIns="0" tIns="0" rIns="0" bIns="0" rtlCol="0" anchor="ctr"/>
          <a:lstStyle/>
          <a:p>
            <a:pPr algn="l" indent="0" marL="0">
              <a:lnSpc>
                <a:spcPct val="90000"/>
              </a:lnSpc>
              <a:buNone/>
            </a:pPr>
            <a:r>
              <a:rPr lang="en-US" sz="2335" b="1" dirty="0">
                <a:solidFill>
                  <a:srgbClr val="F4EDDB"/>
                </a:solidFill>
                <a:latin typeface="Arial" pitchFamily="34" charset="0"/>
                <a:ea typeface="Arial" pitchFamily="34" charset="-122"/>
                <a:cs typeface="Arial" pitchFamily="34" charset="-120"/>
              </a:rPr>
              <a:t>Метод Ньютона как более быстрый итерационный способ
</a:t>
            </a:r>
            <a:endParaRPr lang="en-US" sz="2335" dirty="0"/>
          </a:p>
        </p:txBody>
      </p:sp>
      <p:sp>
        <p:nvSpPr>
          <p:cNvPr id="11" name="Text 3"/>
          <p:cNvSpPr txBox="1"/>
          <p:nvPr/>
        </p:nvSpPr>
        <p:spPr>
          <a:xfrm>
            <a:off x="4708924" y="1530590"/>
            <a:ext cx="4013299" cy="577918"/>
          </a:xfrm>
          <a:prstGeom prst="rect">
            <a:avLst/>
          </a:prstGeom>
          <a:noFill/>
          <a:ln/>
        </p:spPr>
        <p:txBody>
          <a:bodyPr wrap="square" lIns="0" tIns="0" rIns="0" bIns="0" rtlCol="0" anchor="t"/>
          <a:lstStyle/>
          <a:p>
            <a:pPr algn="l" indent="0" marL="0">
              <a:lnSpc>
                <a:spcPct val="90000"/>
              </a:lnSpc>
              <a:buNone/>
            </a:pPr>
            <a:r>
              <a:rPr lang="en-US" sz="1100" b="1" dirty="0">
                <a:solidFill>
                  <a:srgbClr val="F4EDDB"/>
                </a:solidFill>
                <a:latin typeface="Arial" pitchFamily="34" charset="0"/>
                <a:ea typeface="Arial" pitchFamily="34" charset="-122"/>
                <a:cs typeface="Arial" pitchFamily="34" charset="-120"/>
              </a:rPr>
              <a:t>Идея метода
</a:t>
            </a:r>
            <a:pPr algn="l" indent="0" marL="0">
              <a:lnSpc>
                <a:spcPct val="90000"/>
              </a:lnSpc>
              <a:buNone/>
            </a:pPr>
            <a:r>
              <a:rPr lang="en-US" sz="400" b="1"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400"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1000" dirty="0">
                <a:solidFill>
                  <a:srgbClr val="FFFFFF"/>
                </a:solidFill>
                <a:latin typeface="Arial" pitchFamily="34" charset="0"/>
                <a:ea typeface="Arial" pitchFamily="34" charset="-122"/>
                <a:cs typeface="Arial" pitchFamily="34" charset="-120"/>
              </a:rPr>
              <a:t>Метод Ньютона строит новую точку не только по значению функции, но и по её наклону. Поэтому он точнее «угадывает» направление к корню, чем простая итерация.
</a:t>
            </a:r>
            <a:endParaRPr lang="en-US" sz="1100" dirty="0"/>
          </a:p>
        </p:txBody>
      </p:sp>
      <p:sp>
        <p:nvSpPr>
          <p:cNvPr id="12" name="Text 4"/>
          <p:cNvSpPr txBox="1"/>
          <p:nvPr/>
        </p:nvSpPr>
        <p:spPr>
          <a:xfrm>
            <a:off x="4708924" y="2397365"/>
            <a:ext cx="4013299" cy="577918"/>
          </a:xfrm>
          <a:prstGeom prst="rect">
            <a:avLst/>
          </a:prstGeom>
          <a:noFill/>
          <a:ln/>
        </p:spPr>
        <p:txBody>
          <a:bodyPr wrap="square" lIns="0" tIns="0" rIns="0" bIns="0" rtlCol="0" anchor="t"/>
          <a:lstStyle/>
          <a:p>
            <a:pPr algn="l" indent="0" marL="0">
              <a:lnSpc>
                <a:spcPct val="90000"/>
              </a:lnSpc>
              <a:buNone/>
            </a:pPr>
            <a:r>
              <a:rPr lang="en-US" sz="1100" b="1" dirty="0">
                <a:solidFill>
                  <a:srgbClr val="F4EDDB"/>
                </a:solidFill>
                <a:latin typeface="Arial" pitchFamily="34" charset="0"/>
                <a:ea typeface="Arial" pitchFamily="34" charset="-122"/>
                <a:cs typeface="Arial" pitchFamily="34" charset="-120"/>
              </a:rPr>
              <a:t>Формула шага
</a:t>
            </a:r>
            <a:pPr algn="l" indent="0" marL="0">
              <a:lnSpc>
                <a:spcPct val="90000"/>
              </a:lnSpc>
              <a:buNone/>
            </a:pPr>
            <a:r>
              <a:rPr lang="en-US" sz="400" b="1"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400"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1000" dirty="0">
                <a:solidFill>
                  <a:srgbClr val="FFFFFF"/>
                </a:solidFill>
                <a:latin typeface="Arial" pitchFamily="34" charset="0"/>
                <a:ea typeface="Arial" pitchFamily="34" charset="-122"/>
                <a:cs typeface="Arial" pitchFamily="34" charset="-120"/>
              </a:rPr>
              <a:t>Для уравнения f(x)=0 используется правило xn+1=xn−f(xn)/f'(xn). Оно задаёт касание к графику и переводит задачу поиска корня в последовательность быстрых уточнений.
</a:t>
            </a:r>
            <a:endParaRPr lang="en-US" sz="1100" dirty="0"/>
          </a:p>
        </p:txBody>
      </p:sp>
      <p:sp>
        <p:nvSpPr>
          <p:cNvPr id="13" name="Text 5"/>
          <p:cNvSpPr txBox="1"/>
          <p:nvPr/>
        </p:nvSpPr>
        <p:spPr>
          <a:xfrm>
            <a:off x="4708924" y="3264140"/>
            <a:ext cx="4013299" cy="577918"/>
          </a:xfrm>
          <a:prstGeom prst="rect">
            <a:avLst/>
          </a:prstGeom>
          <a:noFill/>
          <a:ln/>
        </p:spPr>
        <p:txBody>
          <a:bodyPr wrap="square" lIns="0" tIns="0" rIns="0" bIns="0" rtlCol="0" anchor="t"/>
          <a:lstStyle/>
          <a:p>
            <a:pPr algn="l" indent="0" marL="0">
              <a:lnSpc>
                <a:spcPct val="90000"/>
              </a:lnSpc>
              <a:buNone/>
            </a:pPr>
            <a:r>
              <a:rPr lang="en-US" sz="1100" b="1" dirty="0">
                <a:solidFill>
                  <a:srgbClr val="F4EDDB"/>
                </a:solidFill>
                <a:latin typeface="Arial" pitchFamily="34" charset="0"/>
                <a:ea typeface="Arial" pitchFamily="34" charset="-122"/>
                <a:cs typeface="Arial" pitchFamily="34" charset="-120"/>
              </a:rPr>
              <a:t>Преимущество в скорости
</a:t>
            </a:r>
            <a:pPr algn="l" indent="0" marL="0">
              <a:lnSpc>
                <a:spcPct val="90000"/>
              </a:lnSpc>
              <a:buNone/>
            </a:pPr>
            <a:r>
              <a:rPr lang="en-US" sz="400" b="1"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400"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1000" dirty="0">
                <a:solidFill>
                  <a:srgbClr val="FFFFFF"/>
                </a:solidFill>
                <a:latin typeface="Arial" pitchFamily="34" charset="0"/>
                <a:ea typeface="Arial" pitchFamily="34" charset="-122"/>
                <a:cs typeface="Arial" pitchFamily="34" charset="-120"/>
              </a:rPr>
              <a:t>При удачном начальном приближении метод обычно даёт нужную точность за меньшее число шагов. Это особенно заметно там, где функция хорошо дифференцируема и не слишком сложна.
</a:t>
            </a:r>
            <a:endParaRPr lang="en-US" sz="1100" dirty="0"/>
          </a:p>
        </p:txBody>
      </p:sp>
      <p:sp>
        <p:nvSpPr>
          <p:cNvPr id="14" name="Text 6"/>
          <p:cNvSpPr txBox="1"/>
          <p:nvPr/>
        </p:nvSpPr>
        <p:spPr>
          <a:xfrm>
            <a:off x="4708924" y="4130915"/>
            <a:ext cx="4013299" cy="577918"/>
          </a:xfrm>
          <a:prstGeom prst="rect">
            <a:avLst/>
          </a:prstGeom>
          <a:noFill/>
          <a:ln/>
        </p:spPr>
        <p:txBody>
          <a:bodyPr wrap="square" lIns="0" tIns="0" rIns="0" bIns="0" rtlCol="0" anchor="t"/>
          <a:lstStyle/>
          <a:p>
            <a:pPr algn="l" indent="0" marL="0">
              <a:lnSpc>
                <a:spcPct val="90000"/>
              </a:lnSpc>
              <a:buNone/>
            </a:pPr>
            <a:r>
              <a:rPr lang="en-US" sz="1026" b="1" dirty="0">
                <a:solidFill>
                  <a:srgbClr val="F4EDDB"/>
                </a:solidFill>
                <a:latin typeface="Arial" pitchFamily="34" charset="0"/>
                <a:ea typeface="Arial" pitchFamily="34" charset="-122"/>
                <a:cs typeface="Arial" pitchFamily="34" charset="-120"/>
              </a:rPr>
              <a:t>Ограничения
</a:t>
            </a:r>
            <a:pPr algn="l" indent="0" marL="0">
              <a:lnSpc>
                <a:spcPct val="90000"/>
              </a:lnSpc>
              <a:buNone/>
            </a:pPr>
            <a:r>
              <a:rPr lang="en-US" sz="373" b="1"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373"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933" dirty="0">
                <a:solidFill>
                  <a:srgbClr val="FFFFFF"/>
                </a:solidFill>
                <a:latin typeface="Arial" pitchFamily="34" charset="0"/>
                <a:ea typeface="Arial" pitchFamily="34" charset="-122"/>
                <a:cs typeface="Arial" pitchFamily="34" charset="-120"/>
              </a:rPr>
              <a:t>За высокую скорость приходится платить вычислением производной и более строгими требованиями к стартовому значению. Если xn выбрано неудачно, итерации могут уйти от корня или стать нестабильными.
</a:t>
            </a:r>
            <a:endParaRPr lang="en-US" sz="1026"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58464" y="2053223"/>
            <a:ext cx="4921004" cy="2586742"/>
          </a:xfrm>
          <a:prstGeom prst="rect">
            <a:avLst/>
          </a:prstGeom>
        </p:spPr>
      </p:pic>
      <p:sp>
        <p:nvSpPr>
          <p:cNvPr id="4" name="Text 0"/>
          <p:cNvSpPr txBox="1"/>
          <p:nvPr/>
        </p:nvSpPr>
        <p:spPr>
          <a:xfrm>
            <a:off x="413150" y="1029874"/>
            <a:ext cx="2640600" cy="2590200"/>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На практике выбор метода зависит не только от числа шагов, но и от того, насколько сложен каждый вычислительный переход.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Ньютон достигает точности быстрее, однако простая итерация проще на каждом шаге; поэтому оптимальный выбор зависит от задачи и доступных вычислений.
</a:t>
            </a:r>
            <a:endParaRPr lang="en-US" sz="1100" dirty="0"/>
          </a:p>
        </p:txBody>
      </p:sp>
      <p:sp>
        <p:nvSpPr>
          <p:cNvPr id="5" name="Text 1"/>
          <p:cNvSpPr txBox="1"/>
          <p:nvPr/>
        </p:nvSpPr>
        <p:spPr>
          <a:xfrm>
            <a:off x="3620719" y="470298"/>
            <a:ext cx="5186970" cy="1208867"/>
          </a:xfrm>
          <a:prstGeom prst="rect">
            <a:avLst/>
          </a:prstGeom>
          <a:noFill/>
          <a:ln/>
        </p:spPr>
        <p:txBody>
          <a:bodyPr wrap="square" lIns="0" tIns="0" rIns="0" bIns="0" rtlCol="0" anchor="ctr"/>
          <a:lstStyle/>
          <a:p>
            <a:pPr algn="l" indent="0" marL="0">
              <a:lnSpc>
                <a:spcPct val="90000"/>
              </a:lnSpc>
              <a:buNone/>
            </a:pPr>
            <a:r>
              <a:rPr lang="en-US" sz="3000" b="1" dirty="0">
                <a:solidFill>
                  <a:srgbClr val="E01832"/>
                </a:solidFill>
                <a:latin typeface="Arial" pitchFamily="34" charset="0"/>
                <a:ea typeface="Arial" pitchFamily="34" charset="-122"/>
                <a:cs typeface="Arial" pitchFamily="34" charset="-120"/>
              </a:rPr>
              <a:t>Сравнение скорости простой итерации и метода Ньютона
</a:t>
            </a:r>
            <a:endParaRPr lang="en-US" sz="3000" dirty="0"/>
          </a:p>
        </p:txBody>
      </p:sp>
      <p:sp>
        <p:nvSpPr>
          <p:cNvPr id="6" name="Text 2"/>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000000"/>
                </a:solidFill>
                <a:latin typeface="Arial" pitchFamily="34" charset="0"/>
                <a:ea typeface="Arial" pitchFamily="34" charset="-122"/>
                <a:cs typeface="Arial" pitchFamily="34" charset="-120"/>
              </a:rPr>
              <a:t>16</a:t>
            </a:r>
            <a:endParaRPr lang="en-US" sz="1100" dirty="0"/>
          </a:p>
        </p:txBody>
      </p:sp>
      <p:sp>
        <p:nvSpPr>
          <p:cNvPr id="7" name="Text 3"/>
          <p:cNvSpPr txBox="1"/>
          <p:nvPr/>
        </p:nvSpPr>
        <p:spPr>
          <a:xfrm>
            <a:off x="413150" y="3726775"/>
            <a:ext cx="2640600" cy="346500"/>
          </a:xfrm>
          <a:prstGeom prst="rect">
            <a:avLst/>
          </a:prstGeom>
          <a:noFill/>
          <a:ln/>
        </p:spPr>
        <p:txBody>
          <a:bodyPr wrap="square" lIns="0" tIns="0" rIns="0" bIns="0" rtlCol="0" anchor="ctr"/>
          <a:lstStyle/>
          <a:p>
            <a:pPr algn="l" indent="0" marL="0">
              <a:lnSpc>
                <a:spcPct val="90000"/>
              </a:lnSpc>
              <a:buNone/>
            </a:pPr>
            <a:r>
              <a:rPr lang="en-US" sz="900" dirty="0">
                <a:solidFill>
                  <a:srgbClr val="FFFFFF"/>
                </a:solidFill>
                <a:latin typeface="Arial" pitchFamily="34" charset="0"/>
                <a:ea typeface="Arial" pitchFamily="34" charset="-122"/>
                <a:cs typeface="Arial" pitchFamily="34" charset="-120"/>
              </a:rPr>
              <a:t>Учебная иллюстрация; значения условные
</a:t>
            </a:r>
            <a:endParaRPr lang="en-US" sz="9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55057" y="1898588"/>
            <a:ext cx="603411" cy="689613"/>
          </a:xfrm>
          <a:prstGeom prst="rect">
            <a:avLst/>
          </a:prstGeom>
        </p:spPr>
      </p:pic>
      <p:pic>
        <p:nvPicPr>
          <p:cNvPr id="4" name="Image 2" descr="preencoded.png">    </p:cNvPr>
          <p:cNvPicPr>
            <a:picLocks noChangeAspect="1"/>
          </p:cNvPicPr>
          <p:nvPr/>
        </p:nvPicPr>
        <p:blipFill>
          <a:blip r:embed="rId3"/>
          <a:stretch>
            <a:fillRect/>
          </a:stretch>
        </p:blipFill>
        <p:spPr>
          <a:xfrm>
            <a:off x="2712366" y="1898588"/>
            <a:ext cx="517210" cy="689613"/>
          </a:xfrm>
          <a:prstGeom prst="rect">
            <a:avLst/>
          </a:prstGeom>
        </p:spPr>
      </p:pic>
      <p:pic>
        <p:nvPicPr>
          <p:cNvPr id="5" name="Image 3" descr="preencoded.png">    </p:cNvPr>
          <p:cNvPicPr>
            <a:picLocks noChangeAspect="1"/>
          </p:cNvPicPr>
          <p:nvPr/>
        </p:nvPicPr>
        <p:blipFill>
          <a:blip r:embed="rId4"/>
          <a:stretch>
            <a:fillRect/>
          </a:stretch>
        </p:blipFill>
        <p:spPr>
          <a:xfrm>
            <a:off x="4833368" y="1959204"/>
            <a:ext cx="698568" cy="558854"/>
          </a:xfrm>
          <a:prstGeom prst="rect">
            <a:avLst/>
          </a:prstGeom>
        </p:spPr>
      </p:pic>
      <p:pic>
        <p:nvPicPr>
          <p:cNvPr id="6" name="Image 4" descr="preencoded.png">    </p:cNvPr>
          <p:cNvPicPr>
            <a:picLocks noChangeAspect="1"/>
          </p:cNvPicPr>
          <p:nvPr/>
        </p:nvPicPr>
        <p:blipFill>
          <a:blip r:embed="rId5"/>
          <a:stretch>
            <a:fillRect/>
          </a:stretch>
        </p:blipFill>
        <p:spPr>
          <a:xfrm>
            <a:off x="7107198" y="1898588"/>
            <a:ext cx="603411" cy="689613"/>
          </a:xfrm>
          <a:prstGeom prst="rect">
            <a:avLst/>
          </a:prstGeom>
        </p:spPr>
      </p:pic>
      <p:sp>
        <p:nvSpPr>
          <p:cNvPr id="7" name="Text 0"/>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E01832"/>
                </a:solidFill>
                <a:latin typeface="Arial" pitchFamily="34" charset="0"/>
                <a:ea typeface="Arial" pitchFamily="34" charset="-122"/>
                <a:cs typeface="Arial" pitchFamily="34" charset="-120"/>
              </a:rPr>
              <a:t>17</a:t>
            </a:r>
            <a:endParaRPr lang="en-US" sz="1100" dirty="0"/>
          </a:p>
        </p:txBody>
      </p:sp>
      <p:sp>
        <p:nvSpPr>
          <p:cNvPr id="8" name="Text 1"/>
          <p:cNvSpPr txBox="1"/>
          <p:nvPr/>
        </p:nvSpPr>
        <p:spPr>
          <a:xfrm>
            <a:off x="414061" y="2714499"/>
            <a:ext cx="1700690" cy="1710450"/>
          </a:xfrm>
          <a:prstGeom prst="rect">
            <a:avLst/>
          </a:prstGeom>
          <a:noFill/>
          <a:ln/>
        </p:spPr>
        <p:txBody>
          <a:bodyPr wrap="square" lIns="0" tIns="0" rIns="0" bIns="0" rtlCol="0" anchor="t"/>
          <a:lstStyle/>
          <a:p>
            <a:pPr algn="l" indent="0" marL="0">
              <a:lnSpc>
                <a:spcPct val="90000"/>
              </a:lnSpc>
              <a:buNone/>
            </a:pPr>
            <a:r>
              <a:rPr lang="en-US" sz="1200" b="1" dirty="0">
                <a:solidFill>
                  <a:srgbClr val="F4EDDB"/>
                </a:solidFill>
                <a:latin typeface="Arial" pitchFamily="34" charset="0"/>
                <a:ea typeface="Arial" pitchFamily="34" charset="-122"/>
                <a:cs typeface="Arial" pitchFamily="34" charset="-120"/>
              </a:rPr>
              <a:t>Неверная формула
</a:t>
            </a:r>
            <a:pPr algn="l" indent="0" marL="0">
              <a:lnSpc>
                <a:spcPct val="90000"/>
              </a:lnSpc>
              <a:buNone/>
            </a:pPr>
            <a:r>
              <a:rPr lang="en-US" sz="500"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Уравнение иногда преобразуют к виду x=φ(x) так, что итерации уже не ведут к нужному корню. Ошибка в преобразовании делает весь алгоритм бессмысленным.
</a:t>
            </a:r>
            <a:endParaRPr lang="en-US" sz="1200" dirty="0"/>
          </a:p>
        </p:txBody>
      </p:sp>
      <p:sp>
        <p:nvSpPr>
          <p:cNvPr id="9" name="Text 2"/>
          <p:cNvSpPr txBox="1"/>
          <p:nvPr/>
        </p:nvSpPr>
        <p:spPr>
          <a:xfrm>
            <a:off x="2623714" y="2714499"/>
            <a:ext cx="1700690" cy="1710450"/>
          </a:xfrm>
          <a:prstGeom prst="rect">
            <a:avLst/>
          </a:prstGeom>
          <a:noFill/>
          <a:ln/>
        </p:spPr>
        <p:txBody>
          <a:bodyPr wrap="square" lIns="0" tIns="0" rIns="0" bIns="0" rtlCol="0" anchor="t"/>
          <a:lstStyle/>
          <a:p>
            <a:pPr algn="l" indent="0" marL="0">
              <a:lnSpc>
                <a:spcPct val="90000"/>
              </a:lnSpc>
              <a:buNone/>
            </a:pPr>
            <a:r>
              <a:rPr lang="en-US" sz="1200" b="1" dirty="0">
                <a:solidFill>
                  <a:srgbClr val="F4EDDB"/>
                </a:solidFill>
                <a:latin typeface="Arial" pitchFamily="34" charset="0"/>
                <a:ea typeface="Arial" pitchFamily="34" charset="-122"/>
                <a:cs typeface="Arial" pitchFamily="34" charset="-120"/>
              </a:rPr>
              <a:t>Плохой старт
</a:t>
            </a:r>
            <a:pPr algn="l" indent="0" marL="0">
              <a:lnSpc>
                <a:spcPct val="90000"/>
              </a:lnSpc>
              <a:buNone/>
            </a:pPr>
            <a:r>
              <a:rPr lang="en-US" sz="500"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Слишком далёкое начальное приближение может вывести последовательность из области сходимости. В результате вычисления расходятся или сходятся к другому решению.
</a:t>
            </a:r>
            <a:endParaRPr lang="en-US" sz="1200" dirty="0"/>
          </a:p>
        </p:txBody>
      </p:sp>
      <p:sp>
        <p:nvSpPr>
          <p:cNvPr id="10" name="Text 3"/>
          <p:cNvSpPr txBox="1"/>
          <p:nvPr/>
        </p:nvSpPr>
        <p:spPr>
          <a:xfrm>
            <a:off x="4833367" y="2714499"/>
            <a:ext cx="1700690" cy="1710450"/>
          </a:xfrm>
          <a:prstGeom prst="rect">
            <a:avLst/>
          </a:prstGeom>
          <a:noFill/>
          <a:ln/>
        </p:spPr>
        <p:txBody>
          <a:bodyPr wrap="square" lIns="0" tIns="0" rIns="0" bIns="0" rtlCol="0" anchor="t"/>
          <a:lstStyle/>
          <a:p>
            <a:pPr algn="l" indent="0" marL="0">
              <a:lnSpc>
                <a:spcPct val="90000"/>
              </a:lnSpc>
              <a:buNone/>
            </a:pPr>
            <a:r>
              <a:rPr lang="en-US" sz="1200" b="1" dirty="0">
                <a:solidFill>
                  <a:srgbClr val="F4EDDB"/>
                </a:solidFill>
                <a:latin typeface="Arial" pitchFamily="34" charset="0"/>
                <a:ea typeface="Arial" pitchFamily="34" charset="-122"/>
                <a:cs typeface="Arial" pitchFamily="34" charset="-120"/>
              </a:rPr>
              <a:t>Нет проверки условий
</a:t>
            </a:r>
            <a:pPr algn="l" indent="0" marL="0">
              <a:lnSpc>
                <a:spcPct val="90000"/>
              </a:lnSpc>
              <a:buNone/>
            </a:pPr>
            <a:r>
              <a:rPr lang="en-US" sz="500"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Если не оценить производную и не убедиться, что |φ'(x)|&lt;1, легко получить ложную устойчивость. Внешне значения могут меняться мало, но решения при этом не быть.
</a:t>
            </a:r>
            <a:endParaRPr lang="en-US" sz="1200" dirty="0"/>
          </a:p>
        </p:txBody>
      </p:sp>
      <p:sp>
        <p:nvSpPr>
          <p:cNvPr id="11" name="Text 4"/>
          <p:cNvSpPr txBox="1"/>
          <p:nvPr/>
        </p:nvSpPr>
        <p:spPr>
          <a:xfrm>
            <a:off x="7043020" y="2714499"/>
            <a:ext cx="1700690" cy="1710450"/>
          </a:xfrm>
          <a:prstGeom prst="rect">
            <a:avLst/>
          </a:prstGeom>
          <a:noFill/>
          <a:ln/>
        </p:spPr>
        <p:txBody>
          <a:bodyPr wrap="square" lIns="0" tIns="0" rIns="0" bIns="0" rtlCol="0" anchor="t"/>
          <a:lstStyle/>
          <a:p>
            <a:pPr algn="l" indent="0" marL="0">
              <a:lnSpc>
                <a:spcPct val="90000"/>
              </a:lnSpc>
              <a:buNone/>
            </a:pPr>
            <a:r>
              <a:rPr lang="en-US" sz="1200" b="1" dirty="0">
                <a:solidFill>
                  <a:srgbClr val="F4EDDB"/>
                </a:solidFill>
                <a:latin typeface="Arial" pitchFamily="34" charset="0"/>
                <a:ea typeface="Arial" pitchFamily="34" charset="-122"/>
                <a:cs typeface="Arial" pitchFamily="34" charset="-120"/>
              </a:rPr>
              <a:t>Преждевременная остановка
</a:t>
            </a:r>
            <a:pPr algn="l" indent="0" marL="0">
              <a:lnSpc>
                <a:spcPct val="90000"/>
              </a:lnSpc>
              <a:buNone/>
            </a:pPr>
            <a:r>
              <a:rPr lang="en-US" sz="500"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Если прекратить вычисления слишком рано, ответ окажется менее точным, чем требуется. Особенно важно указывать точность, чтобы не смешивать приближённый результат с точным.
</a:t>
            </a:r>
            <a:endParaRPr lang="en-US" sz="1200" dirty="0"/>
          </a:p>
        </p:txBody>
      </p:sp>
      <p:sp>
        <p:nvSpPr>
          <p:cNvPr id="12" name="Text 5"/>
          <p:cNvSpPr txBox="1"/>
          <p:nvPr/>
        </p:nvSpPr>
        <p:spPr>
          <a:xfrm>
            <a:off x="421776" y="492453"/>
            <a:ext cx="5285850" cy="592207"/>
          </a:xfrm>
          <a:prstGeom prst="rect">
            <a:avLst/>
          </a:prstGeom>
          <a:noFill/>
          <a:ln/>
        </p:spPr>
        <p:txBody>
          <a:bodyPr wrap="square" lIns="0" tIns="0" rIns="0" bIns="0" rtlCol="0" anchor="ctr"/>
          <a:lstStyle/>
          <a:p>
            <a:pPr algn="l" indent="0" marL="0">
              <a:lnSpc>
                <a:spcPct val="90000"/>
              </a:lnSpc>
              <a:buNone/>
            </a:pPr>
            <a:r>
              <a:rPr lang="en-US" sz="2590" b="1" dirty="0">
                <a:solidFill>
                  <a:srgbClr val="E01832"/>
                </a:solidFill>
                <a:latin typeface="Arial" pitchFamily="34" charset="0"/>
                <a:ea typeface="Arial" pitchFamily="34" charset="-122"/>
                <a:cs typeface="Arial" pitchFamily="34" charset="-120"/>
              </a:rPr>
              <a:t>Типичные ошибки при использовании метода
</a:t>
            </a:r>
            <a:endParaRPr lang="en-US" sz="2590" dirty="0"/>
          </a:p>
        </p:txBody>
      </p:sp>
      <p:sp>
        <p:nvSpPr>
          <p:cNvPr id="13" name="Text 6"/>
          <p:cNvSpPr txBox="1"/>
          <p:nvPr/>
        </p:nvSpPr>
        <p:spPr>
          <a:xfrm>
            <a:off x="422006" y="606753"/>
            <a:ext cx="5285850" cy="592207"/>
          </a:xfrm>
          <a:prstGeom prst="rect">
            <a:avLst/>
          </a:prstGeom>
          <a:noFill/>
          <a:ln/>
        </p:spPr>
        <p:txBody>
          <a:bodyPr wrap="square" lIns="0" tIns="0" rIns="0" bIns="0" rtlCol="0" anchor="ctr"/>
          <a:lstStyle/>
          <a:p>
            <a:pPr algn="l" indent="0" marL="0">
              <a:lnSpc>
                <a:spcPct val="90000"/>
              </a:lnSpc>
              <a:buNone/>
            </a:pPr>
            <a:r>
              <a:rPr lang="en-US" sz="2590" b="1" dirty="0">
                <a:solidFill>
                  <a:srgbClr val="F4EDDB"/>
                </a:solidFill>
                <a:latin typeface="Arial" pitchFamily="34" charset="0"/>
                <a:ea typeface="Arial" pitchFamily="34" charset="-122"/>
                <a:cs typeface="Arial" pitchFamily="34" charset="-120"/>
              </a:rPr>
              <a:t>Типичные ошибки при использовании метода
</a:t>
            </a:r>
            <a:endParaRPr lang="en-US" sz="259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21775" y="1363747"/>
            <a:ext cx="2669232" cy="2158324"/>
          </a:xfrm>
          <a:prstGeom prst="rect">
            <a:avLst/>
          </a:prstGeom>
        </p:spPr>
      </p:pic>
      <p:pic>
        <p:nvPicPr>
          <p:cNvPr id="5" name="Image 3" descr="preencoded.png">    </p:cNvPr>
          <p:cNvPicPr>
            <a:picLocks noChangeAspect="1"/>
          </p:cNvPicPr>
          <p:nvPr/>
        </p:nvPicPr>
        <p:blipFill>
          <a:blip r:embed="rId4"/>
          <a:stretch>
            <a:fillRect/>
          </a:stretch>
        </p:blipFill>
        <p:spPr>
          <a:xfrm>
            <a:off x="3218057" y="1363076"/>
            <a:ext cx="2668649" cy="2159665"/>
          </a:xfrm>
          <a:prstGeom prst="rect">
            <a:avLst/>
          </a:prstGeom>
        </p:spPr>
      </p:pic>
      <p:pic>
        <p:nvPicPr>
          <p:cNvPr id="6" name="Image 4" descr="preencoded.png">    </p:cNvPr>
          <p:cNvPicPr>
            <a:picLocks noChangeAspect="1"/>
          </p:cNvPicPr>
          <p:nvPr/>
        </p:nvPicPr>
        <p:blipFill>
          <a:blip r:embed="rId5"/>
          <a:stretch>
            <a:fillRect/>
          </a:stretch>
        </p:blipFill>
        <p:spPr>
          <a:xfrm>
            <a:off x="6007145" y="1363076"/>
            <a:ext cx="2668649" cy="2159665"/>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22006" y="606753"/>
            <a:ext cx="5285850" cy="592207"/>
          </a:xfrm>
          <a:prstGeom prst="rect">
            <a:avLst/>
          </a:prstGeom>
          <a:noFill/>
          <a:ln/>
        </p:spPr>
        <p:txBody>
          <a:bodyPr wrap="square" lIns="0" tIns="0" rIns="0" bIns="0" rtlCol="0" anchor="ctr"/>
          <a:lstStyle/>
          <a:p>
            <a:pPr algn="l" indent="0" marL="0">
              <a:lnSpc>
                <a:spcPct val="90000"/>
              </a:lnSpc>
              <a:buNone/>
            </a:pPr>
            <a:r>
              <a:rPr lang="en-US" sz="2496" b="1" dirty="0">
                <a:solidFill>
                  <a:srgbClr val="E01832"/>
                </a:solidFill>
                <a:latin typeface="Arial" pitchFamily="34" charset="0"/>
                <a:ea typeface="Arial" pitchFamily="34" charset="-122"/>
                <a:cs typeface="Arial" pitchFamily="34" charset="-120"/>
              </a:rPr>
              <a:t>Где применяются последовательные приближения
</a:t>
            </a:r>
            <a:endParaRPr lang="en-US" sz="2496" dirty="0"/>
          </a:p>
        </p:txBody>
      </p:sp>
      <p:sp>
        <p:nvSpPr>
          <p:cNvPr id="9" name="Text 1"/>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E01832"/>
                </a:solidFill>
                <a:latin typeface="Arial" pitchFamily="34" charset="0"/>
                <a:ea typeface="Arial" pitchFamily="34" charset="-122"/>
                <a:cs typeface="Arial" pitchFamily="34" charset="-120"/>
              </a:rPr>
              <a:t>18</a:t>
            </a:r>
            <a:endParaRPr lang="en-US" sz="1100" dirty="0"/>
          </a:p>
        </p:txBody>
      </p:sp>
      <p:sp>
        <p:nvSpPr>
          <p:cNvPr id="10" name="Text 2"/>
          <p:cNvSpPr txBox="1"/>
          <p:nvPr/>
        </p:nvSpPr>
        <p:spPr>
          <a:xfrm>
            <a:off x="422000" y="3649053"/>
            <a:ext cx="2669175" cy="708975"/>
          </a:xfrm>
          <a:prstGeom prst="rect">
            <a:avLst/>
          </a:prstGeom>
          <a:noFill/>
          <a:ln/>
        </p:spPr>
        <p:txBody>
          <a:bodyPr wrap="square" lIns="0" tIns="0" rIns="0" bIns="0" rtlCol="0" anchor="t"/>
          <a:lstStyle/>
          <a:p>
            <a:pPr algn="ctr" indent="0" marL="0">
              <a:lnSpc>
                <a:spcPct val="90000"/>
              </a:lnSpc>
              <a:buNone/>
            </a:pPr>
            <a:r>
              <a:rPr lang="en-US" sz="942" b="1" dirty="0">
                <a:solidFill>
                  <a:srgbClr val="E01832"/>
                </a:solidFill>
                <a:latin typeface="Arial" pitchFamily="34" charset="0"/>
                <a:ea typeface="Arial" pitchFamily="34" charset="-122"/>
                <a:cs typeface="Arial" pitchFamily="34" charset="-120"/>
              </a:rPr>
              <a:t>Электрическая цепь на экране калькулятора
</a:t>
            </a:r>
            <a:pPr algn="ctr" indent="0" marL="0">
              <a:lnSpc>
                <a:spcPct val="90000"/>
              </a:lnSpc>
              <a:buNone/>
            </a:pPr>
            <a:r>
              <a:rPr lang="en-US" sz="393" dirty="0">
                <a:solidFill>
                  <a:srgbClr val="E01832"/>
                </a:solidFill>
                <a:latin typeface="Arial" pitchFamily="34" charset="0"/>
                <a:ea typeface="Arial" pitchFamily="34" charset="-122"/>
                <a:cs typeface="Arial" pitchFamily="34" charset="-120"/>
              </a:rPr>
              <a:t>
</a:t>
            </a:r>
            <a:pPr algn="ctr" indent="0" marL="0">
              <a:lnSpc>
                <a:spcPct val="90000"/>
              </a:lnSpc>
              <a:buNone/>
            </a:pPr>
            <a:r>
              <a:rPr lang="en-US" sz="864" dirty="0">
                <a:solidFill>
                  <a:srgbClr val="000000"/>
                </a:solidFill>
                <a:latin typeface="Arial" pitchFamily="34" charset="0"/>
                <a:ea typeface="Arial" pitchFamily="34" charset="-122"/>
                <a:cs typeface="Arial" pitchFamily="34" charset="-120"/>
              </a:rPr>
              <a:t>Инженер может подбирать параметры схемы, пока ток и напряжение не стабилизируются. На дисплее это выглядит как цепочка одинаковых вычислений, где каждое новое значение уточняет предыдущее до приемлемой точности.
</a:t>
            </a:r>
            <a:endParaRPr lang="en-US" sz="942" dirty="0"/>
          </a:p>
        </p:txBody>
      </p:sp>
      <p:sp>
        <p:nvSpPr>
          <p:cNvPr id="11" name="Text 3"/>
          <p:cNvSpPr txBox="1"/>
          <p:nvPr/>
        </p:nvSpPr>
        <p:spPr>
          <a:xfrm>
            <a:off x="3217757" y="3649053"/>
            <a:ext cx="2669175" cy="708975"/>
          </a:xfrm>
          <a:prstGeom prst="rect">
            <a:avLst/>
          </a:prstGeom>
          <a:noFill/>
          <a:ln/>
        </p:spPr>
        <p:txBody>
          <a:bodyPr wrap="square" lIns="0" tIns="0" rIns="0" bIns="0" rtlCol="0" anchor="t"/>
          <a:lstStyle/>
          <a:p>
            <a:pPr algn="ctr" indent="0" marL="0">
              <a:lnSpc>
                <a:spcPct val="90000"/>
              </a:lnSpc>
              <a:buNone/>
            </a:pPr>
            <a:r>
              <a:rPr lang="en-US" sz="896" b="1" dirty="0">
                <a:solidFill>
                  <a:srgbClr val="E01832"/>
                </a:solidFill>
                <a:latin typeface="Arial" pitchFamily="34" charset="0"/>
                <a:ea typeface="Arial" pitchFamily="34" charset="-122"/>
                <a:cs typeface="Arial" pitchFamily="34" charset="-120"/>
              </a:rPr>
              <a:t>Модель движения и теплопередачи
</a:t>
            </a:r>
            <a:pPr algn="ctr" indent="0" marL="0">
              <a:lnSpc>
                <a:spcPct val="90000"/>
              </a:lnSpc>
              <a:buNone/>
            </a:pPr>
            <a:r>
              <a:rPr lang="en-US" sz="374" dirty="0">
                <a:solidFill>
                  <a:srgbClr val="E01832"/>
                </a:solidFill>
                <a:latin typeface="Arial" pitchFamily="34" charset="0"/>
                <a:ea typeface="Arial" pitchFamily="34" charset="-122"/>
                <a:cs typeface="Arial" pitchFamily="34" charset="-120"/>
              </a:rPr>
              <a:t>
</a:t>
            </a:r>
            <a:pPr algn="ctr" indent="0" marL="0">
              <a:lnSpc>
                <a:spcPct val="90000"/>
              </a:lnSpc>
              <a:buNone/>
            </a:pPr>
            <a:r>
              <a:rPr lang="en-US" sz="822" dirty="0">
                <a:solidFill>
                  <a:srgbClr val="000000"/>
                </a:solidFill>
                <a:latin typeface="Arial" pitchFamily="34" charset="0"/>
                <a:ea typeface="Arial" pitchFamily="34" charset="-122"/>
                <a:cs typeface="Arial" pitchFamily="34" charset="-120"/>
              </a:rPr>
              <a:t>В физике многие процессы описываются уравнениями, которые трудно решить напрямую. Тогда последовательные приближения позволяют шаг за шагом оценивать положение тела или распределение температуры, пока расчёт не станет достаточно точным.
</a:t>
            </a:r>
            <a:endParaRPr lang="en-US" sz="896" dirty="0"/>
          </a:p>
        </p:txBody>
      </p:sp>
      <p:sp>
        <p:nvSpPr>
          <p:cNvPr id="12" name="Text 4"/>
          <p:cNvSpPr txBox="1"/>
          <p:nvPr/>
        </p:nvSpPr>
        <p:spPr>
          <a:xfrm>
            <a:off x="6006844" y="3649053"/>
            <a:ext cx="2669175" cy="708975"/>
          </a:xfrm>
          <a:prstGeom prst="rect">
            <a:avLst/>
          </a:prstGeom>
          <a:noFill/>
          <a:ln/>
        </p:spPr>
        <p:txBody>
          <a:bodyPr wrap="square" lIns="0" tIns="0" rIns="0" bIns="0" rtlCol="0" anchor="t"/>
          <a:lstStyle/>
          <a:p>
            <a:pPr algn="ctr" indent="0" marL="0">
              <a:lnSpc>
                <a:spcPct val="90000"/>
              </a:lnSpc>
              <a:buNone/>
            </a:pPr>
            <a:r>
              <a:rPr lang="en-US" sz="1027" b="1" dirty="0">
                <a:solidFill>
                  <a:srgbClr val="E01832"/>
                </a:solidFill>
                <a:latin typeface="Arial" pitchFamily="34" charset="0"/>
                <a:ea typeface="Arial" pitchFamily="34" charset="-122"/>
                <a:cs typeface="Arial" pitchFamily="34" charset="-120"/>
              </a:rPr>
              <a:t>Компьютер ищет равновесие
</a:t>
            </a:r>
            <a:pPr algn="ctr" indent="0" marL="0">
              <a:lnSpc>
                <a:spcPct val="90000"/>
              </a:lnSpc>
              <a:buNone/>
            </a:pPr>
            <a:r>
              <a:rPr lang="en-US" sz="428" dirty="0">
                <a:solidFill>
                  <a:srgbClr val="E01832"/>
                </a:solidFill>
                <a:latin typeface="Arial" pitchFamily="34" charset="0"/>
                <a:ea typeface="Arial" pitchFamily="34" charset="-122"/>
                <a:cs typeface="Arial" pitchFamily="34" charset="-120"/>
              </a:rPr>
              <a:t>
</a:t>
            </a:r>
            <a:pPr algn="ctr" indent="0" marL="0">
              <a:lnSpc>
                <a:spcPct val="90000"/>
              </a:lnSpc>
              <a:buNone/>
            </a:pPr>
            <a:r>
              <a:rPr lang="en-US" sz="941" dirty="0">
                <a:solidFill>
                  <a:srgbClr val="000000"/>
                </a:solidFill>
                <a:latin typeface="Arial" pitchFamily="34" charset="0"/>
                <a:ea typeface="Arial" pitchFamily="34" charset="-122"/>
                <a:cs typeface="Arial" pitchFamily="34" charset="-120"/>
              </a:rPr>
              <a:t>В экономике и информатике алгоритм может искать состояние, в котором система перестаёт заметно меняться. На графике или в программе видно, как точки сближаются, а затем почти совпадают с устойчивым режимом.
</a:t>
            </a:r>
            <a:endParaRPr lang="en-US" sz="1027"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407387" y="2415644"/>
            <a:ext cx="5182677" cy="1470966"/>
          </a:xfrm>
          <a:prstGeom prst="rect">
            <a:avLst/>
          </a:prstGeom>
        </p:spPr>
      </p:pic>
      <p:sp>
        <p:nvSpPr>
          <p:cNvPr id="4" name="Text 0"/>
          <p:cNvSpPr txBox="1"/>
          <p:nvPr/>
        </p:nvSpPr>
        <p:spPr>
          <a:xfrm>
            <a:off x="421775" y="492453"/>
            <a:ext cx="5286080" cy="592207"/>
          </a:xfrm>
          <a:prstGeom prst="rect">
            <a:avLst/>
          </a:prstGeom>
          <a:noFill/>
          <a:ln/>
        </p:spPr>
        <p:txBody>
          <a:bodyPr wrap="square" lIns="0" tIns="0" rIns="0" bIns="0" rtlCol="0" anchor="ctr"/>
          <a:lstStyle/>
          <a:p>
            <a:pPr algn="l" indent="0" marL="0">
              <a:lnSpc>
                <a:spcPct val="90000"/>
              </a:lnSpc>
              <a:buNone/>
            </a:pPr>
            <a:r>
              <a:rPr lang="en-US" sz="2701" b="1" dirty="0">
                <a:solidFill>
                  <a:srgbClr val="F4EDDB"/>
                </a:solidFill>
                <a:latin typeface="Arial" pitchFamily="34" charset="0"/>
                <a:ea typeface="Arial" pitchFamily="34" charset="-122"/>
                <a:cs typeface="Arial" pitchFamily="34" charset="-120"/>
              </a:rPr>
              <a:t>Когда метод особенно полезен
</a:t>
            </a:r>
            <a:endParaRPr lang="en-US" sz="2701" dirty="0"/>
          </a:p>
        </p:txBody>
      </p:sp>
      <p:sp>
        <p:nvSpPr>
          <p:cNvPr id="5" name="Text 1"/>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19</a:t>
            </a:r>
            <a:endParaRPr lang="en-US" sz="1100" dirty="0"/>
          </a:p>
        </p:txBody>
      </p:sp>
      <p:sp>
        <p:nvSpPr>
          <p:cNvPr id="6" name="Text 2"/>
          <p:cNvSpPr txBox="1"/>
          <p:nvPr/>
        </p:nvSpPr>
        <p:spPr>
          <a:xfrm>
            <a:off x="590050" y="2044013"/>
            <a:ext cx="2316300" cy="1884600"/>
          </a:xfrm>
          <a:prstGeom prst="rect">
            <a:avLst/>
          </a:prstGeom>
          <a:noFill/>
          <a:ln/>
        </p:spPr>
        <p:txBody>
          <a:bodyPr wrap="square" lIns="0" tIns="0" rIns="0" bIns="0" rtlCol="0" anchor="ctr"/>
          <a:lstStyle/>
          <a:p>
            <a:pPr algn="l" indent="0" marL="0">
              <a:lnSpc>
                <a:spcPct val="90000"/>
              </a:lnSpc>
              <a:buNone/>
            </a:pPr>
            <a:r>
              <a:rPr lang="en-US" sz="1100" dirty="0">
                <a:solidFill>
                  <a:srgbClr val="180939"/>
                </a:solidFill>
                <a:latin typeface="Arial" pitchFamily="34" charset="0"/>
                <a:ea typeface="Arial" pitchFamily="34" charset="-122"/>
                <a:cs typeface="Arial" pitchFamily="34" charset="-120"/>
              </a:rPr>
              <a:t>Таблица показывает, для каких задач итерации удобнее других способов и какую точность они позволяют получить.
</a:t>
            </a:r>
            <a:pPr algn="l" indent="0" marL="0">
              <a:lnSpc>
                <a:spcPct val="90000"/>
              </a:lnSpc>
              <a:buNone/>
            </a:pPr>
            <a:r>
              <a:rPr lang="en-US" sz="11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100" dirty="0">
                <a:solidFill>
                  <a:srgbClr val="180939"/>
                </a:solidFill>
                <a:latin typeface="Arial" pitchFamily="34" charset="0"/>
                <a:ea typeface="Arial" pitchFamily="34" charset="-122"/>
                <a:cs typeface="Arial" pitchFamily="34" charset="-120"/>
              </a:rPr>
              <a:t>Метод особенно эффективен там, где важны численный ответ и контроль точности, а аналитическое решение громоздко или недоступно.
</a:t>
            </a:r>
            <a:endParaRPr lang="en-US" sz="1100" dirty="0"/>
          </a:p>
        </p:txBody>
      </p:sp>
      <p:sp>
        <p:nvSpPr>
          <p:cNvPr id="7" name="Text 3"/>
          <p:cNvSpPr txBox="1"/>
          <p:nvPr/>
        </p:nvSpPr>
        <p:spPr>
          <a:xfrm>
            <a:off x="590050" y="4006247"/>
            <a:ext cx="2316300" cy="252000"/>
          </a:xfrm>
          <a:prstGeom prst="rect">
            <a:avLst/>
          </a:prstGeom>
          <a:noFill/>
          <a:ln/>
        </p:spPr>
        <p:txBody>
          <a:bodyPr wrap="square" lIns="0" tIns="0" rIns="0" bIns="0" rtlCol="0" anchor="ctr"/>
          <a:lstStyle/>
          <a:p>
            <a:pPr algn="l" indent="0" marL="0">
              <a:lnSpc>
                <a:spcPct val="90000"/>
              </a:lnSpc>
              <a:buNone/>
            </a:pPr>
            <a:r>
              <a:rPr lang="en-US" sz="900" dirty="0">
                <a:solidFill>
                  <a:srgbClr val="E01932"/>
                </a:solidFill>
                <a:latin typeface="Arial" pitchFamily="34" charset="0"/>
                <a:ea typeface="Arial" pitchFamily="34" charset="-122"/>
                <a:cs typeface="Arial" pitchFamily="34" charset="-120"/>
              </a:rPr>
              <a:t>Обобщение школьных примеров решения нелинейных уравнений и систем
</a:t>
            </a:r>
            <a:endParaRPr lang="en-US" sz="9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1519814" y="1574238"/>
            <a:ext cx="6104374" cy="2193894"/>
          </a:xfrm>
          <a:prstGeom prst="rect">
            <a:avLst/>
          </a:prstGeom>
          <a:noFill/>
          <a:ln/>
        </p:spPr>
        <p:txBody>
          <a:bodyPr wrap="square" lIns="0" tIns="0" rIns="0" bIns="0" rtlCol="0" anchor="ctr"/>
          <a:lstStyle/>
          <a:p>
            <a:pPr algn="ctr" indent="0" marL="0">
              <a:lnSpc>
                <a:spcPct val="90000"/>
              </a:lnSpc>
              <a:buNone/>
            </a:pPr>
            <a:r>
              <a:rPr lang="en-US" sz="3300" b="1" dirty="0">
                <a:solidFill>
                  <a:srgbClr val="F4EDDB"/>
                </a:solidFill>
                <a:latin typeface="Arial" pitchFamily="34" charset="0"/>
                <a:ea typeface="Arial" pitchFamily="34" charset="-122"/>
                <a:cs typeface="Arial" pitchFamily="34" charset="-120"/>
              </a:rPr>
              <a:t>Итог: что даёт метод последовательных приближений
</a:t>
            </a:r>
            <a:pPr algn="ctr" indent="0" marL="0">
              <a:lnSpc>
                <a:spcPct val="90000"/>
              </a:lnSpc>
              <a:buNone/>
            </a:pPr>
            <a:r>
              <a:rPr lang="en-US" sz="1100" dirty="0">
                <a:solidFill>
                  <a:srgbClr val="180939"/>
                </a:solidFill>
                <a:latin typeface="Arial" pitchFamily="34" charset="0"/>
                <a:ea typeface="Arial" pitchFamily="34" charset="-122"/>
                <a:cs typeface="Arial" pitchFamily="34" charset="-120"/>
              </a:rPr>
              <a:t>
</a:t>
            </a:r>
            <a:pPr algn="ctr" indent="0" marL="0">
              <a:lnSpc>
                <a:spcPct val="90000"/>
              </a:lnSpc>
              <a:buNone/>
            </a:pPr>
            <a:r>
              <a:rPr lang="en-US" sz="1200" dirty="0">
                <a:solidFill>
                  <a:srgbClr val="FFFFFF"/>
                </a:solidFill>
                <a:latin typeface="Arial" pitchFamily="34" charset="0"/>
                <a:ea typeface="Arial" pitchFamily="34" charset="-122"/>
                <a:cs typeface="Arial" pitchFamily="34" charset="-120"/>
              </a:rPr>
              <a:t>Метод последовательных приближений делает сложную задачу вычислимой: он опирается на сходимость, удачный старт и контроль точности. Для школьной алгебры это практичный способ получать надёжный приближённый ответ там, где формула слишком сложна.
</a:t>
            </a:r>
            <a:endParaRPr lang="en-US" sz="33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2026-05-30T05:04:53Z</dcterms:created>
  <dcterms:modified xsi:type="dcterms:W3CDTF">2026-05-30T05:04:53Z</dcterms:modified>
</cp:coreProperties>
</file>