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image" Target="../media/image-3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jpeg"/><Relationship Id="rId4" Type="http://schemas.openxmlformats.org/officeDocument/2006/relationships/image" Target="../media/image-6-4.jpe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3066" y="1069925"/>
            <a:ext cx="3155218" cy="3170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60200" y="370725"/>
            <a:ext cx="4090500" cy="59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960200" y="1156500"/>
            <a:ext cx="4090500" cy="28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359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 24. Умножение на двузначное число
</a:t>
            </a:r>
            <a:pPr algn="l" indent="0" marL="0">
              <a:lnSpc>
                <a:spcPct val="100000"/>
              </a:lnSpc>
              <a:buNone/>
            </a:pPr>
            <a:r>
              <a:rPr lang="en-US" sz="174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5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 за шагом — и любой пример станет понятным.
</a:t>
            </a:r>
            <a:endParaRPr lang="en-US" sz="4359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71475" y="1148452"/>
            <a:ext cx="3218100" cy="31552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0150" y="1213600"/>
            <a:ext cx="4829100" cy="234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помогает считать быстрее, чем длинным сложением, и часто выручает в задачах про покупки, книги, карандаши и коробки. Главное — не просто получить ответ, а понять ход рассуждения.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нужен этот приём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74394" y="1353834"/>
            <a:ext cx="258037" cy="294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276994" y="1353834"/>
            <a:ext cx="258037" cy="294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976794" y="1353834"/>
            <a:ext cx="258037" cy="2949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663263" y="1358934"/>
            <a:ext cx="284700" cy="2847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7363063" y="1358934"/>
            <a:ext cx="284700" cy="2847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уже известно перед новой темой
</a:t>
            </a:r>
            <a:endParaRPr lang="en-US" sz="3000" dirty="0"/>
          </a:p>
        </p:txBody>
      </p:sp>
      <p:sp>
        <p:nvSpPr>
          <p:cNvPr id="15" name="Text 1"/>
          <p:cNvSpPr txBox="1"/>
          <p:nvPr/>
        </p:nvSpPr>
        <p:spPr>
          <a:xfrm>
            <a:off x="544950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600" dirty="0"/>
          </a:p>
        </p:txBody>
      </p:sp>
      <p:sp>
        <p:nvSpPr>
          <p:cNvPr id="16" name="Text 2"/>
          <p:cNvSpPr txBox="1"/>
          <p:nvPr/>
        </p:nvSpPr>
        <p:spPr>
          <a:xfrm>
            <a:off x="426893" y="1898225"/>
            <a:ext cx="1488300" cy="223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3 × 4, это значит 4 + 4 + 4. Такой смысл помогает не теряться и помнить, откуда берётся ответ.
</a:t>
            </a:r>
            <a:endParaRPr lang="en-US" sz="1000" dirty="0"/>
          </a:p>
        </p:txBody>
      </p:sp>
      <p:sp>
        <p:nvSpPr>
          <p:cNvPr id="17" name="Text 3"/>
          <p:cNvSpPr txBox="1"/>
          <p:nvPr/>
        </p:nvSpPr>
        <p:spPr>
          <a:xfrm>
            <a:off x="1037800" y="1226350"/>
            <a:ext cx="877500" cy="5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Умножение как сложение
</a:t>
            </a:r>
            <a:endParaRPr lang="en-US" sz="1200" dirty="0"/>
          </a:p>
        </p:txBody>
      </p:sp>
      <p:sp>
        <p:nvSpPr>
          <p:cNvPr id="18" name="Text 4"/>
          <p:cNvSpPr txBox="1"/>
          <p:nvPr/>
        </p:nvSpPr>
        <p:spPr>
          <a:xfrm>
            <a:off x="2129493" y="1898225"/>
            <a:ext cx="1488300" cy="223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умножения на 2–9 становится надёжной опорой. Когда ответ в таблице уже знаком, новые примеры считаются заметно быстрее и спокойнее.
</a:t>
            </a:r>
            <a:endParaRPr lang="en-US" sz="1000" dirty="0"/>
          </a:p>
        </p:txBody>
      </p:sp>
      <p:sp>
        <p:nvSpPr>
          <p:cNvPr id="19" name="Text 5"/>
          <p:cNvSpPr txBox="1"/>
          <p:nvPr/>
        </p:nvSpPr>
        <p:spPr>
          <a:xfrm>
            <a:off x="2740400" y="1226350"/>
            <a:ext cx="877500" cy="5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умножения
</a:t>
            </a:r>
            <a:endParaRPr lang="en-US" sz="1200" dirty="0"/>
          </a:p>
        </p:txBody>
      </p:sp>
      <p:sp>
        <p:nvSpPr>
          <p:cNvPr id="20" name="Text 6"/>
          <p:cNvSpPr txBox="1"/>
          <p:nvPr/>
        </p:nvSpPr>
        <p:spPr>
          <a:xfrm>
            <a:off x="3829293" y="1898225"/>
            <a:ext cx="1488300" cy="223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с 10, 20, 30 и 40 удобно считать устно. Ноль в ответе напоминает, что число умножили на десяток, а не на единицы.
</a:t>
            </a:r>
            <a:endParaRPr lang="en-US" sz="1000" dirty="0"/>
          </a:p>
        </p:txBody>
      </p:sp>
      <p:sp>
        <p:nvSpPr>
          <p:cNvPr id="21" name="Text 7"/>
          <p:cNvSpPr txBox="1"/>
          <p:nvPr/>
        </p:nvSpPr>
        <p:spPr>
          <a:xfrm>
            <a:off x="4440200" y="1226350"/>
            <a:ext cx="877500" cy="5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Умножение на десятки
</a:t>
            </a:r>
            <a:endParaRPr lang="en-US" sz="1200" dirty="0"/>
          </a:p>
        </p:txBody>
      </p:sp>
      <p:sp>
        <p:nvSpPr>
          <p:cNvPr id="22" name="Text 8"/>
          <p:cNvSpPr txBox="1"/>
          <p:nvPr/>
        </p:nvSpPr>
        <p:spPr>
          <a:xfrm>
            <a:off x="5529093" y="1898225"/>
            <a:ext cx="1488300" cy="223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 × 4 и 4 × 3 дают один и тот же результат. Это свойство помогает выбирать более удобный порядок множителей в вычислениях.
</a:t>
            </a:r>
            <a:endParaRPr lang="en-US" sz="1000" dirty="0"/>
          </a:p>
        </p:txBody>
      </p:sp>
      <p:sp>
        <p:nvSpPr>
          <p:cNvPr id="23" name="Text 9"/>
          <p:cNvSpPr txBox="1"/>
          <p:nvPr/>
        </p:nvSpPr>
        <p:spPr>
          <a:xfrm>
            <a:off x="6140000" y="1226350"/>
            <a:ext cx="877500" cy="5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Переместительное свойство
</a:t>
            </a:r>
            <a:endParaRPr lang="en-US" sz="1200" dirty="0"/>
          </a:p>
        </p:txBody>
      </p:sp>
      <p:sp>
        <p:nvSpPr>
          <p:cNvPr id="24" name="Text 10"/>
          <p:cNvSpPr txBox="1"/>
          <p:nvPr/>
        </p:nvSpPr>
        <p:spPr>
          <a:xfrm>
            <a:off x="7228893" y="1898225"/>
            <a:ext cx="1488300" cy="223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старые знания уже знакомы, новый способ осваивается легче. Тогда двузначные примеры перестают казаться сложными и превращаются в понятные шаги.
</a:t>
            </a:r>
            <a:endParaRPr lang="en-US" sz="1000" dirty="0"/>
          </a:p>
        </p:txBody>
      </p:sp>
      <p:sp>
        <p:nvSpPr>
          <p:cNvPr id="25" name="Text 11"/>
          <p:cNvSpPr txBox="1"/>
          <p:nvPr/>
        </p:nvSpPr>
        <p:spPr>
          <a:xfrm>
            <a:off x="7839800" y="1226350"/>
            <a:ext cx="877500" cy="5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вычислений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6987" y="1355320"/>
            <a:ext cx="2307600" cy="196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Двузначное число состоит из десятков и единиц. Например, 34 — это 30 и 4, а 27 — это 20 и 7. Такое разложение сразу делает число понятнее.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3418224" y="1355320"/>
            <a:ext cx="2307600" cy="196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число разложено на части, его удобно умножать по очереди. Сначала считаем десятки, потом единицы. Каждый шаг короткий, поэтому ошибиться намного труднее.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6269462" y="1355320"/>
            <a:ext cx="2307600" cy="196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двух вычислений полученные результаты складывают. Так один большой пример превращается в два маленьких и очень послушных действия. Почти как разобрать конструктор по деталям.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разложить двузначное число
</a:t>
            </a:r>
            <a:endParaRPr lang="en-US" sz="3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6718" y="342050"/>
            <a:ext cx="5175714" cy="3891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420150" y="342050"/>
            <a:ext cx="2878200" cy="389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умножения по частям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схема для двузначных множителей
</a:t>
            </a:r>
            <a:endParaRPr lang="en-US" sz="3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32621" y="1203795"/>
            <a:ext cx="1729200" cy="165321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00504" y="1203795"/>
            <a:ext cx="1729200" cy="165321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68379" y="1203795"/>
            <a:ext cx="1729200" cy="165321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4950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1019887" y="3099650"/>
            <a:ext cx="2323800" cy="13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9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36 × 12: сначала десятки
</a:t>
            </a:r>
            <a:pPr algn="ctr" indent="0" marL="0">
              <a:lnSpc>
                <a:spcPct val="100000"/>
              </a:lnSpc>
              <a:buNone/>
            </a:pPr>
            <a:r>
              <a:rPr lang="en-US" sz="129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3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начинается с разложения: 12 — это 10 и 2. Сначала считают 36 × 10, и получается 360. Здесь сразу видно, как двузначный множитель превращается в удобный первый шаг.
</a:t>
            </a:r>
            <a:endParaRPr lang="en-US" sz="1297" dirty="0"/>
          </a:p>
        </p:txBody>
      </p:sp>
      <p:sp>
        <p:nvSpPr>
          <p:cNvPr id="9" name="Text 2"/>
          <p:cNvSpPr txBox="1"/>
          <p:nvPr/>
        </p:nvSpPr>
        <p:spPr>
          <a:xfrm>
            <a:off x="3443887" y="3099650"/>
            <a:ext cx="2323800" cy="13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7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прибавляются единицы
</a:t>
            </a:r>
            <a:pPr algn="ctr" indent="0" marL="0">
              <a:lnSpc>
                <a:spcPct val="100000"/>
              </a:lnSpc>
              <a:buNone/>
            </a:pPr>
            <a:r>
              <a:rPr lang="en-US" sz="127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1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десятков остаётся 36 × 2. Это 72, потому что умножение на 2 знакомо и быстро проверяется в памяти. Теперь остаётся только сложить два полученных числа без спешки.
</a:t>
            </a:r>
            <a:endParaRPr lang="en-US" sz="1273" dirty="0"/>
          </a:p>
        </p:txBody>
      </p:sp>
      <p:sp>
        <p:nvSpPr>
          <p:cNvPr id="10" name="Text 3"/>
          <p:cNvSpPr txBox="1"/>
          <p:nvPr/>
        </p:nvSpPr>
        <p:spPr>
          <a:xfrm>
            <a:off x="5867887" y="3099650"/>
            <a:ext cx="2323800" cy="13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58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шага — один ответ
</a:t>
            </a:r>
            <a:pPr algn="ctr" indent="0" marL="0">
              <a:lnSpc>
                <a:spcPct val="100000"/>
              </a:lnSpc>
              <a:buNone/>
            </a:pPr>
            <a:r>
              <a:rPr lang="en-US" sz="1358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8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360 и 72 складывают, получается 432. На схеме можно показать десятки отдельно, а единицы отдельно. Так пример выглядит не страшным, а почти дружелюбным.
</a:t>
            </a:r>
            <a:endParaRPr lang="en-US" sz="1358" dirty="0"/>
          </a:p>
        </p:txBody>
      </p:sp>
      <p:sp>
        <p:nvSpPr>
          <p:cNvPr id="11" name="Text 4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Понятный пример вычисления
</a:t>
            </a:r>
            <a:endParaRPr lang="en-US" sz="3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97400" y="2190549"/>
            <a:ext cx="4710300" cy="102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правило и есть распределительное свойство. Оно объясняет, почему нельзя забыть ни десятки, ни единицы: обе части участвуют в вычислении и дают общий ответ.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544950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1088575" y="241125"/>
            <a:ext cx="2585400" cy="466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работает распределительное свойство
</a:t>
            </a:r>
            <a:endParaRPr lang="en-US" sz="3000" dirty="0"/>
          </a:p>
        </p:txBody>
      </p:sp>
      <p:sp>
        <p:nvSpPr>
          <p:cNvPr id="10" name="Text 3"/>
          <p:cNvSpPr txBox="1"/>
          <p:nvPr/>
        </p:nvSpPr>
        <p:spPr>
          <a:xfrm>
            <a:off x="3997400" y="599299"/>
            <a:ext cx="4710300" cy="102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12 представить как 10 + 2, то умножение на 12 можно разделить на два действия. Каждый кусочек суммы умножается отдельно, а затем результаты складываются.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011900" y="3781799"/>
            <a:ext cx="4710300" cy="102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способ по частям не хитрость, а точное правило. Он работает всегда, если двузначное число разложить правильно и не перепутать промежуточные результаты.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вычисления шаг за шагом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483699" y="2122800"/>
            <a:ext cx="14949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Записываем 24 × 13 как 24 × (10 + 3). Сразу видно, что число 13 состоит из десятков и единиц.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83700" y="1526925"/>
            <a:ext cx="1494900" cy="43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Разложение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2478549" y="2122800"/>
            <a:ext cx="14949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Находим 24 × 10 = 240. Этот шаг особенно важен: ноль показывает, что умножали на десяток, а не на простое число.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2478550" y="1526925"/>
            <a:ext cx="1494900" cy="43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Умножение на десятки
</a:t>
            </a:r>
            <a:endParaRPr lang="en-US" sz="1600" dirty="0"/>
          </a:p>
        </p:txBody>
      </p:sp>
      <p:sp>
        <p:nvSpPr>
          <p:cNvPr id="13" name="Text 6"/>
          <p:cNvSpPr txBox="1"/>
          <p:nvPr/>
        </p:nvSpPr>
        <p:spPr>
          <a:xfrm>
            <a:off x="4473549" y="2122800"/>
            <a:ext cx="14949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считаем 24 × 3 = 72. Это короткое действие удобно выполнять сразу, не теряя предыдущий результат.
</a:t>
            </a:r>
            <a:endParaRPr lang="en-US" sz="1400" dirty="0"/>
          </a:p>
        </p:txBody>
      </p:sp>
      <p:sp>
        <p:nvSpPr>
          <p:cNvPr id="14" name="Text 7"/>
          <p:cNvSpPr txBox="1"/>
          <p:nvPr/>
        </p:nvSpPr>
        <p:spPr>
          <a:xfrm>
            <a:off x="4473550" y="1526925"/>
            <a:ext cx="1494900" cy="43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Умножение на единицы
</a:t>
            </a:r>
            <a:endParaRPr lang="en-US" sz="1600" dirty="0"/>
          </a:p>
        </p:txBody>
      </p:sp>
      <p:sp>
        <p:nvSpPr>
          <p:cNvPr id="15" name="Text 8"/>
          <p:cNvSpPr txBox="1"/>
          <p:nvPr/>
        </p:nvSpPr>
        <p:spPr>
          <a:xfrm>
            <a:off x="6468399" y="2122800"/>
            <a:ext cx="14949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Складываем 240 и 72, получаем 312. Вся запись показывает путь от разложения числа до готового ответа без пропусков.
</a:t>
            </a:r>
            <a:endParaRPr lang="en-US" sz="1400" dirty="0"/>
          </a:p>
        </p:txBody>
      </p:sp>
      <p:sp>
        <p:nvSpPr>
          <p:cNvPr id="16" name="Text 9"/>
          <p:cNvSpPr txBox="1"/>
          <p:nvPr/>
        </p:nvSpPr>
        <p:spPr>
          <a:xfrm>
            <a:off x="6468400" y="1526925"/>
            <a:ext cx="1494900" cy="43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Сложение и ответ
</a:t>
            </a:r>
            <a:endParaRPr lang="en-US" sz="16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07050" y="2825900"/>
            <a:ext cx="4329900" cy="9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Вычисление идёт двумя короткими шагами: отдельно для десятков и отдельно для единиц. Так легче не потерять ни один разряд и не запутаться.
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2407050" y="1760050"/>
            <a:ext cx="4329900" cy="9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промежуточных результата нужно сложить, чтобы получить верный ответ.
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2407050" y="694200"/>
            <a:ext cx="4329900" cy="9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7000" dirty="0"/>
          </a:p>
        </p:txBody>
      </p:sp>
      <p:sp>
        <p:nvSpPr>
          <p:cNvPr id="8" name="Text 4"/>
          <p:cNvSpPr txBox="1"/>
          <p:nvPr/>
        </p:nvSpPr>
        <p:spPr>
          <a:xfrm>
            <a:off x="2407050" y="4319850"/>
            <a:ext cx="43299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из урока: 48 × 16 = 48 × 10 + 48 × 6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65900" y="1406481"/>
            <a:ext cx="2454000" cy="24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можно прикинуть, каким должен быть ответ. Если пример больше, чем умножение на 10, но меньше, чем на 20, результат должен лежать между ними.
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ответа прикидкой
</a:t>
            </a:r>
            <a:endParaRPr lang="en-US" sz="3000" dirty="0"/>
          </a:p>
        </p:txBody>
      </p:sp>
      <p:sp>
        <p:nvSpPr>
          <p:cNvPr id="10" name="Text 3"/>
          <p:cNvSpPr txBox="1"/>
          <p:nvPr/>
        </p:nvSpPr>
        <p:spPr>
          <a:xfrm>
            <a:off x="3344725" y="1406481"/>
            <a:ext cx="2454000" cy="24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число получилось слишком маленьким или подозрительно огромным, стоит остановиться и поискать ошибку. Прикидка работает как маленький школьный детектив.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6269025" y="1396231"/>
            <a:ext cx="2454000" cy="24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проверка помогает ещё до записи в столбик заметить промах. Это экономит время и делает вычисления спокойнее, а не похожими на бег с карандашом.
</a:t>
            </a:r>
            <a:endParaRPr lang="en-US" sz="16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04025" y="1350519"/>
            <a:ext cx="30516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дети умножают только на десятки и забывают прибавить результат от единиц. Из-за этого ответ получается неполным, хотя ход рассуждений кажется правильным.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20150" y="342050"/>
            <a:ext cx="72333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учеников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704025" y="3144002"/>
            <a:ext cx="30516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путают порядок действий: сначала складывают, а потом продолжают умножать, хотя нужно завершить оба умножения отдельно. Спешка здесь только мешает.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437050" y="3144002"/>
            <a:ext cx="30516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Нули тоже требуют внимания: их нельзя терять и нельзя добавлять лишние. Аккуратная запись каждого шага помогает заметить ошибку ещё до ответа.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437050" y="1350519"/>
            <a:ext cx="30516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одна ошибка — складывать не те промежуточные числа: например, 360 и 2 вместо 360 и 72. Тогда вычисление сразу уходит в сторону.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6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71475" y="1148452"/>
            <a:ext cx="3218100" cy="31552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1153025" y="342050"/>
            <a:ext cx="75708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27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Умножение столбиком как удобная запись
</a:t>
            </a:r>
            <a:endParaRPr lang="en-US" sz="2827" dirty="0"/>
          </a:p>
        </p:txBody>
      </p:sp>
      <p:sp>
        <p:nvSpPr>
          <p:cNvPr id="8" name="Text 2"/>
          <p:cNvSpPr txBox="1"/>
          <p:nvPr/>
        </p:nvSpPr>
        <p:spPr>
          <a:xfrm>
            <a:off x="1455025" y="1148225"/>
            <a:ext cx="3783000" cy="145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Умножение столбиком удобно тем, что разряды стоят один под другим. Сначала считают произведение на единицы, потом — на десятки, и ничего не перепутывается.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1455025" y="2836958"/>
            <a:ext cx="3783000" cy="145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Второй промежуточный результат записывают со сдвигом влево, потому что он относится к десяткам. Такая запись помогает видеть структуру примера и быстро проверять вычисления.
</a:t>
            </a:r>
            <a:endParaRPr lang="en-US" sz="16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07050" y="2825900"/>
            <a:ext cx="4329900" cy="9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5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Устный счёт с двузначным числом возможен, когда число удобно разложить на части. Но даже в простом примере важна точность: один пропущенный шаг — и ответ уже «убежал».
</a:t>
            </a:r>
            <a:endParaRPr lang="en-US" sz="1558" dirty="0"/>
          </a:p>
        </p:txBody>
      </p:sp>
      <p:sp>
        <p:nvSpPr>
          <p:cNvPr id="5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2407050" y="1760050"/>
            <a:ext cx="4329900" cy="9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такой результат получается в примере, если не пропустить ни одного промежуточного шага
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2407050" y="694200"/>
            <a:ext cx="4329900" cy="9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350
</a:t>
            </a:r>
            <a:endParaRPr lang="en-US" sz="7000" dirty="0"/>
          </a:p>
        </p:txBody>
      </p:sp>
      <p:sp>
        <p:nvSpPr>
          <p:cNvPr id="8" name="Text 4"/>
          <p:cNvSpPr txBox="1"/>
          <p:nvPr/>
        </p:nvSpPr>
        <p:spPr>
          <a:xfrm>
            <a:off x="2407050" y="4319850"/>
            <a:ext cx="43299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 по теме «умножение на двузначное число»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11744" y="1205853"/>
            <a:ext cx="473813" cy="541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25119" y="1205853"/>
            <a:ext cx="473813" cy="541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338494" y="1205853"/>
            <a:ext cx="473813" cy="541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451869" y="1205853"/>
            <a:ext cx="473813" cy="541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544950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600" dirty="0"/>
          </a:p>
        </p:txBody>
      </p:sp>
      <p:sp>
        <p:nvSpPr>
          <p:cNvPr id="12" name="Text 1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это встречается в жизни
</a:t>
            </a:r>
            <a:endParaRPr lang="en-US" sz="3000" dirty="0"/>
          </a:p>
        </p:txBody>
      </p:sp>
      <p:sp>
        <p:nvSpPr>
          <p:cNvPr id="13" name="Text 2"/>
          <p:cNvSpPr txBox="1"/>
          <p:nvPr/>
        </p:nvSpPr>
        <p:spPr>
          <a:xfrm>
            <a:off x="485606" y="2238225"/>
            <a:ext cx="17262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42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Коробки с предметами
</a:t>
            </a:r>
            <a:pPr algn="l" indent="0" marL="0">
              <a:lnSpc>
                <a:spcPct val="100000"/>
              </a:lnSpc>
              <a:buNone/>
            </a:pPr>
            <a:r>
              <a:rPr lang="en-US" sz="1442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62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 каждой коробке лежит одинаковое количество предметов, можно быстро найти общее число, умножив количество коробок на число предметов в одной коробке.
</a:t>
            </a:r>
            <a:endParaRPr lang="en-US" sz="1442" dirty="0"/>
          </a:p>
        </p:txBody>
      </p:sp>
      <p:sp>
        <p:nvSpPr>
          <p:cNvPr id="14" name="Text 3"/>
          <p:cNvSpPr txBox="1"/>
          <p:nvPr/>
        </p:nvSpPr>
        <p:spPr>
          <a:xfrm>
            <a:off x="2598981" y="2238225"/>
            <a:ext cx="17262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Страницы и тетради
</a:t>
            </a:r>
            <a:pPr algn="l" indent="0" marL="0">
              <a:lnSpc>
                <a:spcPct val="100000"/>
              </a:lnSpc>
              <a:buNone/>
            </a:pPr>
            <a:r>
              <a:rPr lang="en-US" sz="150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1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задачах про страницы, тетради и книги умножение помогает считать большие объёмы без длинного сложения. Это экономит время и делает ответ точнее.
</a:t>
            </a:r>
            <a:endParaRPr lang="en-US" sz="1503" dirty="0"/>
          </a:p>
        </p:txBody>
      </p:sp>
      <p:sp>
        <p:nvSpPr>
          <p:cNvPr id="15" name="Text 4"/>
          <p:cNvSpPr txBox="1"/>
          <p:nvPr/>
        </p:nvSpPr>
        <p:spPr>
          <a:xfrm>
            <a:off x="4712356" y="2238225"/>
            <a:ext cx="17262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2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Яблоки в ящиках
</a:t>
            </a:r>
            <a:pPr algn="l" indent="0" marL="0">
              <a:lnSpc>
                <a:spcPct val="100000"/>
              </a:lnSpc>
              <a:buNone/>
            </a:pPr>
            <a:r>
              <a:rPr lang="en-US" sz="152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3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яблоки разложены по ящикам одинаково, достаточно знать число ящиков и количество яблок в каждом. Тогда задача решается быстро и понятно.
</a:t>
            </a:r>
            <a:endParaRPr lang="en-US" sz="1523" dirty="0"/>
          </a:p>
        </p:txBody>
      </p:sp>
      <p:sp>
        <p:nvSpPr>
          <p:cNvPr id="16" name="Text 5"/>
          <p:cNvSpPr txBox="1"/>
          <p:nvPr/>
        </p:nvSpPr>
        <p:spPr>
          <a:xfrm>
            <a:off x="6825731" y="2238225"/>
            <a:ext cx="17262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Ряды сидений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 каждом ряду одинаковое число стульев, умножение сразу показывает, сколько мест всего. Так дети видят, зачем нужен новый приём вычисления.
</a:t>
            </a:r>
            <a:endParaRPr lang="en-US" sz="16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6718" y="342050"/>
            <a:ext cx="5175714" cy="3891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420150" y="342050"/>
            <a:ext cx="2878200" cy="389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выбирать способ по частям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помогает понять, в каких случаях удобнее считать по десяткам и единицам, а когда лучше перейти к записи столбиком и проверке прикидкой.
</a:t>
            </a:r>
            <a:endParaRPr lang="en-US" sz="3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6987" y="1355320"/>
            <a:ext cx="2307600" cy="196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во втором множителе есть 20, 30 или 40, число можно представить как десятки и дополнительные единицы. Тогда сразу видно, откуда берётся ноль в ответе.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3418224" y="1355320"/>
            <a:ext cx="2307600" cy="196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18 × 20 удобно считать как 18 × 2 × 10. Сначала получается 36, а затем умножение на 10 добавляет ноль в конце.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6269462" y="1355320"/>
            <a:ext cx="2307600" cy="196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примеры помогают лучше понять значение разрядов. Ребёнок видит, что десяток меняет запись числа, но не меняет сам способ рассуждения.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с круглым десятком
</a:t>
            </a:r>
            <a:endParaRPr lang="en-US" sz="3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8825" y="1101318"/>
            <a:ext cx="2916900" cy="172336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8825" y="2911068"/>
            <a:ext cx="2916900" cy="172336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3483425" y="1181050"/>
            <a:ext cx="4136700" cy="15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Ряды одинаковых предметов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выложить предметы ровными рядами, сразу видно, сколько их в одном ряду и сколько рядов всего. Такое изображение помогает понять умножение как быстрый способ посчитать одинаковые группы, не пересчитывая каждый предмет по отдельности.
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3483425" y="2990800"/>
            <a:ext cx="4136700" cy="15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Клетки и кружки вместо длинного примера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из клеток или кружков делает задачу наглядной: один ряд, второй, третий — и так далее. Ребёнок видит повторяющиеся части и легко замечает, почему одинаковые группы складываются в общее количество.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420150" y="342050"/>
            <a:ext cx="72000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увидеть умножение глазами
</a:t>
            </a:r>
            <a:endParaRPr lang="en-US" sz="3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для тренировки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600" dirty="0"/>
          </a:p>
        </p:txBody>
      </p:sp>
      <p:sp>
        <p:nvSpPr>
          <p:cNvPr id="10" name="Text 2"/>
          <p:cNvSpPr txBox="1"/>
          <p:nvPr/>
        </p:nvSpPr>
        <p:spPr>
          <a:xfrm>
            <a:off x="665150" y="1309552"/>
            <a:ext cx="3543000" cy="98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Начните с простого случая 23 × 11: здесь удобно увидеть, как число раскладывается на 10 и 1. Такой пример помогает разогреться без лишней сложности.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180550" y="1309552"/>
            <a:ext cx="3543000" cy="98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примере 14 × 12 важно не забыть ни десятки, ни единицы. Он учит аккуратно складывать два промежуточных результата и не торопиться.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65150" y="2662377"/>
            <a:ext cx="3543000" cy="98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35 × 13 уже требует внимательной записи. Здесь особенно полезно проверить себя по шагам и не перепутать числа при сложении.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5180550" y="2662377"/>
            <a:ext cx="3543000" cy="98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Вычисления 27 × 20 и 41 × 16 показывают разные случаи: круглый десяток и пример с двумя частями. Они хорошо подходят для закрепления темы.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97400" y="2190549"/>
            <a:ext cx="4710300" cy="102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умножают на десятки, потом на единицы, а затем складывают результаты. Если записывать каждый шаг, легче не потерять ни одно действие.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544950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1088575" y="241125"/>
            <a:ext cx="2585400" cy="466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
</a:t>
            </a:r>
            <a:endParaRPr lang="en-US" sz="3000" dirty="0"/>
          </a:p>
        </p:txBody>
      </p:sp>
      <p:sp>
        <p:nvSpPr>
          <p:cNvPr id="10" name="Text 3"/>
          <p:cNvSpPr txBox="1"/>
          <p:nvPr/>
        </p:nvSpPr>
        <p:spPr>
          <a:xfrm>
            <a:off x="3997400" y="599299"/>
            <a:ext cx="4710300" cy="102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Двузначное число удобно раскладывать на десятки и единицы. Так пример становится понятным, а вычисление — коротким и аккуратным, без лишней путаницы.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011900" y="3781799"/>
            <a:ext cx="4710300" cy="102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Прикидка помогает заметить ошибку ещё до проверки. Если ответ слишком маленький или слишком большой, значит, где-то прячется хитрый «проказник».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709275" y="1252600"/>
            <a:ext cx="5767200" cy="260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 урока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мы увидели, что умножение на двузначное число становится понятным, если разложить число на части, действовать по шагам и не забывать проверять ответ прикидкой.
</a:t>
            </a:r>
            <a:endParaRPr lang="en-US" sz="45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2026-05-24T11:13:50Z</dcterms:created>
  <dcterms:modified xsi:type="dcterms:W3CDTF">2026-05-24T11:13:50Z</dcterms:modified>
</cp:coreProperties>
</file>