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98" y="0"/>
            <a:ext cx="2968205" cy="4180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92672" y="4502319"/>
            <a:ext cx="59385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Пресмыкающиеся — разнообразные холоднокровные животные с роговыми чешуями.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3392672" y="484753"/>
            <a:ext cx="6840300" cy="341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класса Пресмыкающиеся: ключевые особенности и темы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32530" y="0"/>
            <a:ext cx="5758739" cy="686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575" y="2591575"/>
            <a:ext cx="4866600" cy="32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Пресмыкающиеся возникли 320 миллионов лет назад от земноводных и разделились на четыре современных отряда. Благодаря эволюции они освоили сушу и водные экосистемы.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5066700" cy="16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и древние корни пресмыкающихся
</a:t>
            </a:r>
            <a:endParaRPr lang="en-US" sz="3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157022"/>
            <a:ext cx="3681600" cy="248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8975" y="1157022"/>
            <a:ext cx="3681600" cy="248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36150" y="1157022"/>
            <a:ext cx="3681600" cy="24879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Позвоночник обеспечивает прочную поддержку, а грудная клетка защищает внутренние органы. У большинства пресмыкающихся есть четыре конечности, хотя у змей они редуцированы.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5057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и опора тела
</a:t>
            </a:r>
            <a:endParaRPr lang="en-US" sz="2000" dirty="0"/>
          </a:p>
        </p:txBody>
      </p:sp>
      <p:sp>
        <p:nvSpPr>
          <p:cNvPr id="12" name="Text 3"/>
          <p:cNvSpPr txBox="1"/>
          <p:nvPr/>
        </p:nvSpPr>
        <p:spPr>
          <a:xfrm>
            <a:off x="424882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покрыта плотными роговыми чешуями, уменьшающими испарение влаги. Такой покров помогает выживанию в сухих условиях.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24882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Покровы и защита от влаги
</a:t>
            </a:r>
            <a:endParaRPr lang="en-US" sz="2000" dirty="0"/>
          </a:p>
        </p:txBody>
      </p:sp>
      <p:sp>
        <p:nvSpPr>
          <p:cNvPr id="14" name="Text 5"/>
          <p:cNvSpPr txBox="1"/>
          <p:nvPr/>
        </p:nvSpPr>
        <p:spPr>
          <a:xfrm>
            <a:off x="8036000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Развиты лёгкие, обеспечивающие эффективный газообмен. Скелет и мышцы приспособлены к ползанию, бегу и плаванию.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8036000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Дыхательная система и движение
</a:t>
            </a:r>
            <a:endParaRPr lang="en-US" sz="2000" dirty="0"/>
          </a:p>
        </p:txBody>
      </p:sp>
      <p:sp>
        <p:nvSpPr>
          <p:cNvPr id="16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анатомии пресмыкающихся
</a:t>
            </a:r>
            <a:endParaRPr lang="en-US" sz="3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отряды класса Пресмыкающиеся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1294925" y="2513800"/>
            <a:ext cx="3169200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Чешуйчатые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Включают змей и ящериц с подвижными челюстями и большим видовым разнообразием.
</a:t>
            </a:r>
            <a:endParaRPr lang="en-US" sz="1700" dirty="0"/>
          </a:p>
        </p:txBody>
      </p:sp>
      <p:sp>
        <p:nvSpPr>
          <p:cNvPr id="9" name="Text 2"/>
          <p:cNvSpPr txBox="1"/>
          <p:nvPr/>
        </p:nvSpPr>
        <p:spPr>
          <a:xfrm>
            <a:off x="2846725" y="4977950"/>
            <a:ext cx="3169200" cy="11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Крокодилы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Древнейшие рептилии с мощной челюстью и защитной броней.
</a:t>
            </a:r>
            <a:endParaRPr lang="en-US" sz="1700" dirty="0"/>
          </a:p>
        </p:txBody>
      </p:sp>
      <p:sp>
        <p:nvSpPr>
          <p:cNvPr id="10" name="Text 3"/>
          <p:cNvSpPr txBox="1"/>
          <p:nvPr/>
        </p:nvSpPr>
        <p:spPr>
          <a:xfrm>
            <a:off x="6308925" y="3869025"/>
            <a:ext cx="3169200" cy="11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Черепахи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Характеризуются наличием твёрдого панциря; ведут земной и водный образ жизни.
</a:t>
            </a:r>
            <a:endParaRPr lang="en-US" sz="1700" dirty="0"/>
          </a:p>
        </p:txBody>
      </p:sp>
      <p:sp>
        <p:nvSpPr>
          <p:cNvPr id="11" name="Text 4"/>
          <p:cNvSpPr txBox="1"/>
          <p:nvPr/>
        </p:nvSpPr>
        <p:spPr>
          <a:xfrm>
            <a:off x="8423100" y="2208150"/>
            <a:ext cx="3016800" cy="11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Клювоголовые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Представлены гаттерией — редким видом из Новой Зеландии с уникальными чертами.
</a:t>
            </a:r>
            <a:endParaRPr lang="en-US" sz="1700" dirty="0"/>
          </a:p>
        </p:txBody>
      </p:sp>
      <p:sp>
        <p:nvSpPr>
          <p:cNvPr id="12" name="Text 5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725" y="1237107"/>
            <a:ext cx="3682800" cy="32368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30787" y="1237107"/>
            <a:ext cx="3682800" cy="323683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010849" y="1237107"/>
            <a:ext cx="3682800" cy="323683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450575" y="5242625"/>
            <a:ext cx="3681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Плотные слои роговых чешуек защищают от высыхания и травм. Они образуют прочный барьер и поддерживают влагу внутри организма.
</a:t>
            </a:r>
            <a:endParaRPr lang="en-US" sz="1300" dirty="0"/>
          </a:p>
        </p:txBody>
      </p:sp>
      <p:sp>
        <p:nvSpPr>
          <p:cNvPr id="12" name="Text 2"/>
          <p:cNvSpPr txBox="1"/>
          <p:nvPr/>
        </p:nvSpPr>
        <p:spPr>
          <a:xfrm>
            <a:off x="452279" y="4631700"/>
            <a:ext cx="3677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Роговые чешуи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4230637" y="5242625"/>
            <a:ext cx="3681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смена покровов помогает удалять повреждения и поддерживает здоровье кожи.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232341" y="4631700"/>
            <a:ext cx="3677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Линька как обновление
</a:t>
            </a:r>
            <a:endParaRPr lang="en-US" sz="1500" dirty="0"/>
          </a:p>
        </p:txBody>
      </p:sp>
      <p:sp>
        <p:nvSpPr>
          <p:cNvPr id="15" name="Text 5"/>
          <p:cNvSpPr txBox="1"/>
          <p:nvPr/>
        </p:nvSpPr>
        <p:spPr>
          <a:xfrm>
            <a:off x="8010699" y="5242625"/>
            <a:ext cx="3681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цвета сигнализируют о ядовитости, а маскировочные расцветки помогают прятаться от хищников.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8012403" y="4631700"/>
            <a:ext cx="3677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Окраска как средство защиты
</a:t>
            </a:r>
            <a:endParaRPr lang="en-US" sz="1500" dirty="0"/>
          </a:p>
        </p:txBody>
      </p:sp>
      <p:sp>
        <p:nvSpPr>
          <p:cNvPr id="17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и покровы пресмыкающихся
</a:t>
            </a:r>
            <a:endParaRPr lang="en-US" sz="3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88575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происходит через развитые лёгкие; кожные покровы не участвуют в газообмене, что характерно для сухопутных животных.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5599200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имеют трёхкамерное сердце с разделением артериальной и венозной крови, обеспечивая эффективный обмен веществ.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39781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Крокодилы обладают четырёхкамерным сердцем, что позволяет им поддерживать более интенсивный обмен кислорода.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83193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Терморегуляция зависит от температуры окружающей среды, поскольку пресмыкающиеся являются холоднокровными.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и кровообращение у пресмыкающихся
</a:t>
            </a:r>
            <a:endParaRPr lang="en-US" sz="3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157022"/>
            <a:ext cx="3681600" cy="248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8975" y="1157022"/>
            <a:ext cx="3681600" cy="248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36150" y="1157022"/>
            <a:ext cx="3681600" cy="24879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пресмыкающихся откладывают яйца с плотной оболочкой для защиты эмбриона от высыхания и повреждений.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5057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Яйцекладка — традиционный способ
</a:t>
            </a:r>
            <a:endParaRPr lang="en-US" sz="2000" dirty="0"/>
          </a:p>
        </p:txBody>
      </p:sp>
      <p:sp>
        <p:nvSpPr>
          <p:cNvPr id="12" name="Text 3"/>
          <p:cNvSpPr txBox="1"/>
          <p:nvPr/>
        </p:nvSpPr>
        <p:spPr>
          <a:xfrm>
            <a:off x="424882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рождают уже сформированных детёнышей, что повышает их шанс на выживание в неблагоприятных условиях.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24882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Яйцеживорождение у змей и ящериц
</a:t>
            </a:r>
            <a:endParaRPr lang="en-US" sz="2000" dirty="0"/>
          </a:p>
        </p:txBody>
      </p:sp>
      <p:sp>
        <p:nvSpPr>
          <p:cNvPr id="14" name="Text 5"/>
          <p:cNvSpPr txBox="1"/>
          <p:nvPr/>
        </p:nvSpPr>
        <p:spPr>
          <a:xfrm>
            <a:off x="8036000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Крокодилы охраняют гнёзда и сопровождают молодь, обеспечивая её защиту в первые недели жизни.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8036000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Уход за потомством у крокодилов
</a:t>
            </a:r>
            <a:endParaRPr lang="en-US" sz="2000" dirty="0"/>
          </a:p>
        </p:txBody>
      </p:sp>
      <p:sp>
        <p:nvSpPr>
          <p:cNvPr id="16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 уход за потомством
</a:t>
            </a:r>
            <a:endParaRPr lang="en-US" sz="3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585725" y="1966950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Пресмыкающиеся питаются насекомыми, грызунами, рыбой и растениями, приспосабливаясь к разным средам обитания.
</a:t>
            </a:r>
            <a:endParaRPr lang="en-US" sz="1500" dirty="0"/>
          </a:p>
        </p:txBody>
      </p:sp>
      <p:sp>
        <p:nvSpPr>
          <p:cNvPr id="8" name="Text 1"/>
          <p:cNvSpPr txBox="1"/>
          <p:nvPr/>
        </p:nvSpPr>
        <p:spPr>
          <a:xfrm>
            <a:off x="1585725" y="3111488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Хамелеоны используют цепкий, быстро вытягивающийся язык для ловли насекомых на расстоянии.
</a:t>
            </a:r>
            <a:endParaRPr lang="en-US" sz="1500" dirty="0"/>
          </a:p>
        </p:txBody>
      </p:sp>
      <p:sp>
        <p:nvSpPr>
          <p:cNvPr id="9" name="Text 2"/>
          <p:cNvSpPr txBox="1"/>
          <p:nvPr/>
        </p:nvSpPr>
        <p:spPr>
          <a:xfrm>
            <a:off x="1585725" y="4256007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некоторых змей есть ядовитые железы и ядовитые клыки для быстрой иммобилизации добычи.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1585725" y="5400550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Черепахи имеют крепкие челюсти и массивные зубы, что позволяет им пережёвывать жёсткую растительность или мелких моллюсков.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 адаптации к ловле пищи
</a:t>
            </a:r>
            <a:endParaRPr lang="en-US" sz="3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43326" y="1527000"/>
            <a:ext cx="5475147" cy="36738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844875" y="6155600"/>
            <a:ext cx="58137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'Биология, 7 класс'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отрядов пресмыкающихся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565400" y="1527025"/>
            <a:ext cx="4630200" cy="36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отличия четырех основных отрядов в строении, численности видов и среде обитания.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отличия — в защите тела, строении черепа и ареалах обитания, что отражает адаптации каждого отряда.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Максимальное видовое разнообразие концентрируется в тропиках, благодаря тёплому и влажному климату.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Пресмыкающиеся избегают холодных зон, что ограничивает их распространение на полярных территориях.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Глобальный обзор биологического разнообразия, 2023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разнообразия пресмыкающихся
</a:t>
            </a:r>
            <a:endParaRPr lang="en-US" sz="3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725" y="1237107"/>
            <a:ext cx="3682800" cy="32368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30787" y="1237107"/>
            <a:ext cx="3682800" cy="323683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010849" y="1237107"/>
            <a:ext cx="3682800" cy="323683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450575" y="5242625"/>
            <a:ext cx="3681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Гадюка обыкновенная широко распространена в лесных и болотистых регионах России. Её ядовитый укус позволяет эффективно защищать себя от врагов, а окраска маскирует змею в подлеске.
</a:t>
            </a:r>
            <a:endParaRPr lang="en-US" sz="1300" dirty="0"/>
          </a:p>
        </p:txBody>
      </p:sp>
      <p:sp>
        <p:nvSpPr>
          <p:cNvPr id="12" name="Text 2"/>
          <p:cNvSpPr txBox="1"/>
          <p:nvPr/>
        </p:nvSpPr>
        <p:spPr>
          <a:xfrm>
            <a:off x="452279" y="4631700"/>
            <a:ext cx="3677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Гадюка обыкновенная — скромный обитатель лесов и болот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4230637" y="5242625"/>
            <a:ext cx="3681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вид ящериц встречается в северных регионах России, включая Карелию и Урал. В отличие от большинства пресмыкающихся, она рождает живых детёнышей, что помогает выживать в суровом климате.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232341" y="4631700"/>
            <a:ext cx="3677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Живородящая ящерица — представитель северных территорий
</a:t>
            </a:r>
            <a:endParaRPr lang="en-US" sz="1500" dirty="0"/>
          </a:p>
        </p:txBody>
      </p:sp>
      <p:sp>
        <p:nvSpPr>
          <p:cNvPr id="15" name="Text 5"/>
          <p:cNvSpPr txBox="1"/>
          <p:nvPr/>
        </p:nvSpPr>
        <p:spPr>
          <a:xfrm>
            <a:off x="8010699" y="5242625"/>
            <a:ext cx="3681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Средиземноморская черепаха обитает на юге России и в предгорьях Кавказа. Она предпочитает сухие степи и кустарниковые заросли, где питается растительной пищей и небольшими беспозвоночными.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8012403" y="4631700"/>
            <a:ext cx="3677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Средиземноморская черепаха — южный гость Кавказа
</a:t>
            </a:r>
            <a:endParaRPr lang="en-US" sz="1500" dirty="0"/>
          </a:p>
        </p:txBody>
      </p:sp>
      <p:sp>
        <p:nvSpPr>
          <p:cNvPr id="17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Пресмыкающиеся России: примеры видов
</a:t>
            </a:r>
            <a:endParaRPr lang="en-US" sz="3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9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адаптации пресмыкающихся к окружающей среде
</a:t>
            </a:r>
            <a:endParaRPr lang="en-US" sz="2719" dirty="0"/>
          </a:p>
        </p:txBody>
      </p:sp>
      <p:sp>
        <p:nvSpPr>
          <p:cNvPr id="7" name="Text 1"/>
          <p:cNvSpPr txBox="1"/>
          <p:nvPr/>
        </p:nvSpPr>
        <p:spPr>
          <a:xfrm>
            <a:off x="1175750" y="1653729"/>
            <a:ext cx="5073300" cy="13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Зимняя спячка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пресмыкающиеся замедляют обмен веществ и впадают в спячку, сохраняя энергию и выживая в холодных условиях.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2463550" y="3300051"/>
            <a:ext cx="5073300" cy="13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Пустынные адаптации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Живущие в пустынях виды имеют светлый окрас для отражения солнца и создают норы, чтобы избегать жары и уменьшать потерю влаги.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3748500" y="4970836"/>
            <a:ext cx="5073300" cy="13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особенности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и пресноводные черепахи обладают обтекаемым телом и перепончатыми лапами для эффективного плавания.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157022"/>
            <a:ext cx="3681600" cy="248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8975" y="1157022"/>
            <a:ext cx="3681600" cy="248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36150" y="1157022"/>
            <a:ext cx="3681600" cy="24879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Пресмыкающиеся активно питаются насекомыми и грызунами, помогая предотвращать их чрезмерное размножение, что важно для поддержания сельскохозяйственных экосистем.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5057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численности вредителей
</a:t>
            </a:r>
            <a:endParaRPr lang="en-US" sz="2000" dirty="0"/>
          </a:p>
        </p:txBody>
      </p:sp>
      <p:sp>
        <p:nvSpPr>
          <p:cNvPr id="12" name="Text 3"/>
          <p:cNvSpPr txBox="1"/>
          <p:nvPr/>
        </p:nvSpPr>
        <p:spPr>
          <a:xfrm>
            <a:off x="424882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разные хищники — птицы, млекопитающие и крупные рептилии — полагаются на пресмыкающихся как на источник пищи, что делает их важной частью биоразнообразия.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24882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Звено в пищевых цепях
</a:t>
            </a:r>
            <a:endParaRPr lang="en-US" sz="2000" dirty="0"/>
          </a:p>
        </p:txBody>
      </p:sp>
      <p:sp>
        <p:nvSpPr>
          <p:cNvPr id="14" name="Text 5"/>
          <p:cNvSpPr txBox="1"/>
          <p:nvPr/>
        </p:nvSpPr>
        <p:spPr>
          <a:xfrm>
            <a:off x="8036000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способствуют ускорению биохимических процессов в почве, помогая разлагать органику и поддерживать плодородие экосистем.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8036000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разложении органики
</a:t>
            </a:r>
            <a:endParaRPr lang="en-US" sz="2000" dirty="0"/>
          </a:p>
        </p:txBody>
      </p:sp>
      <p:sp>
        <p:nvSpPr>
          <p:cNvPr id="16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пресмыкающихся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79975" y="3458325"/>
            <a:ext cx="31428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Мимикрия помогает слиться с окружающей средой: агамы и болотные черепахи окрашены и имеют форму, имитирующую листья и грунт.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181975" y="3458325"/>
            <a:ext cx="3476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Боазовые змеи выделяют или разбрызгивают жидкость с резким запахом, эффективно отпугивая врагов и защищая себя.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578100" y="3557625"/>
            <a:ext cx="3359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Автотомия у ящериц позволяет отпугнуть хищников — при опасности рептилия способна отпустить хвост, который продолжает двигаться, отвлекая врага.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3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способы защиты и мимикрия
</a:t>
            </a:r>
            <a:endParaRPr lang="en-US" sz="3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пресмыкающихся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зарождения до взрослой особи — этапы развития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88575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Дальневосточная черепаха становится всё менее численной из-за утраты среды обитания и браконьерства в приморских лесах России.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5599200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Среднеазиатская кобра подвергается опасности из-за интенсивного отлова и разрушения естественных местообитаний в центральноазиатских степях.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39781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Средиземноморская черепаха страдает от загрязнения и снижения качества водных экосистем в южных регионах страны.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83193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перечисленные виды включены в Красную книгу России и международные списки охраняемых животных для предотвращения их исчезновения.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и исчезающие виды пресмыкающихся
</a:t>
            </a:r>
            <a:endParaRPr lang="en-US" sz="3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725" y="1237107"/>
            <a:ext cx="3682800" cy="32368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30787" y="1237107"/>
            <a:ext cx="3682800" cy="323683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010849" y="1237107"/>
            <a:ext cx="3682800" cy="323683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450575" y="5242625"/>
            <a:ext cx="3681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Уроборос — символ вечности в древнеегипетской культуре, а в Китае змеи считаются священными сущностями, олицетворяющими мудрость и обновление.
</a:t>
            </a:r>
            <a:endParaRPr lang="en-US" sz="1300" dirty="0"/>
          </a:p>
        </p:txBody>
      </p:sp>
      <p:sp>
        <p:nvSpPr>
          <p:cNvPr id="12" name="Text 2"/>
          <p:cNvSpPr txBox="1"/>
          <p:nvPr/>
        </p:nvSpPr>
        <p:spPr>
          <a:xfrm>
            <a:off x="452279" y="4631700"/>
            <a:ext cx="3677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Змеи в мифах Египта и Китая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4230637" y="5242625"/>
            <a:ext cx="3681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Индии и Китае черепахи ассоциируются с долгой жизнью и стойкостью, часто изображаются на традиционных произведениях искусства и легендах.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232341" y="4631700"/>
            <a:ext cx="3677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Черепахи как знак долголетия
</a:t>
            </a:r>
            <a:endParaRPr lang="en-US" sz="1500" dirty="0"/>
          </a:p>
        </p:txBody>
      </p:sp>
      <p:sp>
        <p:nvSpPr>
          <p:cNvPr id="15" name="Text 5"/>
          <p:cNvSpPr txBox="1"/>
          <p:nvPr/>
        </p:nvSpPr>
        <p:spPr>
          <a:xfrm>
            <a:off x="8010699" y="5242625"/>
            <a:ext cx="3681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Мифы о крокодилах передают их образ могущественных и страшных обитателей рек, связывая их с опасностями и загадочными силами водоёмов.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8012403" y="4631700"/>
            <a:ext cx="3677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Крокодилы в народных поверьях
</a:t>
            </a:r>
            <a:endParaRPr lang="en-US" sz="1500" dirty="0"/>
          </a:p>
        </p:txBody>
      </p:sp>
      <p:sp>
        <p:nvSpPr>
          <p:cNvPr id="17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значение пресмыкающихся
</a:t>
            </a:r>
            <a:endParaRPr lang="en-US" sz="3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37350" y="3229425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черепах раскрывают тайны долгожительства, что способствует разработке стратегий борьбы со старением у человека.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340725" y="3199300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Пресмыкающиеся служат модельными организмами для изучения эволюции позвоночных и развития органов в биологии.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876675" y="3199300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 змей применяется для создания препаратов, помогающих при воспалениях суставов и в качестве антитоксинов при укусах.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и медицинские применения пресмыкающихся
</a:t>
            </a:r>
            <a:endParaRPr lang="en-US" sz="3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157022"/>
            <a:ext cx="3681600" cy="248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8975" y="1157022"/>
            <a:ext cx="3681600" cy="248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36150" y="1157022"/>
            <a:ext cx="3681600" cy="24879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Конвенция CITES регулирует торговлю редкими видами пресмыкающихся, предотвращая массовое изъятие из природы и сокращение популяций.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5057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ограничения на торговлю
</a:t>
            </a:r>
            <a:endParaRPr lang="en-US" sz="2000" dirty="0"/>
          </a:p>
        </p:txBody>
      </p:sp>
      <p:sp>
        <p:nvSpPr>
          <p:cNvPr id="12" name="Text 3"/>
          <p:cNvSpPr txBox="1"/>
          <p:nvPr/>
        </p:nvSpPr>
        <p:spPr>
          <a:xfrm>
            <a:off x="424882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Заказники и заповедники защищают естественные места обитания рептилий, обеспечивая им условия для выживания и размножения.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24882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охраняемых природных территорий
</a:t>
            </a:r>
            <a:endParaRPr lang="en-US" sz="2000" dirty="0"/>
          </a:p>
        </p:txBody>
      </p:sp>
      <p:sp>
        <p:nvSpPr>
          <p:cNvPr id="14" name="Text 5"/>
          <p:cNvSpPr txBox="1"/>
          <p:nvPr/>
        </p:nvSpPr>
        <p:spPr>
          <a:xfrm>
            <a:off x="8036000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численность европейской болотной черепахи увеличивается благодаря инициативам по восстановлению водоёмов и контролю браконьерства.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8036000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Успешные программы восстановления
</a:t>
            </a:r>
            <a:endParaRPr lang="en-US" sz="2000" dirty="0"/>
          </a:p>
        </p:txBody>
      </p:sp>
      <p:sp>
        <p:nvSpPr>
          <p:cNvPr id="16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меры охраны пресмыкающихся
</a:t>
            </a:r>
            <a:endParaRPr lang="en-US" sz="3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17236" y="0"/>
            <a:ext cx="4673479" cy="59082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9725" y="2728650"/>
            <a:ext cx="6332400" cy="27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Пресмыкающиеся поддерживают здоровье экосистем и биоразнообразие планеты. Их охрана необходима для сохранения гармонии природы и устойчивого будущего человека.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630325" y="487150"/>
            <a:ext cx="6332400" cy="19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роль пресмыкающихся в природном балансе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2026-05-08T20:43:16Z</dcterms:created>
  <dcterms:modified xsi:type="dcterms:W3CDTF">2026-05-08T20:43:16Z</dcterms:modified>
</cp:coreProperties>
</file>