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jpeg"/><Relationship Id="rId11" Type="http://schemas.openxmlformats.org/officeDocument/2006/relationships/image" Target="../media/image-12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и Океания: один регион, много миров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регион — множество миров, объединённых океаном.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контрастов и связей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и Океания объединяют материк, острова и океанические пространства, где расстояния огромны, а связь между людьми и природой особенно тесна.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1694" y="600901"/>
            <a:ext cx="1904100" cy="13815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150" y="2055153"/>
            <a:ext cx="1904100" cy="13815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1912" y="3554828"/>
            <a:ext cx="1904100" cy="13815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на карте мира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332750" y="1823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 в центре океанов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занимает центральное место на карте региона: это крупнейший массив суши, окружённый морями и океанами. Огромная удалённость от других континентов долго формировала особый путь развития природы и общества.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32750" y="2864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Архипелаги и морские пути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Океания выглядит как рассыпанные по морю точки, но за этой кажущейся разобщённостью скрываются устойчивые культурные и торговые связи. Острова разделены расстоянием, однако веками оставались частью общего морского мира.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2750" y="3925600"/>
            <a:ext cx="49722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крупные части Океании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Меланезия, Микронезия и Полинезия различаются размером островов, плотностью населения и природными условиями. На карте особенно заметно, насколько жизнь здесь зависит от берега, проливов и навигации.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3567" y="694137"/>
            <a:ext cx="4312500" cy="3061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пояса и влияние океана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443275" y="1866610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тропики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Австралии преобладают тропические условия: здесь жарко, влажно и ярко выражены сезонные различия между дождливым и сухим периодами, особенно в прибрежных районах.
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50875" y="289903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Сухой центр материка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внутренней Австралии занята пустынями и полупустынями. Осадков мало, испарение высокое, поэтому население и хозяйство концентрируются далеко от центра материка.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43275" y="3951460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 с умеренным климатом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 Австралии и Новая Зеландия находятся в более мягких климатических поясах. Здесь заметнее смена сезонов, а условия благоприятнее для земледелия и плотного расселения.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614842" y="413233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океана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смягчает температурные крайности и приносит влагу на побережья и острова. Поэтому при одинаковой широте климат на островах обычно мягче, чем в глубине материка.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7950" y="777075"/>
            <a:ext cx="40977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Рельеф, созданный плитами и морем
</a:t>
            </a:r>
            <a:endParaRPr lang="en-US" sz="2246" dirty="0"/>
          </a:p>
        </p:txBody>
      </p:sp>
      <p:sp>
        <p:nvSpPr>
          <p:cNvPr id="10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17961" y="1709628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материк
</a:t>
            </a:r>
            <a:pPr algn="l" indent="0" marL="0">
              <a:lnSpc>
                <a:spcPct val="115000"/>
              </a:lnSpc>
              <a:buNone/>
            </a:pPr>
            <a:r>
              <a:rPr lang="en-US" sz="2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 — очень древняя и относительно стабильная суша, поэтому здесь преобладают выровненные поверхности, плато и низкие горные системы, сформированные без частых крупных столкновений плит.
</a:t>
            </a:r>
            <a:endParaRPr lang="en-US" sz="1082" dirty="0"/>
          </a:p>
        </p:txBody>
      </p:sp>
      <p:sp>
        <p:nvSpPr>
          <p:cNvPr id="12" name="Text 3"/>
          <p:cNvSpPr txBox="1"/>
          <p:nvPr/>
        </p:nvSpPr>
        <p:spPr>
          <a:xfrm>
            <a:off x="417961" y="2477714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Горная окраина
</a:t>
            </a:r>
            <a:pPr algn="l" indent="0" marL="0">
              <a:lnSpc>
                <a:spcPct val="115000"/>
              </a:lnSpc>
              <a:buNone/>
            </a:pPr>
            <a:r>
              <a:rPr lang="en-US" sz="2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Восточную окраину материка подчёркивает Большой Водораздельный хребет. Он влияет на распределение осадков, формирует речные бассейны и заметно контрастирует с засушливым внутренним районом.
</a:t>
            </a:r>
            <a:endParaRPr lang="en-US" sz="1082" dirty="0"/>
          </a:p>
        </p:txBody>
      </p:sp>
      <p:sp>
        <p:nvSpPr>
          <p:cNvPr id="13" name="Text 4"/>
          <p:cNvSpPr txBox="1"/>
          <p:nvPr/>
        </p:nvSpPr>
        <p:spPr>
          <a:xfrm>
            <a:off x="417961" y="3245797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Вулканические острова
</a:t>
            </a:r>
            <a:pPr algn="l" indent="0" marL="0">
              <a:lnSpc>
                <a:spcPct val="115000"/>
              </a:lnSpc>
              <a:buNone/>
            </a:pPr>
            <a:r>
              <a:rPr lang="en-US" sz="2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острова Океании возникли в зонах вулканизма и тектонических поднятий. Поэтому рядом встречаются высокие вулканические острова, лавовые плато и молодые горные гряды.
</a:t>
            </a:r>
            <a:endParaRPr lang="en-US" sz="1082" dirty="0"/>
          </a:p>
        </p:txBody>
      </p:sp>
      <p:sp>
        <p:nvSpPr>
          <p:cNvPr id="14" name="Text 5"/>
          <p:cNvSpPr txBox="1"/>
          <p:nvPr/>
        </p:nvSpPr>
        <p:spPr>
          <a:xfrm>
            <a:off x="417961" y="4013858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Коралловые атоллы
</a:t>
            </a:r>
            <a:pPr algn="l" indent="0" marL="0">
              <a:lnSpc>
                <a:spcPct val="115000"/>
              </a:lnSpc>
              <a:buNone/>
            </a:pPr>
            <a:r>
              <a:rPr lang="en-US" sz="2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Коралловые атоллы образуются иначе: их строят живые организмы, а не лавовые потоки. Такие низкие острова особенно уязвимы к штормам и повышению уровня моря.
</a:t>
            </a:r>
            <a:endParaRPr lang="en-US" sz="108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0700" y="72232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1788
</a:t>
            </a:r>
            <a:endParaRPr lang="en-US" sz="6000" dirty="0"/>
          </a:p>
        </p:txBody>
      </p:sp>
      <p:sp>
        <p:nvSpPr>
          <p:cNvPr id="7" name="Text 2"/>
          <p:cNvSpPr txBox="1"/>
          <p:nvPr/>
        </p:nvSpPr>
        <p:spPr>
          <a:xfrm>
            <a:off x="420700" y="224287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начала британской колонизации Австралии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226475" y="249125"/>
            <a:ext cx="497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Britannica; National Museum of Australia, сведения о Первом флоте и основании колонии в Порт-Джэксоне.
</a:t>
            </a:r>
            <a:endParaRPr lang="en-US" sz="659" dirty="0"/>
          </a:p>
        </p:txBody>
      </p:sp>
      <p:sp>
        <p:nvSpPr>
          <p:cNvPr id="9" name="Text 4"/>
          <p:cNvSpPr txBox="1"/>
          <p:nvPr/>
        </p:nvSpPr>
        <p:spPr>
          <a:xfrm>
            <a:off x="5572150" y="3079750"/>
            <a:ext cx="26352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этой даты в том, что с неё началась британская колонизация Австралии и глубокое изменение жизни коренных народов.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658" y="1783200"/>
            <a:ext cx="248588" cy="28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41239" y="2067176"/>
            <a:ext cx="248325" cy="283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83512" y="2346874"/>
            <a:ext cx="248325" cy="2838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30412" y="3532800"/>
            <a:ext cx="248325" cy="2838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Ключи океанской навигации
</a:t>
            </a:r>
            <a:endParaRPr lang="en-US" sz="2246" dirty="0"/>
          </a:p>
        </p:txBody>
      </p:sp>
      <p:sp>
        <p:nvSpPr>
          <p:cNvPr id="14" name="Text 2"/>
          <p:cNvSpPr txBox="1"/>
          <p:nvPr/>
        </p:nvSpPr>
        <p:spPr>
          <a:xfrm>
            <a:off x="492413" y="1783200"/>
            <a:ext cx="1870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Звёздные ориентиры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Навигация по звёздам позволяла проходить большие расстояния без карт и приборов. Положение светил служило ориентиром для маршрута, времени пути и смены направления.
</a:t>
            </a:r>
            <a:endParaRPr lang="en-US" sz="850" dirty="0"/>
          </a:p>
        </p:txBody>
      </p:sp>
      <p:sp>
        <p:nvSpPr>
          <p:cNvPr id="15" name="Text 3"/>
          <p:cNvSpPr txBox="1"/>
          <p:nvPr/>
        </p:nvSpPr>
        <p:spPr>
          <a:xfrm>
            <a:off x="2773900" y="20671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погоды и моря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и волны сообщали опытному мореплавателю о течениях, берегах и приближении суши. Эти признаки читались как живая система подсказок океана.
</a:t>
            </a:r>
            <a:endParaRPr lang="en-US" sz="850" dirty="0"/>
          </a:p>
        </p:txBody>
      </p:sp>
      <p:sp>
        <p:nvSpPr>
          <p:cNvPr id="16" name="Text 4"/>
          <p:cNvSpPr txBox="1"/>
          <p:nvPr/>
        </p:nvSpPr>
        <p:spPr>
          <a:xfrm>
            <a:off x="5016100" y="23468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 птицами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указывали на направление к земле, а их поведение помогало предсказывать близость островов. Наблюдение за природой было важной частью морского знания.
</a:t>
            </a:r>
            <a:endParaRPr lang="en-US" sz="850" dirty="0"/>
          </a:p>
        </p:txBody>
      </p:sp>
      <p:sp>
        <p:nvSpPr>
          <p:cNvPr id="17" name="Text 5"/>
          <p:cNvSpPr txBox="1"/>
          <p:nvPr/>
        </p:nvSpPr>
        <p:spPr>
          <a:xfrm>
            <a:off x="7063000" y="3532800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как дорога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Каноэ связывали острова в сеть обмена, браков и союзов. Для многих общин море было не преградой, а дорогой, объединяющей людей и знания.
</a:t>
            </a:r>
            <a:endParaRPr lang="en-US" sz="8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Колонизация изменила не только политическую карту, но и структуру населения, владение землёй и положение местных языков.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Колониальная история и её последствия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перечисленные державы закрепили влияние в регионе, а последствия колониального периода ощущаются в границах, демографии и культурной политике до сих пор.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справочные издания по колонизации Австралии и Океании; Britannica; National Museum of Australia.
</a:t>
            </a:r>
            <a:endParaRPr lang="en-US" sz="56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000" y="3062625"/>
            <a:ext cx="8219400" cy="18301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358000" y="657175"/>
            <a:ext cx="69978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Голоса региона
</a:t>
            </a:r>
            <a:endParaRPr lang="en-US" sz="2646" dirty="0"/>
          </a:p>
        </p:txBody>
      </p:sp>
      <p:sp>
        <p:nvSpPr>
          <p:cNvPr id="13" name="Text 2"/>
          <p:cNvSpPr txBox="1"/>
          <p:nvPr/>
        </p:nvSpPr>
        <p:spPr>
          <a:xfrm>
            <a:off x="1193050" y="1942037"/>
            <a:ext cx="1477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Многоязычная карта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Австралии и Океании сосуществуют английский, французский и множество местных языков. Это наследие колониальной истории и одновременно отражение древней культурной мозаики региона.
</a:t>
            </a:r>
            <a:endParaRPr lang="en-US" sz="806" dirty="0"/>
          </a:p>
        </p:txBody>
      </p:sp>
      <p:sp>
        <p:nvSpPr>
          <p:cNvPr id="14" name="Text 3"/>
          <p:cNvSpPr txBox="1"/>
          <p:nvPr/>
        </p:nvSpPr>
        <p:spPr>
          <a:xfrm>
            <a:off x="2745781" y="1942037"/>
            <a:ext cx="1477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предков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многих общин язык — не только средство общения, но и хранитель родовой памяти. Через него передаются мифы, правила поведения, названия мест и знания о природе.
</a:t>
            </a:r>
            <a:endParaRPr lang="en-US" sz="862" dirty="0"/>
          </a:p>
        </p:txBody>
      </p:sp>
      <p:sp>
        <p:nvSpPr>
          <p:cNvPr id="15" name="Text 4"/>
          <p:cNvSpPr txBox="1"/>
          <p:nvPr/>
        </p:nvSpPr>
        <p:spPr>
          <a:xfrm>
            <a:off x="4298511" y="1942037"/>
            <a:ext cx="1477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крупных языковых пласта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Австронезийские языки широко распространены на островах Тихого океана, а папуасские языки особенно разнообразны в Новой Гвинее. Такое разнообразие редко встречается в одном регионе.
</a:t>
            </a:r>
            <a:endParaRPr lang="en-US" sz="801" dirty="0"/>
          </a:p>
        </p:txBody>
      </p:sp>
      <p:sp>
        <p:nvSpPr>
          <p:cNvPr id="16" name="Text 5"/>
          <p:cNvSpPr txBox="1"/>
          <p:nvPr/>
        </p:nvSpPr>
        <p:spPr>
          <a:xfrm>
            <a:off x="5851240" y="1954500"/>
            <a:ext cx="1477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Исчезновение языка означает потерю части культурного мира, а не просто сокращение словаря. Поэтому школы, общины и культурные центры создают программы его изучения и записи.
</a:t>
            </a:r>
            <a:endParaRPr lang="en-US" sz="862" dirty="0"/>
          </a:p>
        </p:txBody>
      </p:sp>
      <p:sp>
        <p:nvSpPr>
          <p:cNvPr id="17" name="Text 6"/>
          <p:cNvSpPr txBox="1"/>
          <p:nvPr/>
        </p:nvSpPr>
        <p:spPr>
          <a:xfrm>
            <a:off x="7403978" y="1942025"/>
            <a:ext cx="1477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как идентичность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языков укрепляет связь поколений и помогает людям чувствовать принадлежность к своей земле и сообществу, даже если они живут далеко от родных островов.
</a:t>
            </a:r>
            <a:endParaRPr lang="en-US" sz="86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1701" y="1503975"/>
            <a:ext cx="3640200" cy="25381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Эндемики Австралии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94963" y="1822463"/>
            <a:ext cx="4266900" cy="4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изоляция
</a:t>
            </a:r>
            <a:pPr algn="l" indent="0" marL="0">
              <a:lnSpc>
                <a:spcPct val="115000"/>
              </a:lnSpc>
              <a:buNone/>
            </a:pPr>
            <a:r>
              <a:rPr lang="en-US" sz="3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Изоляция материка длилась миллионы лет, поэтому местные линии эволюции развивались отдельно от Азии и Америки, сохранив множество уникальных видов.
</a:t>
            </a:r>
            <a:endParaRPr lang="en-US" sz="962" dirty="0"/>
          </a:p>
        </p:txBody>
      </p:sp>
      <p:sp>
        <p:nvSpPr>
          <p:cNvPr id="12" name="Text 2"/>
          <p:cNvSpPr txBox="1"/>
          <p:nvPr/>
        </p:nvSpPr>
        <p:spPr>
          <a:xfrm>
            <a:off x="794963" y="2385072"/>
            <a:ext cx="4266900" cy="4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Знаковые животные
</a:t>
            </a:r>
            <a:pPr algn="l" indent="0" marL="0">
              <a:lnSpc>
                <a:spcPct val="115000"/>
              </a:lnSpc>
              <a:buNone/>
            </a:pPr>
            <a:r>
              <a:rPr lang="en-US" sz="3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Кенгуру и коала стали символами страны, но рядом с ними живут менее известные эндемики: вомбат, утконос и ехидна.
</a:t>
            </a:r>
            <a:endParaRPr lang="en-US" sz="997" dirty="0"/>
          </a:p>
        </p:txBody>
      </p:sp>
      <p:sp>
        <p:nvSpPr>
          <p:cNvPr id="13" name="Text 3"/>
          <p:cNvSpPr txBox="1"/>
          <p:nvPr/>
        </p:nvSpPr>
        <p:spPr>
          <a:xfrm>
            <a:off x="794963" y="2947681"/>
            <a:ext cx="4266900" cy="4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Приспособление к засухе
</a:t>
            </a:r>
            <a:pPr algn="l" indent="0" marL="0">
              <a:lnSpc>
                <a:spcPct val="115000"/>
              </a:lnSpc>
              <a:buNone/>
            </a:pPr>
            <a:r>
              <a:rPr lang="en-US" sz="3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районы Австралии отличаются жарой и дефицитом влаги, поэтому многие виды научились экономить воду и переносить резкие перепады температуры.
</a:t>
            </a:r>
            <a:endParaRPr lang="en-US" sz="930" dirty="0"/>
          </a:p>
        </p:txBody>
      </p:sp>
      <p:sp>
        <p:nvSpPr>
          <p:cNvPr id="14" name="Text 4"/>
          <p:cNvSpPr txBox="1"/>
          <p:nvPr/>
        </p:nvSpPr>
        <p:spPr>
          <a:xfrm>
            <a:off x="794963" y="3510291"/>
            <a:ext cx="4266900" cy="4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местообитаний
</a:t>
            </a:r>
            <a:pPr algn="l" indent="0" marL="0">
              <a:lnSpc>
                <a:spcPct val="115000"/>
              </a:lnSpc>
              <a:buNone/>
            </a:pPr>
            <a:r>
              <a:rPr lang="en-US" sz="3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Бедные почвы и разреженная растительность ограничили число конкурентов, но создали условия для растений и животных с узкой специализацией.
</a:t>
            </a:r>
            <a:endParaRPr lang="en-US" sz="997" dirty="0"/>
          </a:p>
        </p:txBody>
      </p:sp>
      <p:sp>
        <p:nvSpPr>
          <p:cNvPr id="15" name="Text 5"/>
          <p:cNvSpPr txBox="1"/>
          <p:nvPr/>
        </p:nvSpPr>
        <p:spPr>
          <a:xfrm>
            <a:off x="794963" y="4072919"/>
            <a:ext cx="4266900" cy="4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Уязвимость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3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эндемиков зависит от охраны местообитаний, контроля пожаров и борьбы с инвазивными видами, которые особенно быстро меняют экосистемы.
</a:t>
            </a:r>
            <a:endParaRPr lang="en-US" sz="981" dirty="0"/>
          </a:p>
        </p:txBody>
      </p:sp>
      <p:sp>
        <p:nvSpPr>
          <p:cNvPr id="16" name="Text 6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Влажные экосистемы тянутся узкими полосами у побережий, а внутренняя суша формирует контрастный центр материка.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какие экосистемы и что им угрожает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контраст заметен в Австралии: прибрежные зоны устойчивее, а центр материка и острова особенно чувствительны к пожарам и потеплению.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Схематизация по природным зонам Австралии и Океании на основе географических обзоров и климатических карт.
</a:t>
            </a:r>
            <a:endParaRPr lang="en-US" sz="55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400" y="1553559"/>
            <a:ext cx="2563200" cy="17872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37925" y="1553559"/>
            <a:ext cx="2563200" cy="17872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75450" y="1553559"/>
            <a:ext cx="2563200" cy="1787231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4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взгляда на Большой Барьерный риф
</a:t>
            </a:r>
            <a:endParaRPr lang="en-US" sz="2246" dirty="0"/>
          </a:p>
        </p:txBody>
      </p:sp>
      <p:sp>
        <p:nvSpPr>
          <p:cNvPr id="15" name="Text 2"/>
          <p:cNvSpPr txBox="1"/>
          <p:nvPr/>
        </p:nvSpPr>
        <p:spPr>
          <a:xfrm>
            <a:off x="445625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Подводный город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кораллового рифа жизнь заметна с первого взгляда: между ветвями кораллов прячутся рыбы, моллюски и морские черепахи. Это сложная экосистема, где каждый слой служит укрытием, питанием или местом размножения для десятков видов.
</a:t>
            </a:r>
            <a:endParaRPr lang="en-US" sz="995" dirty="0"/>
          </a:p>
        </p:txBody>
      </p:sp>
      <p:sp>
        <p:nvSpPr>
          <p:cNvPr id="16" name="Text 3"/>
          <p:cNvSpPr txBox="1"/>
          <p:nvPr/>
        </p:nvSpPr>
        <p:spPr>
          <a:xfrm>
            <a:off x="3283150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Щит для побережья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мелководье риф защищает берег от волн и штормов, уменьшая размыв пляжей и повреждение прибрежных поселений. Для многих общин он важен не только как природный барьер, но и как основа рыболовства и туризма.
</a:t>
            </a:r>
            <a:endParaRPr lang="en-US" sz="995" dirty="0"/>
          </a:p>
        </p:txBody>
      </p:sp>
      <p:sp>
        <p:nvSpPr>
          <p:cNvPr id="17" name="Text 4"/>
          <p:cNvSpPr txBox="1"/>
          <p:nvPr/>
        </p:nvSpPr>
        <p:spPr>
          <a:xfrm>
            <a:off x="6120675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Хрупкий баланс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вода теплеет, кораллы теряют симбиотические водоросли и бледнеют. Если стресс длится долго, рифу трудно восстановиться, а вместе с ним сокращаются места обитания для морских организмов и источники дохода для людей.
</a:t>
            </a:r>
            <a:endParaRPr lang="en-US" sz="99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вклад в экспорт Австралии дают сырьевые товары, но устойчивость экономики поддерживают также образование, финансы и профессиональные услуги.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Австралии и роль экспорта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опирается на сочетание добычи и услуг: внешние рынки важны, но роль городов как центров знаний и управления не менее значима.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Австралийское бюро статистики; обзор структуры экономики и экспорта, актуальные публикации 2023–2024 гг.
</a:t>
            </a:r>
            <a:endParaRPr lang="en-US" sz="57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2654" y="1787737"/>
            <a:ext cx="281100" cy="2248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2650" y="2395325"/>
            <a:ext cx="281100" cy="2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2650" y="3046742"/>
            <a:ext cx="281100" cy="2498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42653" y="3666953"/>
            <a:ext cx="281100" cy="28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42653" y="4302778"/>
            <a:ext cx="281100" cy="2811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центров, где живёт Австралия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3525476" y="1705075"/>
            <a:ext cx="3903900" cy="51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Сидней
</a:t>
            </a:r>
            <a:pPr algn="l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Сидней — крупнейший город страны и один из главных финансовых центров региона. Его рост связан с портом, международной торговлей и притоком населения на удобное для жизни побережье.
</a:t>
            </a:r>
            <a:endParaRPr lang="en-US" sz="783" dirty="0"/>
          </a:p>
        </p:txBody>
      </p:sp>
      <p:sp>
        <p:nvSpPr>
          <p:cNvPr id="12" name="Text 3"/>
          <p:cNvSpPr txBox="1"/>
          <p:nvPr/>
        </p:nvSpPr>
        <p:spPr>
          <a:xfrm>
            <a:off x="3525476" y="2340904"/>
            <a:ext cx="3903900" cy="51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Мельбурн
</a:t>
            </a:r>
            <a:pPr algn="l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Мельбурн сочетает деловую активность, университеты и культурную инфраструктуру. Здесь особенно заметна роль сферы услуг, которая привлекает студентов, специалистов и новые компании.
</a:t>
            </a:r>
            <a:endParaRPr lang="en-US" sz="783" dirty="0"/>
          </a:p>
        </p:txBody>
      </p:sp>
      <p:sp>
        <p:nvSpPr>
          <p:cNvPr id="13" name="Text 4"/>
          <p:cNvSpPr txBox="1"/>
          <p:nvPr/>
        </p:nvSpPr>
        <p:spPr>
          <a:xfrm>
            <a:off x="3525476" y="2976726"/>
            <a:ext cx="3903900" cy="51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Брисбен
</a:t>
            </a:r>
            <a:pPr algn="l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Брисбен быстро развивается благодаря климату, транспорту и связи с восточным побережьем. Город поддерживает расселение вдоль прибрежной полосы и усиливает экономику северо-востока страны.
</a:t>
            </a:r>
            <a:endParaRPr lang="en-US" sz="783" dirty="0"/>
          </a:p>
        </p:txBody>
      </p:sp>
      <p:sp>
        <p:nvSpPr>
          <p:cNvPr id="14" name="Text 5"/>
          <p:cNvSpPr txBox="1"/>
          <p:nvPr/>
        </p:nvSpPr>
        <p:spPr>
          <a:xfrm>
            <a:off x="3525476" y="3612550"/>
            <a:ext cx="3903900" cy="51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Перт
</a:t>
            </a:r>
            <a:pPr algn="l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Перт удалён от восточных мегаполисов, но важен как центр добывающей экономики и торговли с Индийским океаном. Его положение показывает, насколько континент растянут в пространстве.
</a:t>
            </a:r>
            <a:endParaRPr lang="en-US" sz="783" dirty="0"/>
          </a:p>
        </p:txBody>
      </p:sp>
      <p:sp>
        <p:nvSpPr>
          <p:cNvPr id="15" name="Text 6"/>
          <p:cNvSpPr txBox="1"/>
          <p:nvPr/>
        </p:nvSpPr>
        <p:spPr>
          <a:xfrm>
            <a:off x="3525476" y="4248375"/>
            <a:ext cx="3903900" cy="51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Канберра
</a:t>
            </a:r>
            <a:pPr algn="l" indent="0" marL="0">
              <a:lnSpc>
                <a:spcPct val="115000"/>
              </a:lnSpc>
              <a:buNone/>
            </a:pPr>
            <a:r>
              <a:rPr lang="en-US" sz="6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Канберра создана как столица специально, чтобы стать нейтральным политическим центром. Здесь сосредоточены государственные институты, а не промышленные функции.
</a:t>
            </a:r>
            <a:endParaRPr lang="en-US" sz="81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7950" y="777075"/>
            <a:ext cx="40977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устроена Океания
</a:t>
            </a:r>
            <a:endParaRPr lang="en-US" sz="2246" dirty="0"/>
          </a:p>
        </p:txBody>
      </p:sp>
      <p:sp>
        <p:nvSpPr>
          <p:cNvPr id="10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17961" y="1709628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мозаика
</a:t>
            </a:r>
            <a:pPr algn="l" indent="0" marL="0">
              <a:lnSpc>
                <a:spcPct val="115000"/>
              </a:lnSpc>
              <a:buNone/>
            </a:pPr>
            <a:r>
              <a:rPr lang="en-US" sz="2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Океании соседствуют независимые государства, зависимые территории и владения внешних держав. Такой политический рисунок сложился из-за колониальной эпохи, морской удалённости и неравномерного размера островов.
</a:t>
            </a:r>
            <a:endParaRPr lang="en-US" sz="975" dirty="0"/>
          </a:p>
        </p:txBody>
      </p:sp>
      <p:sp>
        <p:nvSpPr>
          <p:cNvPr id="12" name="Text 3"/>
          <p:cNvSpPr txBox="1"/>
          <p:nvPr/>
        </p:nvSpPr>
        <p:spPr>
          <a:xfrm>
            <a:off x="417961" y="2477714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части региона
</a:t>
            </a:r>
            <a:pPr algn="l" indent="0" marL="0">
              <a:lnSpc>
                <a:spcPct val="115000"/>
              </a:lnSpc>
              <a:buNone/>
            </a:pPr>
            <a:r>
              <a:rPr lang="en-US" sz="2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Меланезия, Микронезия и Полинезия различаются плотностью населения, площадью суши и степенью связи с мировыми центрами. Однако между ними сохраняются исторические и культурные контакты через море.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417961" y="3245797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связности
</a:t>
            </a:r>
            <a:pPr algn="l" indent="0" marL="0">
              <a:lnSpc>
                <a:spcPct val="115000"/>
              </a:lnSpc>
              <a:buNone/>
            </a:pPr>
            <a:r>
              <a:rPr lang="en-US" sz="2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острова невелики и рассредоточены, поэтому морские маршруты важнее сухопутных. Это влияет на снабжение, торговлю, доступ к медицине и образованию, а также на стоимость жизни.
</a:t>
            </a:r>
            <a:endParaRPr lang="en-US" sz="1082" dirty="0"/>
          </a:p>
        </p:txBody>
      </p:sp>
      <p:sp>
        <p:nvSpPr>
          <p:cNvPr id="14" name="Text 5"/>
          <p:cNvSpPr txBox="1"/>
          <p:nvPr/>
        </p:nvSpPr>
        <p:spPr>
          <a:xfrm>
            <a:off x="417961" y="4013858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Единое культурное пространство
</a:t>
            </a:r>
            <a:pPr algn="l" indent="0" marL="0">
              <a:lnSpc>
                <a:spcPct val="115000"/>
              </a:lnSpc>
              <a:buNone/>
            </a:pPr>
            <a:r>
              <a:rPr lang="en-US" sz="2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всём разнообразии языков и политических статусов жителей региона объединяют общие морские традиции, родственные культурные мотивы и опыт жизни в условиях изоляции.
</a:t>
            </a:r>
            <a:endParaRPr lang="en-US" sz="108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3567" y="694137"/>
            <a:ext cx="4312500" cy="3061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опоры островной экономики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443275" y="1866610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Морские 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3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Рыболовство остаётся базовой отраслью для многих островных стран, потому что море даёт пищу, рабочие места и экспортный доход. Устойчивый вылов особенно важен там, где земельные ресурсы ограничены.
</a:t>
            </a:r>
            <a:endParaRPr lang="en-US" sz="965" dirty="0"/>
          </a:p>
        </p:txBody>
      </p:sp>
      <p:sp>
        <p:nvSpPr>
          <p:cNvPr id="12" name="Text 2"/>
          <p:cNvSpPr txBox="1"/>
          <p:nvPr/>
        </p:nvSpPr>
        <p:spPr>
          <a:xfrm>
            <a:off x="350875" y="289903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Плантационное земледелие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Плантационное сельское хозяйство сосредоточено на кокосе, сахарном тростнике, бананах и других тропических культурах. Оно зависит от климата, почв и доступа к рынкам через порты и авиацию.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43275" y="3951460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Туризм
</a:t>
            </a:r>
            <a:pPr algn="l" indent="0" marL="0">
              <a:lnSpc>
                <a:spcPct val="115000"/>
              </a:lnSpc>
              <a:buNone/>
            </a:pPr>
            <a:r>
              <a:rPr lang="en-US" sz="3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приносит валюту, но делает экономику чувствительной к кризисам, штормам и перебоям в транспорте. Для островов особенно ценны природные ландшафты, коралловые рифы и культурная самобытность.
</a:t>
            </a:r>
            <a:endParaRPr lang="en-US" sz="991" dirty="0"/>
          </a:p>
        </p:txBody>
      </p:sp>
      <p:sp>
        <p:nvSpPr>
          <p:cNvPr id="14" name="Text 4"/>
          <p:cNvSpPr txBox="1"/>
          <p:nvPr/>
        </p:nvSpPr>
        <p:spPr>
          <a:xfrm>
            <a:off x="4614842" y="413233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Поддержка и устойчивость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3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помощь и региональное сотрудничество поддерживают инфраструктуру, образование и восстановление после стихийных бедствий. Для многих государств это не дополнение, а важный ресурс развития.
</a:t>
            </a:r>
            <a:endParaRPr lang="en-US" sz="970" dirty="0"/>
          </a:p>
        </p:txBody>
      </p:sp>
      <p:sp>
        <p:nvSpPr>
          <p:cNvPr id="15" name="Text 5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жива культура Тихого океана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991725" y="2678899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письменной фиксации
</a:t>
            </a:r>
            <a:pPr algn="l" indent="0" marL="0">
              <a:lnSpc>
                <a:spcPct val="115000"/>
              </a:lnSpc>
              <a:buNone/>
            </a:pPr>
            <a:r>
              <a:rPr lang="en-US" sz="4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Танцы, песни и устные предания передавали историю общин задолго до появления письменных архивов. Через ритм и движение закреплялись знания о море, родстве и социальных обязанностях.
</a:t>
            </a:r>
            <a:endParaRPr lang="en-US" sz="817" dirty="0"/>
          </a:p>
        </p:txBody>
      </p:sp>
      <p:sp>
        <p:nvSpPr>
          <p:cNvPr id="12" name="Text 3"/>
          <p:cNvSpPr txBox="1"/>
          <p:nvPr/>
        </p:nvSpPr>
        <p:spPr>
          <a:xfrm>
            <a:off x="2921702" y="2672581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идентичности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Татуировки, резьба и орнаменты стали языком статуса и памяти. В полинезийских обществах они обозначали происхождение, жизненный путь и связь человека с семьёй и предками.
</a:t>
            </a:r>
            <a:endParaRPr lang="en-US" sz="876" dirty="0"/>
          </a:p>
        </p:txBody>
      </p:sp>
      <p:sp>
        <p:nvSpPr>
          <p:cNvPr id="13" name="Text 4"/>
          <p:cNvSpPr txBox="1"/>
          <p:nvPr/>
        </p:nvSpPr>
        <p:spPr>
          <a:xfrm>
            <a:off x="4851674" y="2672548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мудрость
</a:t>
            </a:r>
            <a:pPr algn="l" indent="0" marL="0">
              <a:lnSpc>
                <a:spcPct val="115000"/>
              </a:lnSpc>
              <a:buNone/>
            </a:pPr>
            <a:r>
              <a:rPr lang="en-US" sz="4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Навигационные знания сохранялись как практическое искусство: ориентирование по звёздам, волнам, птицам и ветрам позволяло пересекать океан и поддерживать обмен между островами.
</a:t>
            </a:r>
            <a:endParaRPr lang="en-US" sz="905" dirty="0"/>
          </a:p>
        </p:txBody>
      </p:sp>
      <p:sp>
        <p:nvSpPr>
          <p:cNvPr id="14" name="Text 5"/>
          <p:cNvSpPr txBox="1"/>
          <p:nvPr/>
        </p:nvSpPr>
        <p:spPr>
          <a:xfrm>
            <a:off x="6781649" y="2672548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традиций
</a:t>
            </a:r>
            <a:pPr algn="l" indent="0" marL="0">
              <a:lnSpc>
                <a:spcPct val="115000"/>
              </a:lnSpc>
              <a:buNone/>
            </a:pPr>
            <a:r>
              <a:rPr lang="en-US" sz="4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культурное наследие поддерживают фестивали, музеи, школы и программы возрождения языков. Это помогает сохранить не только формы искусства, но и сами сообщества.
</a:t>
            </a:r>
            <a:endParaRPr lang="en-US" sz="92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Малые острова особенно чувствительны к любым изменениям, потому что даже небольшой подъём воды или усиление штормов быстро затрагивает инфраструктуру и источники пресной воды.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современные риски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опасность представляет долговременное повышение уровня моря: оно усиливает потери земель, усложняет переселение и увеличивает нагрузку на бюджеты стран.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Межправительственная группа экспертов по изменению климата (IPCC), оценочные материалы по островным регионам, 2021–2023 гг.
</a:t>
            </a:r>
            <a:endParaRPr lang="en-US" sz="47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тектонических плит к безопасности людей
</a:t>
            </a:r>
            <a:endParaRPr lang="en-US" sz="2162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связь тектонической активности с мерами защиты населения в странах Тихоокеанского региона.
</a:t>
            </a:r>
            <a:endParaRPr lang="en-US" sz="83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4375" y="2558600"/>
            <a:ext cx="48564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и Океания показывают, как огромные пространства океана, уникальная природа и культурное разнообразие соседствуют с высокой уязвимостью. Будущее региона зависит от адаптации, охраны экосистем и уважения к наследию народов.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Регион, который учит видеть взаимосвязи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2026-07-27T02:37:06Z</dcterms:created>
  <dcterms:modified xsi:type="dcterms:W3CDTF">2026-07-27T02:37:06Z</dcterms:modified>
</cp:coreProperties>
</file>