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хозяйство: зарубежная Европа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соединяет промышленность, услуги и мировые потоки.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хозяйство объединяет страны через торговлю, капитал, технологии и труд. Зарубежная Европа — это европейские государства вне СНГ, от Северной Европы до Средиземноморья и Центральной Европы.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пойдёт речь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экономическое пространство региона
</a:t>
            </a:r>
            <a:endParaRPr lang="en-US" sz="218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экономическая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небольшой территории сосредоточены крупные рынки, транспортные узлы и густонаселённые агломерации. Именно поэтому экономическая активность здесь высока даже при ограниченной площади и дефиците пространства.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Подрегионы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Запад, Юг и Центрально-Восточная Европа различаются природными условиями, специализацией и уровнем урбанизации. Но все подрегионы связаны общими рынками, инфраструктурой и движением капитала.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порты, автомагистрали и крупные города образуют каркас хозяйства. Через него проходят товары, люди, технологии и управленческие решения, связывая Европу с остальным миром.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как экономический ресурс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Европе особенно высока плотность населения, что поддерживает спрос, расширяет рынок труда и делает размещение предприятий более выгодным рядом с крупными городами.
</a:t>
            </a:r>
            <a:endParaRPr lang="en-US" sz="849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Германии, Италии и Испании усиливается старение населения. Это повышает нагрузку на социальные системы и одновременно сокращает долю работников в экономике.
</a:t>
            </a:r>
            <a:endParaRPr lang="en-US" sz="877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маятниковые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ежедневные поездки в пределах агломераций помогают закрывать дефицит кадров. Они также усиливают связь между пригородами, деловыми центрами и промышленными зонами.
</a:t>
            </a:r>
            <a:endParaRPr lang="en-US" sz="840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агломераций
</a:t>
            </a:r>
            <a:pPr algn="l" indent="0" marL="0">
              <a:lnSpc>
                <a:spcPct val="115000"/>
              </a:lnSpc>
              <a:buNone/>
            </a:pPr>
            <a:r>
              <a:rPr lang="en-US" sz="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города концентрируют занятость, образование, услуги и потребление. Поэтому крупнейшие агломерации определяют ритм экономики региона сильнее, чем отдельные сельские территории.
</a:t>
            </a:r>
            <a:endParaRPr lang="en-US" sz="8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точки экономической карты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Париж и Рурский район образуют мощное ядро деловой и промышленной активности. Здесь особенно заметны концентрация капитала, штаб-квартир и транспортных потоков.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Амстердам, Роттердам, Антверпен и Гамбург выполняют функцию морских ворот Европы. Через них проходят значительные объёмы сырья, топлива и готовой продукции.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Скандинавия и Центральная Европа показывают разные модели роста. Первая опирается на высокие доходы и технологии, вторая — на промышленную интеграцию и транзит.
</a:t>
            </a:r>
            <a:endParaRPr lang="en-US" sz="995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Милан, Мюнхен и Бенилюкс подчёркивают разнообразие специализации региона. Одни территории сильны в финансах и услугах, другие — в производстве, логистике и инновациях.
</a:t>
            </a:r>
            <a:endParaRPr lang="en-US" sz="9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694" y="14006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5069" y="14006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2344" y="1400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8694" y="14006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47144" y="1400650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энергетики и сырьевой базы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широко зависит от внешних поставок нефти, газа, руд и редких металлов. Поэтому устойчивость хозяйства здесь связана с диверсификацией импорта и надёжной морской логистикой.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Норвежский ресурсный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выделяется добычей нефти и газа, что укрепляет её энергетическую роль в Европе. Это делает страну важным поставщиком для соседних рынков.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опирается на атомную энергетику, которая обеспечивает значительную часть выработки электроэнергии. Такой подход снижает зависимость от импорта топлива и поддерживает промышленность.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 активно развивает ветровую и гидроэнергетику. Это помогает сочетать экологические требования с надёжным снабжением экономики энергией.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добавленная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дефицита многих видов сырья возрастает значение переработки. Европа всё чаще импортирует не только ресурсы, но и организует их глубокую добавленную стоимость внутри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обобщённой структуре экономики зарубежной Европы; точные доли зависят от страны.
</a:t>
            </a:r>
            <a:endParaRPr lang="en-US" sz="825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 доминирует в занятости и добавленной стоимости, а промышленность остаётся технологически сильной и экспортно ориентированной.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типична для развитого региона: услуги преобладают, но промышленность сохраняет стратегическое значение.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региона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промышленной специализации стран зарубежной Европы.
</a:t>
            </a:r>
            <a:endParaRPr lang="en-US" sz="825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специализация стран региона показывает, как формируются устойчивые промышленные ниши и производственные цепочки.
</a:t>
            </a:r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строится не на одинаковой структуре, а на чётком разделении функций между странами и высокой взаимодополняемости отраслей.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профили стран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специализация европейских подрегионов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страны сильны в молочном животноводстве и продуктивном скотоводстве. Холодный климат и современная техника поддерживают высокую механизацию и стабильное качество продукции.
</a:t>
            </a:r>
            <a:endParaRPr lang="en-US" sz="714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развивает интенсивное земледелие на небольших площадях. Высокая урожайность достигается за счёт удобрений, техники, селекции и тесной связи с переработкой.
</a:t>
            </a:r>
            <a:endParaRPr lang="en-US" sz="774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известна виноградом, маслинами, цитрусовыми и овощами. Мягкий климат делает эти культуры естественной основой местного аграрного производства.
</a:t>
            </a:r>
            <a:endParaRPr lang="en-US" sz="809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CAP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сельскохозяйственная политика ЕС поддерживает фермеров, регулирует рынок и сглаживает ценовые колебания. Это важно для устойчивости сельских территорий и продовольственной безопасности.
</a:t>
            </a:r>
            <a:endParaRPr lang="en-US" sz="7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транспортная сеть Европы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маршруты движения грузов и связей между центрами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Евростат; UNCTAD, обобщение структуры внешней торговли зарубежной Европы, 2023.
</a:t>
            </a:r>
            <a:endParaRPr lang="en-US" sz="825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внешнеторговый профиль региона задают готовая продукция и взаимная кооперация внутри Европы.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опирается на экспорт сложной продукции и услуг, а высокая доля взаимной торговли отражает глубокую производственную интеграцию.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внешней торговли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двух третей экономической активности в ЕС создаётся в сфере услуг, где сосредоточены финансы, управление и деловые сервисы.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валовой добавленной стоимости Европейского союза приходится на услуги.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Structural business statistics; оценка по данным о валовой добавленной стоимости, 2023.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как фактор экономического роста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 принципах единого рынка ЕС и свободного движения факторов производства.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сосредоточена экономическая сила
</a:t>
            </a:r>
            <a:endParaRPr lang="en-US" sz="218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Франция, Нидерланды и страны Бенилюкса формируют ядро региона: здесь сосредоточены штаб-квартиры, финансовые рынки, исследовательские центры и наиболее продуктивные промышленные кластеры.
</a:t>
            </a:r>
            <a:endParaRPr lang="en-US" sz="865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Периферийная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в большей степени опирается на туризм, услуги, аграрный сектор и внешние инвестиции, поэтому сильнее зависит от сезонности спроса и конъюнктуры мировых рынков.
</a:t>
            </a:r>
            <a:endParaRPr lang="en-US" sz="958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индустриальная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и Восточная Европа встроились в цепочки сборки и поставок: развиваются автокомпоненты, электроника и логистика, а рост поддерживают иностранный капитал и инфраструктура ЕС.
</a:t>
            </a:r>
            <a:endParaRPr lang="en-US" sz="9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OECD; World Bank; национальные статистические службы, 2023–2024.
</a:t>
            </a:r>
            <a:endParaRPr lang="en-US" sz="984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крупнейшие экономики региона по-разному встроены в мировое хозяйство: одна опирается на промышленность, другая — на сложные сервисы и авиацию, третья — на финансы.
</a:t>
            </a:r>
            <a:pPr algn="l" indent="0" marL="0">
              <a:lnSpc>
                <a:spcPct val="150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 разные конкурентные преимущества, но все они входят в число ключевых узлов европейской и мировой экономики.
</a:t>
            </a:r>
            <a:endParaRPr lang="en-US" sz="1221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экономик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42839"/>
            <a:ext cx="4152000" cy="15325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OECD; национальные статистические службы, 2023–2024.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показывают, что европейская специализация может строиться не только на масштабе, но и на точных нишах, логистике и технологическом обновлении.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страны с меньшим населением сохраняют высокий вес в мировом хозяйстве, если контролируют логистику, брендовые рынки или технологические ниши.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моделей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2704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95965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95965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Центральная и Восточная Европа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тяжёлой промышленности многие страны региона сделали ставку на автосборку, электронику и точное машиностроение, встроившись в производственные цепочки Западной Европы.
</a:t>
            </a:r>
            <a:endParaRPr lang="en-US" sz="1085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заводов к кластерам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иностранные инвестиции принесли технологии, управленческие практики и новые стандарты качества, что ускорило модернизацию предприятий и рост производительности труда.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Инвестиционный импульс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Автомагистрали, железные дороги и логистические парки связали регион с Германией, Австрией и портами Северного моря, снизив издержки поставок и сборки.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пространств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вырос сектор бизнес-услуг, ИТ-аутсорсинга и инженерного сопровождения, что уменьшило зависимость от одной лишь промышленной занятости.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сервиса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издержки труда уже не являются единственным преимуществом: всё большее значение приобретают кадры, образование и способность быстро осваивать технологии.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конкурентность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Евростат; European Commission, Ageing Report 2024; обобщение ключевых вызовов региона.
</a:t>
            </a:r>
            <a:endParaRPr lang="en-US" sz="825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старение постепенно меняет рынок труда, а для бизнеса это означает более высокий спрос на автоматизацию и производительность.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риски связаны с демографией и глобальной конкуренцией, поэтому региону необходимы инвестиции в технологии и энергоэффективность.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для региона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ближайшего 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37512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Цифровые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охватывает не только сферу услуг, но и производство: предприятия внедряют аналитические платформы, роботизацию и управление цепочками поставок в реальном времени.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09154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Роботы и автоматизация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заводов помогает компенсировать дефицит рабочей силы и удерживать выпуск сложной продукции, особенно в машиностроении, химии и автомобилестроении.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435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Новая 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ветровой, солнечной и водородной энергетике снижает зависимость от импорта топлива и усиливает энергетическую устойчивость стран региона.
</a:t>
            </a:r>
            <a:endParaRPr lang="en-US" sz="1088" dirty="0"/>
          </a:p>
        </p:txBody>
      </p:sp>
      <p:sp>
        <p:nvSpPr>
          <p:cNvPr id="13" name="Text 5"/>
          <p:cNvSpPr txBox="1"/>
          <p:nvPr/>
        </p:nvSpPr>
        <p:spPr>
          <a:xfrm>
            <a:off x="4954575" y="19421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Чистая 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и низкоуглеродный транспорт меняют структуру спроса в промышленности, а вместе с ними растут требования к батареям, сетям зарядки и сырью.
</a:t>
            </a:r>
            <a:endParaRPr lang="en-US" sz="1088" dirty="0"/>
          </a:p>
        </p:txBody>
      </p:sp>
      <p:sp>
        <p:nvSpPr>
          <p:cNvPr id="14" name="Text 6"/>
          <p:cNvSpPr txBox="1"/>
          <p:nvPr/>
        </p:nvSpPr>
        <p:spPr>
          <a:xfrm>
            <a:off x="4954575" y="313935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Экономика замкнутого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цепочки поставок и переработка отходов становятся обязательным элементом конкурентоспособности, особенно там, где промышленность тесно связана с экспортом.
</a:t>
            </a:r>
            <a:endParaRPr lang="en-US" sz="10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сильные стороны и будущие задачи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сохраняет статус одного из главных центров мирового хозяйства благодаря промышленности, услугам и интеграции. Её будущее зависит от обновления технологий, энергии и демографии.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2026-07-27T02:42:43Z</dcterms:created>
  <dcterms:modified xsi:type="dcterms:W3CDTF">2026-07-27T02:42:43Z</dcterms:modified>
</cp:coreProperties>
</file>