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jpeg"/><Relationship Id="rId5" Type="http://schemas.openxmlformats.org/officeDocument/2006/relationships/image" Target="../media/image-19-5.jpe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50" y="1000232"/>
            <a:ext cx="9303900" cy="417948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14300"/>
            <a:ext cx="8784000" cy="883800"/>
          </a:xfrm>
          <a:prstGeom prst="rect">
            <a:avLst/>
          </a:prstGeom>
          <a:noFill/>
          <a:ln/>
        </p:spPr>
        <p:txBody>
          <a:bodyPr wrap="square" lIns="0" tIns="0" rIns="0" bIns="0" rtlCol="0" anchor="ctr"/>
          <a:lstStyle/>
          <a:p>
            <a:pPr algn="l" indent="0" marL="0">
              <a:lnSpc>
                <a:spcPct val="115000"/>
              </a:lnSpc>
              <a:buNone/>
            </a:pPr>
            <a:r>
              <a:rPr lang="en-US" sz="3023" b="1" dirty="0">
                <a:solidFill>
                  <a:srgbClr val="000000"/>
                </a:solidFill>
                <a:latin typeface="Arial" pitchFamily="34" charset="0"/>
                <a:ea typeface="Arial" pitchFamily="34" charset="-122"/>
                <a:cs typeface="Arial" pitchFamily="34" charset="-120"/>
              </a:rPr>
              <a:t>Четыре важные немецкие предлога: seit, von, ausser, während
</a:t>
            </a:r>
            <a:endParaRPr lang="en-US" sz="3023" dirty="0"/>
          </a:p>
        </p:txBody>
      </p:sp>
      <p:sp>
        <p:nvSpPr>
          <p:cNvPr id="5" name="Text 1"/>
          <p:cNvSpPr txBox="1"/>
          <p:nvPr/>
        </p:nvSpPr>
        <p:spPr>
          <a:xfrm>
            <a:off x="5905500" y="3703325"/>
            <a:ext cx="3058500" cy="9384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Четыре предлога, четыре смысла и четыре ключа к точному немецкому.
</a:t>
            </a:r>
            <a:endParaRPr lang="en-US" sz="1200" dirty="0"/>
          </a:p>
        </p:txBody>
      </p:sp>
      <p:sp>
        <p:nvSpPr>
          <p:cNvPr id="6" name="Text 2"/>
          <p:cNvSpPr txBox="1"/>
          <p:nvPr/>
        </p:nvSpPr>
        <p:spPr>
          <a:xfrm>
            <a:off x="5905500" y="4787634"/>
            <a:ext cx="3058500" cy="1758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00025" y="1264148"/>
            <a:ext cx="4991400" cy="392390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8790600" cy="930900"/>
          </a:xfrm>
          <a:prstGeom prst="rect">
            <a:avLst/>
          </a:prstGeom>
          <a:noFill/>
          <a:ln/>
        </p:spPr>
        <p:txBody>
          <a:bodyPr wrap="square" lIns="0" tIns="0" rIns="0" bIns="0" rtlCol="0" anchor="ctr"/>
          <a:lstStyle/>
          <a:p>
            <a:pPr algn="l" indent="0" marL="0">
              <a:lnSpc>
                <a:spcPct val="115000"/>
              </a:lnSpc>
              <a:buNone/>
            </a:pPr>
            <a:r>
              <a:rPr lang="en-US" sz="3184" b="1" dirty="0">
                <a:solidFill>
                  <a:srgbClr val="000000"/>
                </a:solidFill>
                <a:latin typeface="Arial" pitchFamily="34" charset="0"/>
                <a:ea typeface="Arial" pitchFamily="34" charset="-122"/>
                <a:cs typeface="Arial" pitchFamily="34" charset="-120"/>
              </a:rPr>
              <a:t>Почему эти предлоги важно знать в 8 классе
</a:t>
            </a:r>
            <a:endParaRPr lang="en-US" sz="3184" dirty="0"/>
          </a:p>
        </p:txBody>
      </p:sp>
      <p:sp>
        <p:nvSpPr>
          <p:cNvPr id="6" name="Text 1"/>
          <p:cNvSpPr txBox="1"/>
          <p:nvPr/>
        </p:nvSpPr>
        <p:spPr>
          <a:xfrm>
            <a:off x="180000" y="1956175"/>
            <a:ext cx="3942900" cy="2001900"/>
          </a:xfrm>
          <a:prstGeom prst="rect">
            <a:avLst/>
          </a:prstGeom>
          <a:noFill/>
          <a:ln/>
        </p:spPr>
        <p:txBody>
          <a:bodyPr wrap="square" lIns="0" tIns="0" rIns="0" bIns="0" rtlCol="0" anchor="t"/>
          <a:lstStyle/>
          <a:p>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Они часто встречаются в чтении, грамматике и письме. Seit, von, ausser и während помогают точно говорить о времени, источнике, исключении и одновременности действий.
</a:t>
            </a:r>
            <a:endParaRPr lang="en-US" sz="1400" dirty="0"/>
          </a:p>
        </p:txBody>
      </p:sp>
      <p:sp>
        <p:nvSpPr>
          <p:cNvPr id="7" name="Text 2"/>
          <p:cNvSpPr txBox="1"/>
          <p:nvPr/>
        </p:nvSpPr>
        <p:spPr>
          <a:xfrm>
            <a:off x="1800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41550" y="1527768"/>
            <a:ext cx="3929100" cy="1334738"/>
          </a:xfrm>
          <a:prstGeom prst="rect">
            <a:avLst/>
          </a:prstGeom>
        </p:spPr>
      </p:pic>
      <p:sp>
        <p:nvSpPr>
          <p:cNvPr id="4"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Основные значения и управление
</a:t>
            </a:r>
            <a:endParaRPr lang="en-US" sz="38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6" name="Text 2"/>
          <p:cNvSpPr txBox="1"/>
          <p:nvPr/>
        </p:nvSpPr>
        <p:spPr>
          <a:xfrm>
            <a:off x="180000" y="288035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Сравните значение, падеж и пример употребления каждого предлога.
</a:t>
            </a:r>
            <a:endParaRPr lang="en-US" sz="1100" dirty="0"/>
          </a:p>
        </p:txBody>
      </p:sp>
      <p:sp>
        <p:nvSpPr>
          <p:cNvPr id="7" name="Text 3"/>
          <p:cNvSpPr txBox="1"/>
          <p:nvPr/>
        </p:nvSpPr>
        <p:spPr>
          <a:xfrm>
            <a:off x="1546764" y="399570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Значение предлога помогает выбрать падеж и понять, о чём говорит предложение.
</a:t>
            </a:r>
            <a:endParaRPr lang="en-US" sz="1100" dirty="0"/>
          </a:p>
        </p:txBody>
      </p:sp>
      <p:sp>
        <p:nvSpPr>
          <p:cNvPr id="8" name="Text 4"/>
          <p:cNvSpPr txBox="1"/>
          <p:nvPr/>
        </p:nvSpPr>
        <p:spPr>
          <a:xfrm>
            <a:off x="5035075" y="3361042"/>
            <a:ext cx="3929100" cy="178200"/>
          </a:xfrm>
          <a:prstGeom prst="rect">
            <a:avLst/>
          </a:prstGeom>
          <a:noFill/>
          <a:ln/>
        </p:spPr>
        <p:txBody>
          <a:bodyPr wrap="square" lIns="0" tIns="0" rIns="0" bIns="0" rtlCol="0" anchor="t"/>
          <a:lstStyle/>
          <a:p>
            <a:pPr algn="l" indent="0" marL="0">
              <a:lnSpc>
                <a:spcPct val="115000"/>
              </a:lnSpc>
              <a:buNone/>
            </a:pPr>
            <a:r>
              <a:rPr lang="en-US" sz="758" dirty="0">
                <a:solidFill>
                  <a:srgbClr val="000000"/>
                </a:solidFill>
                <a:latin typeface="Arial" pitchFamily="34" charset="0"/>
                <a:ea typeface="Arial" pitchFamily="34" charset="-122"/>
                <a:cs typeface="Arial" pitchFamily="34" charset="-120"/>
              </a:rPr>
              <a:t>Учебный материал по теме немецких предлогов; примеры адаптированы для 8 класса.
</a:t>
            </a:r>
            <a:endParaRPr lang="en-US" sz="758"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90600" cy="836400"/>
          </a:xfrm>
          <a:prstGeom prst="rect">
            <a:avLst/>
          </a:prstGeom>
          <a:noFill/>
          <a:ln/>
        </p:spPr>
        <p:txBody>
          <a:bodyPr wrap="square" lIns="0" tIns="0" rIns="0" bIns="0" rtlCol="0" anchor="ctr"/>
          <a:lstStyle/>
          <a:p>
            <a:pPr algn="l" indent="0" marL="0">
              <a:lnSpc>
                <a:spcPct val="115000"/>
              </a:lnSpc>
              <a:buNone/>
            </a:pPr>
            <a:r>
              <a:rPr lang="en-US" sz="3355" b="1" dirty="0">
                <a:solidFill>
                  <a:srgbClr val="000000"/>
                </a:solidFill>
                <a:latin typeface="Arial" pitchFamily="34" charset="0"/>
                <a:ea typeface="Arial" pitchFamily="34" charset="-122"/>
                <a:cs typeface="Arial" pitchFamily="34" charset="-120"/>
              </a:rPr>
              <a:t>Seit: начало действия и его продолжение
</a:t>
            </a:r>
            <a:endParaRPr lang="en-US" sz="3355" dirty="0"/>
          </a:p>
        </p:txBody>
      </p:sp>
      <p:sp>
        <p:nvSpPr>
          <p:cNvPr id="5" name="Text 1"/>
          <p:cNvSpPr txBox="1"/>
          <p:nvPr/>
        </p:nvSpPr>
        <p:spPr>
          <a:xfrm>
            <a:off x="998975" y="1739850"/>
            <a:ext cx="4179300" cy="8364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Seit употребляется, когда действие началось раньше и продолжается сейчас. Поэтому в таких предложениях обычно стоит Präsens: действие ещё не завершено.
</a:t>
            </a:r>
            <a:endParaRPr lang="en-US" sz="1200" dirty="0"/>
          </a:p>
        </p:txBody>
      </p:sp>
      <p:sp>
        <p:nvSpPr>
          <p:cNvPr id="6" name="Text 2"/>
          <p:cNvSpPr txBox="1"/>
          <p:nvPr/>
        </p:nvSpPr>
        <p:spPr>
          <a:xfrm>
            <a:off x="998975" y="2792006"/>
            <a:ext cx="4179300" cy="8364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Этот предлог часто отвечает на вопросы seit wann? и wie lange? Он сочетается с обозначениями времени: seit Montag, seit einer Woche, seit 2023.
</a:t>
            </a:r>
            <a:endParaRPr lang="en-US" sz="1200" dirty="0"/>
          </a:p>
        </p:txBody>
      </p:sp>
      <p:sp>
        <p:nvSpPr>
          <p:cNvPr id="7" name="Text 3"/>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8" name="Text 4"/>
          <p:cNvSpPr txBox="1"/>
          <p:nvPr/>
        </p:nvSpPr>
        <p:spPr>
          <a:xfrm>
            <a:off x="998975" y="3844175"/>
            <a:ext cx="4179300" cy="8364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В школьных примерах seit легко узнать по смыслу: Ich lerne seit zwei Stunden. Er spielt seit der Grundschule Fußball. Здесь важна длительность, а не просто момент начала.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4500" y="1111890"/>
            <a:ext cx="4841700" cy="409936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90600" cy="7953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Seit в примерах из школьной жизни
</a:t>
            </a:r>
            <a:endParaRPr lang="en-US" sz="3800" dirty="0"/>
          </a:p>
        </p:txBody>
      </p:sp>
      <p:sp>
        <p:nvSpPr>
          <p:cNvPr id="5" name="Text 1"/>
          <p:cNvSpPr txBox="1"/>
          <p:nvPr/>
        </p:nvSpPr>
        <p:spPr>
          <a:xfrm>
            <a:off x="5075100" y="1562075"/>
            <a:ext cx="3888900" cy="12420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Учёба и проекты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Ich lerne seit zwei Stunden für den Test. Die Klasse arbeitet seit Montag an einem Projekt. В этих примерах видно, что действие началось раньше и ещё продолжается.
</a:t>
            </a:r>
            <a:endParaRPr lang="en-US" sz="1300" dirty="0"/>
          </a:p>
        </p:txBody>
      </p:sp>
      <p:sp>
        <p:nvSpPr>
          <p:cNvPr id="6" name="Text 2"/>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7" name="Text 3"/>
          <p:cNvSpPr txBox="1"/>
          <p:nvPr/>
        </p:nvSpPr>
        <p:spPr>
          <a:xfrm>
            <a:off x="4069125" y="3272050"/>
            <a:ext cx="3888900" cy="12420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Хобби и повседневность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Meine Schwester besucht seit diesem Jahr die achte Klasse. Er spielt seit der Grundschule Fußball. Такие предложения помогают говорить о привычках, занятиях и изменениях в жизни.
</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2590" b="1" dirty="0">
                <a:solidFill>
                  <a:srgbClr val="000000"/>
                </a:solidFill>
                <a:latin typeface="Arial" pitchFamily="34" charset="0"/>
                <a:ea typeface="Arial" pitchFamily="34" charset="-122"/>
                <a:cs typeface="Arial" pitchFamily="34" charset="-120"/>
              </a:rPr>
              <a:t>Seit: линия времени от прошлого к настоящему
</a:t>
            </a:r>
            <a:endParaRPr lang="en-US" sz="259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На шкале видно не только начало, но и продолжение действия в настоящем.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Seit связывает прошлую точку старта с текущим состоянием и показывает непрерывность.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Схема по учебной теме: примеры времени для предлога seit.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042700" cy="836400"/>
          </a:xfrm>
          <a:prstGeom prst="rect">
            <a:avLst/>
          </a:prstGeom>
          <a:noFill/>
          <a:ln/>
        </p:spPr>
        <p:txBody>
          <a:bodyPr wrap="square" lIns="0" tIns="0" rIns="0" bIns="0" rtlCol="0" anchor="ctr"/>
          <a:lstStyle/>
          <a:p>
            <a:pPr algn="l" indent="0" marL="0">
              <a:lnSpc>
                <a:spcPct val="115000"/>
              </a:lnSpc>
              <a:buNone/>
            </a:pPr>
            <a:r>
              <a:rPr lang="en-US" sz="3206" b="1" dirty="0">
                <a:solidFill>
                  <a:srgbClr val="000000"/>
                </a:solidFill>
                <a:latin typeface="Arial" pitchFamily="34" charset="0"/>
                <a:ea typeface="Arial" pitchFamily="34" charset="-122"/>
                <a:cs typeface="Arial" pitchFamily="34" charset="-120"/>
              </a:rPr>
              <a:t>Von: источник, автор и отправная точка
</a:t>
            </a:r>
            <a:endParaRPr lang="en-US" sz="3206" dirty="0"/>
          </a:p>
        </p:txBody>
      </p:sp>
      <p:sp>
        <p:nvSpPr>
          <p:cNvPr id="5" name="Text 1"/>
          <p:cNvSpPr txBox="1"/>
          <p:nvPr/>
        </p:nvSpPr>
        <p:spPr>
          <a:xfrm>
            <a:off x="3931100" y="2000741"/>
            <a:ext cx="4248300" cy="83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Von показывает, откуда что-то пришло: от человека, из места или с начальной точки пути. Поэтому он отвечает на вопросы woher? и von wem?
</a:t>
            </a:r>
            <a:endParaRPr lang="en-US" sz="1200" dirty="0"/>
          </a:p>
        </p:txBody>
      </p:sp>
      <p:sp>
        <p:nvSpPr>
          <p:cNvPr id="6" name="Text 2"/>
          <p:cNvSpPr txBox="1"/>
          <p:nvPr/>
        </p:nvSpPr>
        <p:spPr>
          <a:xfrm>
            <a:off x="591674" y="3063929"/>
            <a:ext cx="4248300" cy="83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После von обычно используется Dativ. Этот предлог часто встречается в маршрутах, например von der Schule nach Hause или von Berlin nach München.
</a:t>
            </a:r>
            <a:endParaRPr lang="en-US" sz="1200" dirty="0"/>
          </a:p>
        </p:txBody>
      </p:sp>
      <p:sp>
        <p:nvSpPr>
          <p:cNvPr id="7" name="Text 3"/>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8" name="Text 4"/>
          <p:cNvSpPr txBox="1"/>
          <p:nvPr/>
        </p:nvSpPr>
        <p:spPr>
          <a:xfrm>
            <a:off x="2097625" y="4127104"/>
            <a:ext cx="4248300" cy="836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Von также помогает назвать автора или источник: ein Buch von Goethe, ein Geschenk von meinen Eltern. Так предложение связывает предмет, сообщение или действие с его происхождением.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2118864"/>
            <a:ext cx="3950100" cy="1341872"/>
          </a:xfrm>
          <a:prstGeom prst="rect">
            <a:avLst/>
          </a:prstGeom>
        </p:spPr>
      </p:pic>
      <p:sp>
        <p:nvSpPr>
          <p:cNvPr id="4" name="Text 0"/>
          <p:cNvSpPr txBox="1"/>
          <p:nvPr/>
        </p:nvSpPr>
        <p:spPr>
          <a:xfrm>
            <a:off x="180000" y="180000"/>
            <a:ext cx="8790300" cy="711600"/>
          </a:xfrm>
          <a:prstGeom prst="rect">
            <a:avLst/>
          </a:prstGeom>
          <a:noFill/>
          <a:ln/>
        </p:spPr>
        <p:txBody>
          <a:bodyPr wrap="square" lIns="0" tIns="0" rIns="0" bIns="0" rtlCol="0" anchor="ctr"/>
          <a:lstStyle/>
          <a:p>
            <a:pPr algn="l" indent="0" marL="0">
              <a:lnSpc>
                <a:spcPct val="115000"/>
              </a:lnSpc>
              <a:buNone/>
            </a:pPr>
            <a:r>
              <a:rPr lang="en-US" sz="3685" b="1" dirty="0">
                <a:solidFill>
                  <a:srgbClr val="000000"/>
                </a:solidFill>
                <a:latin typeface="Arial" pitchFamily="34" charset="0"/>
                <a:ea typeface="Arial" pitchFamily="34" charset="-122"/>
                <a:cs typeface="Arial" pitchFamily="34" charset="-120"/>
              </a:rPr>
              <a:t>Von: основные значения в сравнении
</a:t>
            </a:r>
            <a:endParaRPr lang="en-US" sz="3685"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6" name="Text 2"/>
          <p:cNvSpPr txBox="1"/>
          <p:nvPr/>
        </p:nvSpPr>
        <p:spPr>
          <a:xfrm>
            <a:off x="5716834" y="2179300"/>
            <a:ext cx="30555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показывает, как von связывает предмет, действие или сообщение с источником и начальной точкой.
</a:t>
            </a:r>
            <a:endParaRPr lang="en-US" sz="1100" dirty="0"/>
          </a:p>
        </p:txBody>
      </p:sp>
      <p:sp>
        <p:nvSpPr>
          <p:cNvPr id="7" name="Text 3"/>
          <p:cNvSpPr txBox="1"/>
          <p:nvPr/>
        </p:nvSpPr>
        <p:spPr>
          <a:xfrm>
            <a:off x="4822375" y="3627125"/>
            <a:ext cx="30555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Von объединяет разные случаи, но смысл остаётся общим: источник, автор или отправная точка.
</a:t>
            </a:r>
            <a:endParaRPr lang="en-US" sz="1100" dirty="0"/>
          </a:p>
        </p:txBody>
      </p:sp>
      <p:sp>
        <p:nvSpPr>
          <p:cNvPr id="8" name="Text 4"/>
          <p:cNvSpPr txBox="1"/>
          <p:nvPr/>
        </p:nvSpPr>
        <p:spPr>
          <a:xfrm>
            <a:off x="180000" y="4785300"/>
            <a:ext cx="3111900" cy="178200"/>
          </a:xfrm>
          <a:prstGeom prst="rect">
            <a:avLst/>
          </a:prstGeom>
          <a:noFill/>
          <a:ln/>
        </p:spPr>
        <p:txBody>
          <a:bodyPr wrap="square" lIns="0" tIns="0" rIns="0" bIns="0" rtlCol="0" anchor="t"/>
          <a:lstStyle/>
          <a:p>
            <a:pPr algn="l" indent="0" marL="0">
              <a:lnSpc>
                <a:spcPct val="115000"/>
              </a:lnSpc>
              <a:buNone/>
            </a:pPr>
            <a:r>
              <a:rPr lang="en-US" sz="609" dirty="0">
                <a:solidFill>
                  <a:srgbClr val="000000"/>
                </a:solidFill>
                <a:latin typeface="Arial" pitchFamily="34" charset="0"/>
                <a:ea typeface="Arial" pitchFamily="34" charset="-122"/>
                <a:cs typeface="Arial" pitchFamily="34" charset="-120"/>
              </a:rPr>
              <a:t>Учебный материал по теме немецких предлогов; примеры адаптированы для 8 класса.
</a:t>
            </a:r>
            <a:endParaRPr lang="en-US" sz="609"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1450" y="1119028"/>
            <a:ext cx="5288100" cy="410034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90600" cy="871500"/>
          </a:xfrm>
          <a:prstGeom prst="rect">
            <a:avLst/>
          </a:prstGeom>
          <a:noFill/>
          <a:ln/>
        </p:spPr>
        <p:txBody>
          <a:bodyPr wrap="square" lIns="0" tIns="0" rIns="0" bIns="0" rtlCol="0" anchor="ctr"/>
          <a:lstStyle/>
          <a:p>
            <a:pPr algn="l" indent="0" marL="0">
              <a:lnSpc>
                <a:spcPct val="115000"/>
              </a:lnSpc>
              <a:buNone/>
            </a:pPr>
            <a:r>
              <a:rPr lang="en-US" sz="3306" b="1" dirty="0">
                <a:solidFill>
                  <a:srgbClr val="000000"/>
                </a:solidFill>
                <a:latin typeface="Arial" pitchFamily="34" charset="0"/>
                <a:ea typeface="Arial" pitchFamily="34" charset="-122"/>
                <a:cs typeface="Arial" pitchFamily="34" charset="-120"/>
              </a:rPr>
              <a:t>Von в предложениях о движении и авторе
</a:t>
            </a:r>
            <a:endParaRPr lang="en-US" sz="3306" dirty="0"/>
          </a:p>
        </p:txBody>
      </p:sp>
      <p:sp>
        <p:nvSpPr>
          <p:cNvPr id="5" name="Text 1"/>
          <p:cNvSpPr txBox="1"/>
          <p:nvPr/>
        </p:nvSpPr>
        <p:spPr>
          <a:xfrm>
            <a:off x="180000" y="2112288"/>
            <a:ext cx="3888900" cy="12420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Движение и маршрут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Wir fahren von Dresden nach Leipzig. Здесь von показывает начальную точку пути, а всё предложение помогает понять направление движения. Это типичный школьный пример для рассказа о поездке.
</a:t>
            </a:r>
            <a:endParaRPr lang="en-US" sz="1300" dirty="0"/>
          </a:p>
        </p:txBody>
      </p:sp>
      <p:sp>
        <p:nvSpPr>
          <p:cNvPr id="6" name="Text 2"/>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7" name="Text 3"/>
          <p:cNvSpPr txBox="1"/>
          <p:nvPr/>
        </p:nvSpPr>
        <p:spPr>
          <a:xfrm>
            <a:off x="180000" y="3593700"/>
            <a:ext cx="4767600" cy="12420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Автор и источник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Der Brief ist von Lisa. Das Lied ist von dieser Band. Das Geschenk ist von meinen Großeltern. В этих случаях von указывает на автора, создателя или человека, от которого что-то получено.
</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3191" y="1606600"/>
            <a:ext cx="8777617" cy="2970300"/>
          </a:xfrm>
          <a:prstGeom prst="rect">
            <a:avLst/>
          </a:prstGeom>
        </p:spPr>
      </p:pic>
      <p:sp>
        <p:nvSpPr>
          <p:cNvPr id="4" name="Text 0"/>
          <p:cNvSpPr txBox="1"/>
          <p:nvPr/>
        </p:nvSpPr>
        <p:spPr>
          <a:xfrm>
            <a:off x="180000" y="180000"/>
            <a:ext cx="6009300" cy="586200"/>
          </a:xfrm>
          <a:prstGeom prst="rect">
            <a:avLst/>
          </a:prstGeom>
          <a:noFill/>
          <a:ln/>
        </p:spPr>
        <p:txBody>
          <a:bodyPr wrap="square" lIns="0" tIns="0" rIns="0" bIns="0" rtlCol="0" anchor="t"/>
          <a:lstStyle/>
          <a:p>
            <a:pPr algn="l" indent="0" marL="0">
              <a:lnSpc>
                <a:spcPct val="115000"/>
              </a:lnSpc>
              <a:buNone/>
            </a:pPr>
            <a:r>
              <a:rPr lang="en-US" sz="3200" b="1" dirty="0">
                <a:solidFill>
                  <a:srgbClr val="000000"/>
                </a:solidFill>
                <a:latin typeface="Arial" pitchFamily="34" charset="0"/>
                <a:ea typeface="Arial" pitchFamily="34" charset="-122"/>
                <a:cs typeface="Arial" pitchFamily="34" charset="-120"/>
              </a:rPr>
              <a:t>Как выбрать между seit и von
</a:t>
            </a:r>
            <a:endParaRPr lang="en-US" sz="32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6" name="Text 2"/>
          <p:cNvSpPr txBox="1"/>
          <p:nvPr/>
        </p:nvSpPr>
        <p:spPr>
          <a:xfrm>
            <a:off x="180000" y="834000"/>
            <a:ext cx="3546300" cy="265500"/>
          </a:xfrm>
          <a:prstGeom prst="rect">
            <a:avLst/>
          </a:prstGeom>
          <a:noFill/>
          <a:ln/>
        </p:spPr>
        <p:txBody>
          <a:bodyPr wrap="square" lIns="0" tIns="0" rIns="0" bIns="0" rtlCol="0" anchor="t"/>
          <a:lstStyle/>
          <a:p>
            <a:pPr algn="l" indent="0" marL="0">
              <a:lnSpc>
                <a:spcPct val="115000"/>
              </a:lnSpc>
              <a:buNone/>
            </a:pPr>
            <a:r>
              <a:rPr lang="en-US" sz="909" dirty="0">
                <a:solidFill>
                  <a:srgbClr val="000000"/>
                </a:solidFill>
                <a:latin typeface="Arial" pitchFamily="34" charset="0"/>
                <a:ea typeface="Arial" pitchFamily="34" charset="-122"/>
                <a:cs typeface="Arial" pitchFamily="34" charset="-120"/>
              </a:rPr>
              <a:t>Схема выбора строится по смыслу: время действия или источник/отправная точка.
</a:t>
            </a:r>
            <a:endParaRPr lang="en-US" sz="909"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1377" y="2093990"/>
            <a:ext cx="552900" cy="442320"/>
          </a:xfrm>
          <a:prstGeom prst="rect">
            <a:avLst/>
          </a:prstGeom>
        </p:spPr>
      </p:pic>
      <p:pic>
        <p:nvPicPr>
          <p:cNvPr id="4" name="Image 2" descr="preencoded.png">    </p:cNvPr>
          <p:cNvPicPr>
            <a:picLocks noChangeAspect="1"/>
          </p:cNvPicPr>
          <p:nvPr/>
        </p:nvPicPr>
        <p:blipFill>
          <a:blip r:embed="rId3"/>
          <a:stretch>
            <a:fillRect/>
          </a:stretch>
        </p:blipFill>
        <p:spPr>
          <a:xfrm>
            <a:off x="4445124" y="1587765"/>
            <a:ext cx="552900" cy="442320"/>
          </a:xfrm>
          <a:prstGeom prst="rect">
            <a:avLst/>
          </a:prstGeom>
        </p:spPr>
      </p:pic>
      <p:pic>
        <p:nvPicPr>
          <p:cNvPr id="5" name="Image 3" descr="preencoded.png">    </p:cNvPr>
          <p:cNvPicPr>
            <a:picLocks noChangeAspect="1"/>
          </p:cNvPicPr>
          <p:nvPr/>
        </p:nvPicPr>
        <p:blipFill>
          <a:blip r:embed="rId4"/>
          <a:stretch>
            <a:fillRect/>
          </a:stretch>
        </p:blipFill>
        <p:spPr>
          <a:xfrm>
            <a:off x="7037605" y="2082125"/>
            <a:ext cx="552900" cy="552900"/>
          </a:xfrm>
          <a:prstGeom prst="rect">
            <a:avLst/>
          </a:prstGeom>
        </p:spPr>
      </p:pic>
      <p:sp>
        <p:nvSpPr>
          <p:cNvPr id="6" name="Text 0"/>
          <p:cNvSpPr txBox="1"/>
          <p:nvPr/>
        </p:nvSpPr>
        <p:spPr>
          <a:xfrm>
            <a:off x="180000" y="180000"/>
            <a:ext cx="8790600" cy="646200"/>
          </a:xfrm>
          <a:prstGeom prst="rect">
            <a:avLst/>
          </a:prstGeom>
          <a:noFill/>
          <a:ln/>
        </p:spPr>
        <p:txBody>
          <a:bodyPr wrap="square" lIns="0" tIns="0" rIns="0" bIns="0" rtlCol="0" anchor="ctr"/>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Ausser: исключение из группы
</a:t>
            </a:r>
            <a:endParaRPr lang="en-US" sz="3600" dirty="0"/>
          </a:p>
        </p:txBody>
      </p:sp>
      <p:sp>
        <p:nvSpPr>
          <p:cNvPr id="7" name="Text 1"/>
          <p:cNvSpPr txBox="1"/>
          <p:nvPr/>
        </p:nvSpPr>
        <p:spPr>
          <a:xfrm>
            <a:off x="1181400" y="3190658"/>
            <a:ext cx="1853400" cy="1432800"/>
          </a:xfrm>
          <a:prstGeom prst="rect">
            <a:avLst/>
          </a:prstGeom>
          <a:noFill/>
          <a:ln/>
        </p:spPr>
        <p:txBody>
          <a:bodyPr wrap="square" lIns="0" tIns="0" rIns="0" bIns="0" rtlCol="0" anchor="t"/>
          <a:lstStyle/>
          <a:p>
            <a:pPr algn="l" indent="0" marL="0">
              <a:lnSpc>
                <a:spcPct val="115000"/>
              </a:lnSpc>
              <a:buNone/>
            </a:pPr>
            <a:r>
              <a:rPr lang="en-US" sz="1103" b="1" dirty="0">
                <a:solidFill>
                  <a:srgbClr val="000000"/>
                </a:solidFill>
                <a:latin typeface="Arial" pitchFamily="34" charset="0"/>
                <a:ea typeface="Arial" pitchFamily="34" charset="-122"/>
                <a:cs typeface="Arial" pitchFamily="34" charset="-120"/>
              </a:rPr>
              <a:t>Один не входит в правило
</a:t>
            </a:r>
            <a:pPr algn="l" indent="0" marL="0">
              <a:lnSpc>
                <a:spcPct val="115000"/>
              </a:lnSpc>
              <a:buNone/>
            </a:pPr>
            <a:r>
              <a:rPr lang="en-US" sz="96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66" dirty="0">
                <a:solidFill>
                  <a:srgbClr val="000000"/>
                </a:solidFill>
                <a:latin typeface="Arial" pitchFamily="34" charset="0"/>
                <a:ea typeface="Arial" pitchFamily="34" charset="-122"/>
                <a:cs typeface="Arial" pitchFamily="34" charset="-120"/>
              </a:rPr>
              <a:t>Предлог ausser показывает, что один человек или предмет остаётся вне общей группы. В предложении он подчёркивает исключение и помогает сразу увидеть, кто не участвует в общем действии.
</a:t>
            </a:r>
            <a:endParaRPr lang="en-US" sz="1103" dirty="0"/>
          </a:p>
        </p:txBody>
      </p:sp>
      <p:sp>
        <p:nvSpPr>
          <p:cNvPr id="8" name="Text 2"/>
          <p:cNvSpPr txBox="1"/>
          <p:nvPr/>
        </p:nvSpPr>
        <p:spPr>
          <a:xfrm>
            <a:off x="3748300" y="3190658"/>
            <a:ext cx="1853400" cy="1432800"/>
          </a:xfrm>
          <a:prstGeom prst="rect">
            <a:avLst/>
          </a:prstGeom>
          <a:noFill/>
          <a:ln/>
        </p:spPr>
        <p:txBody>
          <a:bodyPr wrap="square" lIns="0" tIns="0" rIns="0" bIns="0" rtlCol="0" anchor="t"/>
          <a:lstStyle/>
          <a:p>
            <a:pPr algn="l" indent="0" marL="0">
              <a:lnSpc>
                <a:spcPct val="115000"/>
              </a:lnSpc>
              <a:buNone/>
            </a:pPr>
            <a:r>
              <a:rPr lang="en-US" sz="1088" b="1" dirty="0">
                <a:solidFill>
                  <a:srgbClr val="000000"/>
                </a:solidFill>
                <a:latin typeface="Arial" pitchFamily="34" charset="0"/>
                <a:ea typeface="Arial" pitchFamily="34" charset="-122"/>
                <a:cs typeface="Arial" pitchFamily="34" charset="-120"/>
              </a:rPr>
              <a:t>Сначала группа, потом исключение
</a:t>
            </a:r>
            <a:pPr algn="l" indent="0" marL="0">
              <a:lnSpc>
                <a:spcPct val="115000"/>
              </a:lnSpc>
              <a:buNone/>
            </a:pPr>
            <a:r>
              <a:rPr lang="en-US" sz="95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3" dirty="0">
                <a:solidFill>
                  <a:srgbClr val="000000"/>
                </a:solidFill>
                <a:latin typeface="Arial" pitchFamily="34" charset="0"/>
                <a:ea typeface="Arial" pitchFamily="34" charset="-122"/>
                <a:cs typeface="Arial" pitchFamily="34" charset="-120"/>
              </a:rPr>
              <a:t>Смысл ausser лучше всего виден рядом с словами alle, niemand или ganze Klasse. Сначала обозначается целое, а затем отдельно называется тот, кто не подходит под это общее условие.
</a:t>
            </a:r>
            <a:endParaRPr lang="en-US" sz="1088" dirty="0"/>
          </a:p>
        </p:txBody>
      </p:sp>
      <p:sp>
        <p:nvSpPr>
          <p:cNvPr id="9" name="Text 3"/>
          <p:cNvSpPr txBox="1"/>
          <p:nvPr/>
        </p:nvSpPr>
        <p:spPr>
          <a:xfrm>
            <a:off x="6381776" y="3190658"/>
            <a:ext cx="1853400" cy="1432800"/>
          </a:xfrm>
          <a:prstGeom prst="rect">
            <a:avLst/>
          </a:prstGeom>
          <a:noFill/>
          <a:ln/>
        </p:spPr>
        <p:txBody>
          <a:bodyPr wrap="square" lIns="0" tIns="0" rIns="0" bIns="0" rtlCol="0" anchor="t"/>
          <a:lstStyle/>
          <a:p>
            <a:pPr algn="l" indent="0" marL="0">
              <a:lnSpc>
                <a:spcPct val="115000"/>
              </a:lnSpc>
              <a:buNone/>
            </a:pPr>
            <a:r>
              <a:rPr lang="en-US" sz="1163" b="1" dirty="0">
                <a:solidFill>
                  <a:srgbClr val="000000"/>
                </a:solidFill>
                <a:latin typeface="Arial" pitchFamily="34" charset="0"/>
                <a:ea typeface="Arial" pitchFamily="34" charset="-122"/>
                <a:cs typeface="Arial" pitchFamily="34" charset="-120"/>
              </a:rPr>
              <a:t>Обычно нужен Dativ
</a:t>
            </a:r>
            <a:pPr algn="l" indent="0" marL="0">
              <a:lnSpc>
                <a:spcPct val="115000"/>
              </a:lnSpc>
              <a:buNone/>
            </a:pPr>
            <a:r>
              <a:rPr lang="en-US" sz="10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18" dirty="0">
                <a:solidFill>
                  <a:srgbClr val="000000"/>
                </a:solidFill>
                <a:latin typeface="Arial" pitchFamily="34" charset="0"/>
                <a:ea typeface="Arial" pitchFamily="34" charset="-122"/>
                <a:cs typeface="Arial" pitchFamily="34" charset="-120"/>
              </a:rPr>
              <a:t>После ausser в школьных примерах чаще употребляется Dativ: ausser mir, ausser dem Lehrer, ausser den Kindern. Это важно помнить, чтобы не перепутать форму слова и не исказить смысл.
</a:t>
            </a:r>
            <a:endParaRPr lang="en-US" sz="1163" dirty="0"/>
          </a:p>
        </p:txBody>
      </p:sp>
      <p:sp>
        <p:nvSpPr>
          <p:cNvPr id="10" name="Text 4"/>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4500" y="2488658"/>
            <a:ext cx="9357000" cy="272303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700" b="1" dirty="0">
                <a:solidFill>
                  <a:srgbClr val="000000"/>
                </a:solidFill>
                <a:latin typeface="Arial" pitchFamily="34" charset="0"/>
                <a:ea typeface="Arial" pitchFamily="34" charset="-122"/>
                <a:cs typeface="Arial" pitchFamily="34" charset="-120"/>
              </a:rPr>
              <a:t>Ausser в повседневных ситуациях
</a:t>
            </a:r>
            <a:endParaRPr lang="en-US" sz="3700" dirty="0"/>
          </a:p>
        </p:txBody>
      </p:sp>
      <p:sp>
        <p:nvSpPr>
          <p:cNvPr id="6" name="Text 1"/>
          <p:cNvSpPr txBox="1"/>
          <p:nvPr/>
        </p:nvSpPr>
        <p:spPr>
          <a:xfrm>
            <a:off x="501391" y="2488179"/>
            <a:ext cx="3911100" cy="1123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В классе этот предлог часто звучит очень естественно: Alle Schüler waren pünktlich, ausser Tom. Здесь ясно видно, что правило касается почти всех, но один человек не попадает в него.
</a:t>
            </a:r>
            <a:endParaRPr lang="en-US" sz="1200" dirty="0"/>
          </a:p>
        </p:txBody>
      </p:sp>
      <p:sp>
        <p:nvSpPr>
          <p:cNvPr id="7" name="Text 2"/>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8" name="Text 3"/>
          <p:cNvSpPr txBox="1"/>
          <p:nvPr/>
        </p:nvSpPr>
        <p:spPr>
          <a:xfrm>
            <a:off x="4865416" y="1364975"/>
            <a:ext cx="3911100" cy="1123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Такие же фразы встречаются дома и на прогулке. Alle mochten das Spiel, ausser einem Kind. Niemand hörte etwas, ausser dem Hund — именно so ausser выделяет одного участника на фоне остальных.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2590" b="1" dirty="0">
                <a:solidFill>
                  <a:srgbClr val="000000"/>
                </a:solidFill>
                <a:latin typeface="Arial" pitchFamily="34" charset="0"/>
                <a:ea typeface="Arial" pitchFamily="34" charset="-122"/>
                <a:cs typeface="Arial" pitchFamily="34" charset="-120"/>
              </a:rPr>
              <a:t>Ausser: что входит в группу и что исключается
</a:t>
            </a:r>
            <a:endParaRPr lang="en-US" sz="259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Диаграмма показывает, что сначала воспринимается целое, а затем отдельный элемент выделяется как исключение. Так смысл предлога становится особенно наглядным.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Если есть общее правило для группы, ausser отмечает того, кто из него выпадает. Именно поэтому предлог часто стоит рядом с словами alle и niemand.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Учебные примеры для 8 класса; дата не указана
</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90600" cy="646200"/>
          </a:xfrm>
          <a:prstGeom prst="rect">
            <a:avLst/>
          </a:prstGeom>
          <a:noFill/>
          <a:ln/>
        </p:spPr>
        <p:txBody>
          <a:bodyPr wrap="square" lIns="0" tIns="0" rIns="0" bIns="0" rtlCol="0" anchor="ctr"/>
          <a:lstStyle/>
          <a:p>
            <a:pPr algn="l" indent="0" marL="0">
              <a:lnSpc>
                <a:spcPct val="115000"/>
              </a:lnSpc>
              <a:buNone/>
            </a:pPr>
            <a:r>
              <a:rPr lang="en-US" sz="2978" b="1" dirty="0">
                <a:solidFill>
                  <a:srgbClr val="000000"/>
                </a:solidFill>
                <a:latin typeface="Arial" pitchFamily="34" charset="0"/>
                <a:ea typeface="Arial" pitchFamily="34" charset="-122"/>
                <a:cs typeface="Arial" pitchFamily="34" charset="-120"/>
              </a:rPr>
              <a:t>Während: одновременность и период времени
</a:t>
            </a:r>
            <a:endParaRPr lang="en-US" sz="2978" dirty="0"/>
          </a:p>
        </p:txBody>
      </p:sp>
      <p:sp>
        <p:nvSpPr>
          <p:cNvPr id="7" name="Text 1"/>
          <p:cNvSpPr txBox="1"/>
          <p:nvPr/>
        </p:nvSpPr>
        <p:spPr>
          <a:xfrm>
            <a:off x="1800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8" name="Text 2"/>
          <p:cNvSpPr txBox="1"/>
          <p:nvPr/>
        </p:nvSpPr>
        <p:spPr>
          <a:xfrm>
            <a:off x="596141" y="2161400"/>
            <a:ext cx="2308200" cy="11499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Начало периода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Событие или действие уже идёт, и в этот же момент начинается другое. Während помогает связать два процесса, которые происходят параллельно.
</a:t>
            </a:r>
            <a:endParaRPr lang="en-US" sz="1100" dirty="0"/>
          </a:p>
        </p:txBody>
      </p:sp>
      <p:sp>
        <p:nvSpPr>
          <p:cNvPr id="9" name="Text 3"/>
          <p:cNvSpPr txBox="1"/>
          <p:nvPr/>
        </p:nvSpPr>
        <p:spPr>
          <a:xfrm>
            <a:off x="3625966" y="2161400"/>
            <a:ext cx="2308200" cy="11499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Середина действия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Во время урока, игры или разговора предлог показывает, что действие не одиночное, а относится к определённому промежутку времени. Это делает предложение точнее и яснее.
</a:t>
            </a:r>
            <a:endParaRPr lang="en-US" sz="1100" dirty="0"/>
          </a:p>
        </p:txBody>
      </p:sp>
      <p:sp>
        <p:nvSpPr>
          <p:cNvPr id="10" name="Text 4"/>
          <p:cNvSpPr txBox="1"/>
          <p:nvPr/>
        </p:nvSpPr>
        <p:spPr>
          <a:xfrm>
            <a:off x="6655791" y="2161400"/>
            <a:ext cx="2308200" cy="11499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Пример в речи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Во время школьных дел чаще всего встречаются фразы wie: Während ich lerne, hört mein Bruder Musik. Так видно, что оба действия происходят одновременно.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2590" b="1" dirty="0">
                <a:solidFill>
                  <a:srgbClr val="000000"/>
                </a:solidFill>
                <a:latin typeface="Arial" pitchFamily="34" charset="0"/>
                <a:ea typeface="Arial" pitchFamily="34" charset="-122"/>
                <a:cs typeface="Arial" pitchFamily="34" charset="-120"/>
              </a:rPr>
              <a:t>Während: два действия происходят одновременно
</a:t>
            </a:r>
            <a:endParaRPr lang="en-US" sz="259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На схеме видно совпадение по времени: два процесса идут параллельно, а не один после другого. Это главное отличие während от предлогов, связанных только с началом или источником.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Когда действия совпадают по времени, während объединяет их в одно предложение и делает связь между ними очевидной. Предлог указывает именно на общность временного отрезка.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Схематическая иллюстрация по учебным примерам; дата не указана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41550" y="1527768"/>
            <a:ext cx="3929100" cy="1334738"/>
          </a:xfrm>
          <a:prstGeom prst="rect">
            <a:avLst/>
          </a:prstGeom>
        </p:spPr>
      </p:pic>
      <p:sp>
        <p:nvSpPr>
          <p:cNvPr id="4"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2902" b="1" dirty="0">
                <a:solidFill>
                  <a:srgbClr val="000000"/>
                </a:solidFill>
                <a:latin typeface="Arial" pitchFamily="34" charset="0"/>
                <a:ea typeface="Arial" pitchFamily="34" charset="-122"/>
                <a:cs typeface="Arial" pitchFamily="34" charset="-120"/>
              </a:rPr>
              <a:t>Падежи и типичные формы четырёх предлогов
</a:t>
            </a:r>
            <a:endParaRPr lang="en-US" sz="2902"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6" name="Text 2"/>
          <p:cNvSpPr txBox="1"/>
          <p:nvPr/>
        </p:nvSpPr>
        <p:spPr>
          <a:xfrm>
            <a:off x="180000" y="288035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помогает быстро сопоставить значение предлога, падеж и пример. Это удобно для повторения перед упражнениями и контрольной работой.
</a:t>
            </a:r>
            <a:endParaRPr lang="en-US" sz="1100" dirty="0"/>
          </a:p>
        </p:txBody>
      </p:sp>
      <p:sp>
        <p:nvSpPr>
          <p:cNvPr id="7" name="Text 3"/>
          <p:cNvSpPr txBox="1"/>
          <p:nvPr/>
        </p:nvSpPr>
        <p:spPr>
          <a:xfrm>
            <a:off x="1546764" y="399570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Значение предлога подсказывает нужную форму слова. Особенно важно не путать ausser с другими предлогами и различать книжный и разговорный варианты bei während.
</a:t>
            </a:r>
            <a:endParaRPr lang="en-US" sz="1100" dirty="0"/>
          </a:p>
        </p:txBody>
      </p:sp>
      <p:sp>
        <p:nvSpPr>
          <p:cNvPr id="8" name="Text 4"/>
          <p:cNvSpPr txBox="1"/>
          <p:nvPr/>
        </p:nvSpPr>
        <p:spPr>
          <a:xfrm>
            <a:off x="5035075" y="3361042"/>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Нормы употребления предлогов в школьной грамматике немецкого языка
</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3191" y="1606600"/>
            <a:ext cx="8777617" cy="2970300"/>
          </a:xfrm>
          <a:prstGeom prst="rect">
            <a:avLst/>
          </a:prstGeom>
        </p:spPr>
      </p:pic>
      <p:sp>
        <p:nvSpPr>
          <p:cNvPr id="4" name="Text 0"/>
          <p:cNvSpPr txBox="1"/>
          <p:nvPr/>
        </p:nvSpPr>
        <p:spPr>
          <a:xfrm>
            <a:off x="180000" y="180000"/>
            <a:ext cx="6009300" cy="586200"/>
          </a:xfrm>
          <a:prstGeom prst="rect">
            <a:avLst/>
          </a:prstGeom>
          <a:noFill/>
          <a:ln/>
        </p:spPr>
        <p:txBody>
          <a:bodyPr wrap="square" lIns="0" tIns="0" rIns="0" bIns="0" rtlCol="0" anchor="t"/>
          <a:lstStyle/>
          <a:p>
            <a:pPr algn="l" indent="0" marL="0">
              <a:lnSpc>
                <a:spcPct val="115000"/>
              </a:lnSpc>
              <a:buNone/>
            </a:pPr>
            <a:r>
              <a:rPr lang="en-US" sz="2372" b="1" dirty="0">
                <a:solidFill>
                  <a:srgbClr val="000000"/>
                </a:solidFill>
                <a:latin typeface="Arial" pitchFamily="34" charset="0"/>
                <a:ea typeface="Arial" pitchFamily="34" charset="-122"/>
                <a:cs typeface="Arial" pitchFamily="34" charset="-120"/>
              </a:rPr>
              <a:t>Быстрый выбор правильного предлога
</a:t>
            </a:r>
            <a:endParaRPr lang="en-US" sz="2372"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6" name="Text 2"/>
          <p:cNvSpPr txBox="1"/>
          <p:nvPr/>
        </p:nvSpPr>
        <p:spPr>
          <a:xfrm>
            <a:off x="180000" y="834000"/>
            <a:ext cx="3546300" cy="265500"/>
          </a:xfrm>
          <a:prstGeom prst="rect">
            <a:avLst/>
          </a:prstGeom>
          <a:noFill/>
          <a:ln/>
        </p:spPr>
        <p:txBody>
          <a:bodyPr wrap="square" lIns="0" tIns="0" rIns="0" bIns="0" rtlCol="0" anchor="t"/>
          <a:lstStyle/>
          <a:p>
            <a:pPr algn="l" indent="0" marL="0">
              <a:lnSpc>
                <a:spcPct val="115000"/>
              </a:lnSpc>
              <a:buNone/>
            </a:pPr>
            <a:r>
              <a:rPr lang="en-US" sz="909" dirty="0">
                <a:solidFill>
                  <a:srgbClr val="000000"/>
                </a:solidFill>
                <a:latin typeface="Arial" pitchFamily="34" charset="0"/>
                <a:ea typeface="Arial" pitchFamily="34" charset="-122"/>
                <a:cs typeface="Arial" pitchFamily="34" charset="-120"/>
              </a:rPr>
              <a:t>Схема для выбора предлога по смыслу предложения и типичному контексту употребления.
</a:t>
            </a:r>
            <a:endParaRPr lang="en-US" sz="909"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84000" cy="673500"/>
          </a:xfrm>
          <a:prstGeom prst="rect">
            <a:avLst/>
          </a:prstGeom>
          <a:noFill/>
          <a:ln/>
        </p:spPr>
        <p:txBody>
          <a:bodyPr wrap="square" lIns="0" tIns="0" rIns="0" bIns="0" rtlCol="0" anchor="t"/>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Частые ошибки учащихся
</a:t>
            </a:r>
            <a:endParaRPr lang="en-US" sz="3600" dirty="0"/>
          </a:p>
        </p:txBody>
      </p:sp>
      <p:sp>
        <p:nvSpPr>
          <p:cNvPr id="5" name="Text 1"/>
          <p:cNvSpPr txBox="1"/>
          <p:nvPr/>
        </p:nvSpPr>
        <p:spPr>
          <a:xfrm>
            <a:off x="1008261" y="1280150"/>
            <a:ext cx="4228500" cy="811200"/>
          </a:xfrm>
          <a:prstGeom prst="rect">
            <a:avLst/>
          </a:prstGeom>
          <a:noFill/>
          <a:ln/>
        </p:spPr>
        <p:txBody>
          <a:bodyPr wrap="square" lIns="0" tIns="0" rIns="0" bIns="0" rtlCol="0" anchor="t"/>
          <a:lstStyle/>
          <a:p>
            <a:pPr algn="l" indent="0" marL="0">
              <a:lnSpc>
                <a:spcPct val="115000"/>
              </a:lnSpc>
              <a:buNone/>
            </a:pPr>
            <a:r>
              <a:rPr lang="en-US" sz="1194" dirty="0">
                <a:solidFill>
                  <a:srgbClr val="000000"/>
                </a:solidFill>
                <a:latin typeface="Arial" pitchFamily="34" charset="0"/>
                <a:ea typeface="Arial" pitchFamily="34" charset="-122"/>
                <a:cs typeface="Arial" pitchFamily="34" charset="-120"/>
              </a:rPr>
              <a:t>Seit иногда путают с von, когда речь идёт о времени. Но seit показывает, что действие началось раньше и продолжается сейчас, а von не выражает длительность.
</a:t>
            </a:r>
            <a:endParaRPr lang="en-US" sz="1194" dirty="0"/>
          </a:p>
        </p:txBody>
      </p:sp>
      <p:sp>
        <p:nvSpPr>
          <p:cNvPr id="6" name="Text 2"/>
          <p:cNvSpPr txBox="1"/>
          <p:nvPr/>
        </p:nvSpPr>
        <p:spPr>
          <a:xfrm>
            <a:off x="1908255" y="2237533"/>
            <a:ext cx="4228500" cy="811200"/>
          </a:xfrm>
          <a:prstGeom prst="rect">
            <a:avLst/>
          </a:prstGeom>
          <a:noFill/>
          <a:ln/>
        </p:spPr>
        <p:txBody>
          <a:bodyPr wrap="square" lIns="0" tIns="0" rIns="0" bIns="0" rtlCol="0" anchor="t"/>
          <a:lstStyle/>
          <a:p>
            <a:pPr algn="l" indent="0" marL="0">
              <a:lnSpc>
                <a:spcPct val="115000"/>
              </a:lnSpc>
              <a:buNone/>
            </a:pPr>
            <a:r>
              <a:rPr lang="en-US" sz="1194" dirty="0">
                <a:solidFill>
                  <a:srgbClr val="000000"/>
                </a:solidFill>
                <a:latin typeface="Arial" pitchFamily="34" charset="0"/>
                <a:ea typeface="Arial" pitchFamily="34" charset="-122"/>
                <a:cs typeface="Arial" pitchFamily="34" charset="-120"/>
              </a:rPr>
              <a:t>После ausser нужен Dativ: ausser mir, ausser dem Freund, ausser den Kindern. Ошибка в падеже сразу делает предложение менее точным и звучащим не по-немецки.
</a:t>
            </a:r>
            <a:endParaRPr lang="en-US" sz="1194" dirty="0"/>
          </a:p>
        </p:txBody>
      </p:sp>
      <p:sp>
        <p:nvSpPr>
          <p:cNvPr id="7" name="Text 3"/>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8" name="Text 4"/>
          <p:cNvSpPr txBox="1"/>
          <p:nvPr/>
        </p:nvSpPr>
        <p:spPr>
          <a:xfrm>
            <a:off x="2808274" y="3194915"/>
            <a:ext cx="4228500" cy="811200"/>
          </a:xfrm>
          <a:prstGeom prst="rect">
            <a:avLst/>
          </a:prstGeom>
          <a:noFill/>
          <a:ln/>
        </p:spPr>
        <p:txBody>
          <a:bodyPr wrap="square" lIns="0" tIns="0" rIns="0" bIns="0" rtlCol="0" anchor="t"/>
          <a:lstStyle/>
          <a:p>
            <a:pPr algn="l" indent="0" marL="0">
              <a:lnSpc>
                <a:spcPct val="115000"/>
              </a:lnSpc>
              <a:buNone/>
            </a:pPr>
            <a:r>
              <a:rPr lang="en-US" sz="1194" dirty="0">
                <a:solidFill>
                  <a:srgbClr val="000000"/>
                </a:solidFill>
                <a:latin typeface="Arial" pitchFamily="34" charset="0"/>
                <a:ea typeface="Arial" pitchFamily="34" charset="-122"/>
                <a:cs typeface="Arial" pitchFamily="34" charset="-120"/>
              </a:rPr>
              <a:t>У слова während важно не терять смысл одновременности. Оно связывает два процесса или обозначает период, а не просто отдельный момент времени без связи с другим действием.
</a:t>
            </a:r>
            <a:endParaRPr lang="en-US" sz="1194" dirty="0"/>
          </a:p>
        </p:txBody>
      </p:sp>
      <p:sp>
        <p:nvSpPr>
          <p:cNvPr id="9" name="Text 5"/>
          <p:cNvSpPr txBox="1"/>
          <p:nvPr/>
        </p:nvSpPr>
        <p:spPr>
          <a:xfrm>
            <a:off x="3708257" y="4152310"/>
            <a:ext cx="4228500" cy="811200"/>
          </a:xfrm>
          <a:prstGeom prst="rect">
            <a:avLst/>
          </a:prstGeom>
          <a:noFill/>
          <a:ln/>
        </p:spPr>
        <p:txBody>
          <a:bodyPr wrap="square" lIns="0" tIns="0" rIns="0" bIns="0" rtlCol="0" anchor="t"/>
          <a:lstStyle/>
          <a:p>
            <a:pPr algn="l" indent="0" marL="0">
              <a:lnSpc>
                <a:spcPct val="115000"/>
              </a:lnSpc>
              <a:buNone/>
            </a:pPr>
            <a:r>
              <a:rPr lang="en-US" sz="1194" dirty="0">
                <a:solidFill>
                  <a:srgbClr val="000000"/>
                </a:solidFill>
                <a:latin typeface="Arial" pitchFamily="34" charset="0"/>
                <a:ea typeface="Arial" pitchFamily="34" charset="-122"/>
                <a:cs typeface="Arial" pitchFamily="34" charset="-120"/>
              </a:rPr>
              <a:t>В письменной речи обычно сохраняют Genitiv: während des Spiels, während der Pause. Разговорная форма Dativ встречается, но её нельзя смешивать со стилем учебного текста.
</a:t>
            </a:r>
            <a:endParaRPr lang="en-US" sz="1194"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1195774"/>
            <a:ext cx="2109000" cy="1528201"/>
          </a:xfrm>
          <a:prstGeom prst="rect">
            <a:avLst/>
          </a:prstGeom>
        </p:spPr>
      </p:pic>
      <p:pic>
        <p:nvPicPr>
          <p:cNvPr id="4" name="Image 2" descr="preencoded.png">    </p:cNvPr>
          <p:cNvPicPr>
            <a:picLocks noChangeAspect="1"/>
          </p:cNvPicPr>
          <p:nvPr/>
        </p:nvPicPr>
        <p:blipFill>
          <a:blip r:embed="rId3"/>
          <a:stretch>
            <a:fillRect/>
          </a:stretch>
        </p:blipFill>
        <p:spPr>
          <a:xfrm>
            <a:off x="2352100" y="827135"/>
            <a:ext cx="2400600" cy="1973931"/>
          </a:xfrm>
          <a:prstGeom prst="rect">
            <a:avLst/>
          </a:prstGeom>
        </p:spPr>
      </p:pic>
      <p:pic>
        <p:nvPicPr>
          <p:cNvPr id="5" name="Image 3" descr="preencoded.png">    </p:cNvPr>
          <p:cNvPicPr>
            <a:picLocks noChangeAspect="1"/>
          </p:cNvPicPr>
          <p:nvPr/>
        </p:nvPicPr>
        <p:blipFill>
          <a:blip r:embed="rId4"/>
          <a:stretch>
            <a:fillRect/>
          </a:stretch>
        </p:blipFill>
        <p:spPr>
          <a:xfrm>
            <a:off x="5112400" y="933185"/>
            <a:ext cx="2040900" cy="1917330"/>
          </a:xfrm>
          <a:prstGeom prst="rect">
            <a:avLst/>
          </a:prstGeom>
        </p:spPr>
      </p:pic>
      <p:pic>
        <p:nvPicPr>
          <p:cNvPr id="6" name="Image 4" descr="preencoded.png">    </p:cNvPr>
          <p:cNvPicPr>
            <a:picLocks noChangeAspect="1"/>
          </p:cNvPicPr>
          <p:nvPr/>
        </p:nvPicPr>
        <p:blipFill>
          <a:blip r:embed="rId5"/>
          <a:stretch>
            <a:fillRect/>
          </a:stretch>
        </p:blipFill>
        <p:spPr>
          <a:xfrm>
            <a:off x="7270100" y="1313013"/>
            <a:ext cx="2040900" cy="145892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9" name="Text 1"/>
          <p:cNvSpPr txBox="1"/>
          <p:nvPr/>
        </p:nvSpPr>
        <p:spPr>
          <a:xfrm>
            <a:off x="180000" y="3095266"/>
            <a:ext cx="1841700" cy="1474500"/>
          </a:xfrm>
          <a:prstGeom prst="rect">
            <a:avLst/>
          </a:prstGeom>
          <a:noFill/>
          <a:ln/>
        </p:spPr>
        <p:txBody>
          <a:bodyPr wrap="square" lIns="0" tIns="0" rIns="0" bIns="0" rtlCol="0" anchor="t"/>
          <a:lstStyle/>
          <a:p>
            <a:pPr algn="ctr" indent="0" marL="0">
              <a:lnSpc>
                <a:spcPct val="115000"/>
              </a:lnSpc>
              <a:buNone/>
            </a:pPr>
            <a:r>
              <a:rPr lang="en-US" sz="1067" b="1" dirty="0">
                <a:solidFill>
                  <a:srgbClr val="000000"/>
                </a:solidFill>
                <a:latin typeface="Arial" pitchFamily="34" charset="0"/>
                <a:ea typeface="Arial" pitchFamily="34" charset="-122"/>
                <a:cs typeface="Arial" pitchFamily="34" charset="-120"/>
              </a:rPr>
              <a:t>Seit: от вчерашнего дня до сегодняшнего утра
</a:t>
            </a:r>
            <a:pPr algn="ctr" indent="0" marL="0">
              <a:lnSpc>
                <a:spcPct val="115000"/>
              </a:lnSpc>
              <a:buNone/>
            </a:pPr>
            <a:r>
              <a:rPr lang="en-US" sz="89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90" dirty="0">
                <a:solidFill>
                  <a:srgbClr val="000000"/>
                </a:solidFill>
                <a:latin typeface="Arial" pitchFamily="34" charset="0"/>
                <a:ea typeface="Arial" pitchFamily="34" charset="-122"/>
                <a:cs typeface="Arial" pitchFamily="34" charset="-120"/>
              </a:rPr>
              <a:t>Ученик говорит: seit Montag lerne ich Deutsch. Фраза показывает, что всё началось в прошлом и продолжается сейчас. На картинке это легко передать часами или стрелкой времени, которая идёт вперёд без остановки.
</a:t>
            </a:r>
            <a:endParaRPr lang="en-US" sz="1067" dirty="0"/>
          </a:p>
        </p:txBody>
      </p:sp>
      <p:sp>
        <p:nvSpPr>
          <p:cNvPr id="10" name="Text 2"/>
          <p:cNvSpPr txBox="1"/>
          <p:nvPr/>
        </p:nvSpPr>
        <p:spPr>
          <a:xfrm>
            <a:off x="2464050" y="2983068"/>
            <a:ext cx="1841700" cy="1474500"/>
          </a:xfrm>
          <a:prstGeom prst="rect">
            <a:avLst/>
          </a:prstGeom>
          <a:noFill/>
          <a:ln/>
        </p:spPr>
        <p:txBody>
          <a:bodyPr wrap="square" lIns="0" tIns="0" rIns="0" bIns="0" rtlCol="0" anchor="t"/>
          <a:lstStyle/>
          <a:p>
            <a:pPr algn="ctr" indent="0" marL="0">
              <a:lnSpc>
                <a:spcPct val="115000"/>
              </a:lnSpc>
              <a:buNone/>
            </a:pPr>
            <a:r>
              <a:rPr lang="en-US" sz="1105" b="1" dirty="0">
                <a:solidFill>
                  <a:srgbClr val="000000"/>
                </a:solidFill>
                <a:latin typeface="Arial" pitchFamily="34" charset="0"/>
                <a:ea typeface="Arial" pitchFamily="34" charset="-122"/>
                <a:cs typeface="Arial" pitchFamily="34" charset="-120"/>
              </a:rPr>
              <a:t>Von: письмо, дорога и автор
</a:t>
            </a:r>
            <a:pPr algn="ctr" indent="0" marL="0">
              <a:lnSpc>
                <a:spcPct val="115000"/>
              </a:lnSpc>
              <a:buNone/>
            </a:pPr>
            <a:r>
              <a:rPr lang="en-US" sz="922"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22" dirty="0">
                <a:solidFill>
                  <a:srgbClr val="000000"/>
                </a:solidFill>
                <a:latin typeface="Arial" pitchFamily="34" charset="0"/>
                <a:ea typeface="Arial" pitchFamily="34" charset="-122"/>
                <a:cs typeface="Arial" pitchFamily="34" charset="-120"/>
              </a:rPr>
              <a:t>На столе лежит письмо von Anna, а рядом карта с маршрутом von Berlin nach Leipzig. Этот предлог связывает предмет с источником, автором или точкой отправления, поэтому рядом хорошо смотрятся стрелки и письма.
</a:t>
            </a:r>
            <a:endParaRPr lang="en-US" sz="1105" dirty="0"/>
          </a:p>
        </p:txBody>
      </p:sp>
      <p:sp>
        <p:nvSpPr>
          <p:cNvPr id="11" name="Text 3"/>
          <p:cNvSpPr txBox="1"/>
          <p:nvPr/>
        </p:nvSpPr>
        <p:spPr>
          <a:xfrm>
            <a:off x="5059125" y="3095266"/>
            <a:ext cx="1841700" cy="1474500"/>
          </a:xfrm>
          <a:prstGeom prst="rect">
            <a:avLst/>
          </a:prstGeom>
          <a:noFill/>
          <a:ln/>
        </p:spPr>
        <p:txBody>
          <a:bodyPr wrap="square" lIns="0" tIns="0" rIns="0" bIns="0" rtlCol="0" anchor="t"/>
          <a:lstStyle/>
          <a:p>
            <a:pPr algn="ctr" indent="0" marL="0">
              <a:lnSpc>
                <a:spcPct val="115000"/>
              </a:lnSpc>
              <a:buNone/>
            </a:pPr>
            <a:r>
              <a:rPr lang="en-US" sz="1085" b="1" dirty="0">
                <a:solidFill>
                  <a:srgbClr val="000000"/>
                </a:solidFill>
                <a:latin typeface="Arial" pitchFamily="34" charset="0"/>
                <a:ea typeface="Arial" pitchFamily="34" charset="-122"/>
                <a:cs typeface="Arial" pitchFamily="34" charset="-120"/>
              </a:rPr>
              <a:t>Ausser: один остаётся в стороне
</a:t>
            </a:r>
            <a:pPr algn="ctr" indent="0" marL="0">
              <a:lnSpc>
                <a:spcPct val="115000"/>
              </a:lnSpc>
              <a:buNone/>
            </a:pPr>
            <a:r>
              <a:rPr lang="en-US" sz="905"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05" dirty="0">
                <a:solidFill>
                  <a:srgbClr val="000000"/>
                </a:solidFill>
                <a:latin typeface="Arial" pitchFamily="34" charset="0"/>
                <a:ea typeface="Arial" pitchFamily="34" charset="-122"/>
                <a:cs typeface="Arial" pitchFamily="34" charset="-120"/>
              </a:rPr>
              <a:t>В классе все подняли руки, ausser Tom. Здесь важно показать группу и одного человека, который не входит в общее правило. Для иллюстрации подойдут знак исключения или фигурка, стоящая отдельно от остальных.
</a:t>
            </a:r>
            <a:endParaRPr lang="en-US" sz="1085" dirty="0"/>
          </a:p>
        </p:txBody>
      </p:sp>
      <p:sp>
        <p:nvSpPr>
          <p:cNvPr id="12" name="Text 4"/>
          <p:cNvSpPr txBox="1"/>
          <p:nvPr/>
        </p:nvSpPr>
        <p:spPr>
          <a:xfrm>
            <a:off x="7128900" y="2957500"/>
            <a:ext cx="1841700" cy="1474500"/>
          </a:xfrm>
          <a:prstGeom prst="rect">
            <a:avLst/>
          </a:prstGeom>
          <a:noFill/>
          <a:ln/>
        </p:spPr>
        <p:txBody>
          <a:bodyPr wrap="square" lIns="0" tIns="0" rIns="0" bIns="0" rtlCol="0" anchor="t"/>
          <a:lstStyle/>
          <a:p>
            <a:pPr algn="ctr" indent="0" marL="0">
              <a:lnSpc>
                <a:spcPct val="115000"/>
              </a:lnSpc>
              <a:buNone/>
            </a:pPr>
            <a:r>
              <a:rPr lang="en-US" sz="1061" b="1" dirty="0">
                <a:solidFill>
                  <a:srgbClr val="000000"/>
                </a:solidFill>
                <a:latin typeface="Arial" pitchFamily="34" charset="0"/>
                <a:ea typeface="Arial" pitchFamily="34" charset="-122"/>
                <a:cs typeface="Arial" pitchFamily="34" charset="-120"/>
              </a:rPr>
              <a:t>Während: два события рядом по времени
</a:t>
            </a:r>
            <a:pPr algn="ctr" indent="0" marL="0">
              <a:lnSpc>
                <a:spcPct val="115000"/>
              </a:lnSpc>
              <a:buNone/>
            </a:pPr>
            <a:r>
              <a:rPr lang="en-US" sz="885"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85" dirty="0">
                <a:solidFill>
                  <a:srgbClr val="000000"/>
                </a:solidFill>
                <a:latin typeface="Arial" pitchFamily="34" charset="0"/>
                <a:ea typeface="Arial" pitchFamily="34" charset="-122"/>
                <a:cs typeface="Arial" pitchFamily="34" charset="-120"/>
              </a:rPr>
              <a:t>Während der Pause spielen die Kinder, und gleichzeitig klingelt звонок. Предлог помогает показать, что действия идут параллельно, поэтому на изображении хорошо работают две линии или два кадра на одной временной шкале.
</a:t>
            </a:r>
            <a:endParaRPr lang="en-US" sz="1061" dirty="0"/>
          </a:p>
        </p:txBody>
      </p:sp>
      <p:sp>
        <p:nvSpPr>
          <p:cNvPr id="13" name="Text 5"/>
          <p:cNvSpPr txBox="1"/>
          <p:nvPr/>
        </p:nvSpPr>
        <p:spPr>
          <a:xfrm>
            <a:off x="180000" y="180000"/>
            <a:ext cx="8790900" cy="646200"/>
          </a:xfrm>
          <a:prstGeom prst="rect">
            <a:avLst/>
          </a:prstGeom>
          <a:noFill/>
          <a:ln/>
        </p:spPr>
        <p:txBody>
          <a:bodyPr wrap="square" lIns="0" tIns="0" rIns="0" bIns="0" rtlCol="0" anchor="ctr"/>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Мини-сравнение четырёх предлогов
</a:t>
            </a:r>
            <a:endParaRPr lang="en-US" sz="3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03350" y="1307425"/>
            <a:ext cx="7737300" cy="856200"/>
          </a:xfrm>
          <a:prstGeom prst="rect">
            <a:avLst/>
          </a:prstGeom>
          <a:noFill/>
          <a:ln/>
        </p:spPr>
        <p:txBody>
          <a:bodyPr wrap="square" lIns="0" tIns="0" rIns="0" bIns="0" rtlCol="0" anchor="t"/>
          <a:lstStyle/>
          <a:p>
            <a:pPr algn="ctr" indent="0" marL="0">
              <a:lnSpc>
                <a:spcPct val="115000"/>
              </a:lnSpc>
              <a:buNone/>
            </a:pPr>
            <a:r>
              <a:rPr lang="en-US" sz="2929" b="1" dirty="0">
                <a:solidFill>
                  <a:srgbClr val="000000"/>
                </a:solidFill>
                <a:latin typeface="Arial" pitchFamily="34" charset="0"/>
                <a:ea typeface="Arial" pitchFamily="34" charset="-122"/>
                <a:cs typeface="Arial" pitchFamily="34" charset="-120"/>
              </a:rPr>
              <a:t>Итог: четыре предлога — четыре разных значения
</a:t>
            </a:r>
            <a:endParaRPr lang="en-US" sz="2929" dirty="0"/>
          </a:p>
        </p:txBody>
      </p:sp>
      <p:sp>
        <p:nvSpPr>
          <p:cNvPr id="4" name="Text 1"/>
          <p:cNvSpPr txBox="1"/>
          <p:nvPr/>
        </p:nvSpPr>
        <p:spPr>
          <a:xfrm>
            <a:off x="2155750" y="2350100"/>
            <a:ext cx="4832400" cy="1766100"/>
          </a:xfrm>
          <a:prstGeom prst="rect">
            <a:avLst/>
          </a:prstGeom>
          <a:noFill/>
          <a:ln/>
        </p:spPr>
        <p:txBody>
          <a:bodyPr wrap="square" lIns="0" tIns="0" rIns="0" bIns="0" rtlCol="0" anchor="ctr"/>
          <a:lstStyle/>
          <a:p>
            <a:pPr algn="ctr" indent="0" marL="0">
              <a:lnSpc>
                <a:spcPct val="115000"/>
              </a:lnSpc>
              <a:buNone/>
            </a:pPr>
            <a:r>
              <a:rPr lang="en-US" sz="1400" dirty="0">
                <a:solidFill>
                  <a:srgbClr val="000000"/>
                </a:solidFill>
                <a:latin typeface="Arial" pitchFamily="34" charset="0"/>
                <a:ea typeface="Arial" pitchFamily="34" charset="-122"/>
                <a:cs typeface="Arial" pitchFamily="34" charset="-120"/>
              </a:rPr>
              <a:t>Запомните опору урока: seit — начало и длительность, von — источник или путь, ausser — исключение, während — одновременность или период. По смыслу и падежу их легко различать в тексте.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2026-05-25T02:59:16Z</dcterms:created>
  <dcterms:modified xsi:type="dcterms:W3CDTF">2026-05-25T02:59:16Z</dcterms:modified>
</cp:coreProperties>
</file>