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image" Target="../media/image-12-11.png"/><Relationship Id="rId12" Type="http://schemas.openxmlformats.org/officeDocument/2006/relationships/image" Target="../media/image-12-12.png"/><Relationship Id="rId13" Type="http://schemas.openxmlformats.org/officeDocument/2006/relationships/image" Target="../media/image-12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image" Target="../media/image-14-7.jpe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64800" y="50"/>
            <a:ext cx="287815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903950" y="777900"/>
            <a:ext cx="4204500" cy="40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 10. What Are You Doing Now?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Continuous: действия сейчас, временные ситуации, ближайшие планы.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1903950" y="217325"/>
            <a:ext cx="4204500" cy="3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2500" y="1055225"/>
            <a:ext cx="3974400" cy="3912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50850" y="1375825"/>
            <a:ext cx="3677700" cy="32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время помогает точно описывать текущие процессы в речи, письме и на экзамене, а также различать привычные действия и временные изменения. Для 10 класса особенно важны форма be, порядок слов и правильное окончание -ing.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50850" y="402000"/>
            <a:ext cx="7752300" cy="3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нужен Present Continuous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DF8E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600" y="2814716"/>
            <a:ext cx="3934500" cy="12555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98550" y="1291175"/>
            <a:ext cx="3149100" cy="26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времени и её основные формы на простых примерах.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be меняется по подлежащему, а смысловой глагол получает -ing; именно эта связка образует Present Continuous.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98550" y="318300"/>
            <a:ext cx="83469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Базовая формула Present Continuous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398550" y="4237500"/>
            <a:ext cx="31491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Unit 10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645575" y="381000"/>
            <a:ext cx="77469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77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употребляется настоящее длительное время
</a:t>
            </a:r>
            <a:endParaRPr lang="en-US" sz="2377" dirty="0"/>
          </a:p>
        </p:txBody>
      </p:sp>
      <p:sp>
        <p:nvSpPr>
          <p:cNvPr id="9" name="Text 2"/>
          <p:cNvSpPr txBox="1"/>
          <p:nvPr/>
        </p:nvSpPr>
        <p:spPr>
          <a:xfrm>
            <a:off x="928599" y="3061547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Момент речи
</a:t>
            </a:r>
            <a:pPr algn="ctr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Continuous описывает действие, которое происходит прямо сейчас: процесс ещё не завершён, и внимание сосредоточено на его течении в данный момент.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936949" y="1599572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Временная ситуация
</a:t>
            </a:r>
            <a:pPr algn="ctr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также показывает ограниченное по сроку состояние или обстоятельство, которое актуально лишь в пределах настоящего периода, например на этой неделе или в эти дни.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022349" y="3453247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Ближайший план
</a:t>
            </a:r>
            <a:pPr algn="ctr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того, форма часто обозначает заранее намеченное событие в ближайшем будущем, особенно если время и место уже определены.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3597" y="1538575"/>
            <a:ext cx="3049156" cy="2761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14125" y="301821"/>
            <a:ext cx="8423100" cy="5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в процессе: визуальный контекст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05468" y="1318933"/>
            <a:ext cx="1975284" cy="14520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пишет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изображении уместна сцена, где школьник набирает сообщение или делает заметки: действие ещё продолжается, поэтому естественно использовать форму is/are + V-ing для подписи.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764031" y="1318933"/>
            <a:ext cx="1975284" cy="14520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Кто-то читает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Девочка с книгой или ученик за партой подчёркивают именно процесс, а не результат. Такая деталь помогает сразу связать картинку с Present Continuous и текущим моментом.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05468" y="3068630"/>
            <a:ext cx="1975284" cy="14520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Школьники обсуждают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Группа детей, обсуждающих задание, показывает одновременность нескольких действий. В подобных заданиях важно назвать участников, место и сам процесс, не выходя за рамки видимого.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2764031" y="3068630"/>
            <a:ext cx="1975284" cy="14520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Маркеры момента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now, right now, at the moment, currently усиливают значение настоящего длительного времени и подсказывают, что действие относится к конкретному, ограниченному моменту.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43" y="877926"/>
            <a:ext cx="4200600" cy="3429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38125" y="774550"/>
            <a:ext cx="37779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формы могут описывать настоящее, но фокус у них разный: одна передаёт постоянство и регулярность, другая — процесс и временное изменение.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функциональное противопоставление: Present Simple закрепляет привычное и общее, а Present Continuous — текущее и временное.
</a:t>
            </a:r>
            <a:endParaRPr lang="en-US" sz="1517" dirty="0"/>
          </a:p>
        </p:txBody>
      </p:sp>
      <p:sp>
        <p:nvSpPr>
          <p:cNvPr id="7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Simple и Present Continuous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238125" y="3771375"/>
            <a:ext cx="3777900" cy="63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Unit 10
</a:t>
            </a:r>
            <a:endParaRPr lang="en-US" sz="130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14125" y="202050"/>
            <a:ext cx="6474000" cy="86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Утвердительные формы и согласование be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694100" y="1229900"/>
            <a:ext cx="2247900" cy="31226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Базовая схема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Утвердительное предложение строится по модели Subject + am/is/are + V-ing. Эта структура остаётся стабильной, а смысловой глагол не изменяется по лицам и числам.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638038" y="1229900"/>
            <a:ext cx="2247900" cy="31226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формы be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am употребляется только с I, is — с he, she, it, а are — с we, you, they. Ошибка в выборе вспомогательного глагола сразу нарушает грамматику всей конструкции.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581988" y="1229900"/>
            <a:ext cx="2247900" cy="31226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-ing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-ing показывает длительность, незавершённость или процессуальность действия. Именно оно делает событие «разворачивающимся» во времени, а не статичным фактом.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2600" y="253600"/>
            <a:ext cx="7486800" cy="5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Отрицательные формы Present Continuous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1023111" y="1168829"/>
            <a:ext cx="1968793" cy="34688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Добавление not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Отрицание образуется очень просто: not ставится после am, is или are. В результате получается I am not sleeping, he is not working, they are not playing.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591492" y="1171454"/>
            <a:ext cx="1968793" cy="34688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Сокращённые формы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живой речи часто используются сокращения: I’m not, isn’t, aren’t. Они звучат естественно в диалогах, переписке и коротких устных ответах, но сохраняют ту же грамматическую структуру.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159819" y="1171455"/>
            <a:ext cx="1968753" cy="34688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отрицания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Отрицательная форма показывает, что действие сейчас не происходит или ситуация временно отсутствует. В стандартной норме английского не используется двойное отрицание.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71900" y="289393"/>
            <a:ext cx="8200200" cy="5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и краткие ответы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37764" y="1336698"/>
            <a:ext cx="2164503" cy="31226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слов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вопрос начинается с am, is или are: Are you studying? Is she coming? Вопросительная форма отличается от утвердительной только перестановкой вспомогательного глагола.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672482" y="1336698"/>
            <a:ext cx="2164503" cy="31226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ответ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устной речи часто достаточно короткой реакции: Yes, I am. No, I’m not. Yes, he is. No, they aren’t. Такие ответы экономят время и звучат естественно.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507211" y="1336698"/>
            <a:ext cx="2164503" cy="31226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Частотная модель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структура постоянно встречается в школьных диалогах, интервью и заданиях на разговорную практику, поэтому её нужно довести до автоматизма: вопрос, короткий ответ, точная форма be.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43" y="877926"/>
            <a:ext cx="4200600" cy="3429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38125" y="774550"/>
            <a:ext cx="37779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зависит от строения основы: одни глаголы сохраняют форму почти без изменений, другие требуют удаления немого e или удвоения конечной согласной.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задача — распознать тип основы до добавления -ing; это снижает количество орфографических ошибок и делает письмо более точным.
</a:t>
            </a:r>
            <a:endParaRPr lang="en-US" sz="1517" dirty="0"/>
          </a:p>
        </p:txBody>
      </p:sp>
      <p:sp>
        <p:nvSpPr>
          <p:cNvPr id="7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добавляется окончание -ing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238125" y="3771375"/>
            <a:ext cx="3777900" cy="63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Unit 10
</a:t>
            </a:r>
            <a:endParaRPr lang="en-US" sz="130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5500" y="1684394"/>
            <a:ext cx="3805200" cy="181866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774550"/>
            <a:ext cx="40266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временные маркеры помогают распознать Present Continuous в контексте: от действия «прямо сейчас» до временной ситуации или ближайшего запланированного действия.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Маркеры времени не создают время сами по себе, но точно подсказывают его значение и помогают отличить текущее действие от постоянного факта.
</a:t>
            </a:r>
            <a:endParaRPr lang="en-US" sz="1517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Маркеры времени и примеры употребления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238125" y="3967724"/>
            <a:ext cx="40266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5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 по теме Present Continuous; примеры употребления в повседневной и учебной речи.
</a:t>
            </a:r>
            <a:endParaRPr lang="en-US" sz="119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9880" y="1581445"/>
            <a:ext cx="233100" cy="233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98555" y="1581445"/>
            <a:ext cx="174825" cy="233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96730" y="3439185"/>
            <a:ext cx="239400" cy="19152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398542" y="3418395"/>
            <a:ext cx="174825" cy="2331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6" name="Text 1"/>
          <p:cNvSpPr txBox="1"/>
          <p:nvPr/>
        </p:nvSpPr>
        <p:spPr>
          <a:xfrm>
            <a:off x="608600" y="179300"/>
            <a:ext cx="7917900" cy="7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Слова-подсказки для распознавания времени
</a:t>
            </a:r>
            <a:endParaRPr lang="en-US" sz="2400" dirty="0"/>
          </a:p>
        </p:txBody>
      </p:sp>
      <p:sp>
        <p:nvSpPr>
          <p:cNvPr id="17" name="Text 2"/>
          <p:cNvSpPr txBox="1"/>
          <p:nvPr/>
        </p:nvSpPr>
        <p:spPr>
          <a:xfrm>
            <a:off x="1823124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Немедленный момент
</a:t>
            </a:r>
            <a:endParaRPr lang="en-US" sz="1300" dirty="0"/>
          </a:p>
        </p:txBody>
      </p:sp>
      <p:sp>
        <p:nvSpPr>
          <p:cNvPr id="18" name="Text 3"/>
          <p:cNvSpPr txBox="1"/>
          <p:nvPr/>
        </p:nvSpPr>
        <p:spPr>
          <a:xfrm>
            <a:off x="1823050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now и right now указывают на действие, происходящее в момент речи. В таких предложениях важно видеть процесс, который ещё не завершён, а не привычку или общее правило.
</a:t>
            </a:r>
            <a:endParaRPr lang="en-US" sz="1017" dirty="0"/>
          </a:p>
        </p:txBody>
      </p:sp>
      <p:sp>
        <p:nvSpPr>
          <p:cNvPr id="19" name="Text 4"/>
          <p:cNvSpPr txBox="1"/>
          <p:nvPr/>
        </p:nvSpPr>
        <p:spPr>
          <a:xfrm>
            <a:off x="6092655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Ограниченный период
</a:t>
            </a:r>
            <a:endParaRPr lang="en-US" sz="1300" dirty="0"/>
          </a:p>
        </p:txBody>
      </p:sp>
      <p:sp>
        <p:nvSpPr>
          <p:cNvPr id="20" name="Text 5"/>
          <p:cNvSpPr txBox="1"/>
          <p:nvPr/>
        </p:nvSpPr>
        <p:spPr>
          <a:xfrm>
            <a:off x="6092577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 today, this week и these days показывают временной отрезок настоящего. Они помогают понять, что ситуация не постоянна, а актуальна только в пределах выбранного периода.
</a:t>
            </a:r>
            <a:endParaRPr lang="en-US" sz="1017" dirty="0"/>
          </a:p>
        </p:txBody>
      </p:sp>
      <p:sp>
        <p:nvSpPr>
          <p:cNvPr id="21" name="Text 6"/>
          <p:cNvSpPr txBox="1"/>
          <p:nvPr/>
        </p:nvSpPr>
        <p:spPr>
          <a:xfrm>
            <a:off x="1823124" y="311692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Разговорный контекст
</a:t>
            </a:r>
            <a:endParaRPr lang="en-US" sz="1300" dirty="0"/>
          </a:p>
        </p:txBody>
      </p:sp>
      <p:sp>
        <p:nvSpPr>
          <p:cNvPr id="22" name="Text 7"/>
          <p:cNvSpPr txBox="1"/>
          <p:nvPr/>
        </p:nvSpPr>
        <p:spPr>
          <a:xfrm>
            <a:off x="1823050" y="346952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живой речи маркеры часто встречаются в коротких репликах, ответах и переписке. Они делают значение формы прозрачным и помогают быстрее выбрать Present Continuous вместо Present Simple.
</a:t>
            </a:r>
            <a:endParaRPr lang="en-US" sz="1017" dirty="0"/>
          </a:p>
        </p:txBody>
      </p:sp>
      <p:sp>
        <p:nvSpPr>
          <p:cNvPr id="23" name="Text 8"/>
          <p:cNvSpPr txBox="1"/>
          <p:nvPr/>
        </p:nvSpPr>
        <p:spPr>
          <a:xfrm>
            <a:off x="6092649" y="311692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по контексту
</a:t>
            </a:r>
            <a:endParaRPr lang="en-US" sz="1300" dirty="0"/>
          </a:p>
        </p:txBody>
      </p:sp>
      <p:sp>
        <p:nvSpPr>
          <p:cNvPr id="24" name="Text 9"/>
          <p:cNvSpPr txBox="1"/>
          <p:nvPr/>
        </p:nvSpPr>
        <p:spPr>
          <a:xfrm>
            <a:off x="6092575" y="346952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маркеров одна и та же форма может быть описанием текущего действия или временного изменения. Поэтому на уроках важно связывать грамматику не только с формой, но и с ситуацией.
</a:t>
            </a:r>
            <a:endParaRPr lang="en-US" sz="101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75" y="1421909"/>
            <a:ext cx="7748700" cy="3569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129875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59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построения предложения в Present Continuous
</a:t>
            </a:r>
            <a:endParaRPr lang="en-US" sz="2259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774550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показывает, как перейти от подлежащего к утвердительной, отрицательной или вопросительной форме.
</a:t>
            </a:r>
            <a:endParaRPr lang="en-US" sz="130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025" y="954954"/>
            <a:ext cx="2662200" cy="209024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42225" y="954954"/>
            <a:ext cx="2662200" cy="209024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9425" y="954954"/>
            <a:ext cx="2662200" cy="209024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Повседневные ситуации в школе, дома и вне школы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006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 перед контрольной
</a:t>
            </a:r>
            <a:pPr algn="l" indent="0" marL="0">
              <a:lnSpc>
                <a:spcPct val="100000"/>
              </a:lnSpc>
              <a:buNone/>
            </a:pPr>
            <a:r>
              <a:rPr lang="en-US" sz="6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кабинете тихо, но работа кипит: students are preparing for a quiz, one girl is checking her notes, and two boys are discussing answers. На доске уже написана тема, а teacher is explaining the last rule. Сцена подчёркивает, что все действия происходят одновременно.
</a:t>
            </a:r>
            <a:endParaRPr lang="en-US" sz="1164" dirty="0"/>
          </a:p>
        </p:txBody>
      </p:sp>
      <p:sp>
        <p:nvSpPr>
          <p:cNvPr id="13" name="Text 3"/>
          <p:cNvSpPr txBox="1"/>
          <p:nvPr/>
        </p:nvSpPr>
        <p:spPr>
          <a:xfrm>
            <a:off x="33578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 дома и онлайн-общение
</a:t>
            </a:r>
            <a:pPr algn="l" indent="0" marL="0">
              <a:lnSpc>
                <a:spcPct val="100000"/>
              </a:lnSpc>
              <a:buNone/>
            </a:pPr>
            <a:r>
              <a:rPr lang="en-US" sz="6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уроков family is cooking dinner, while a teenager is chatting online and listening to music. На кухне что-то шипит, на столе лежат учебники, а младший брат is setting the table. Изображение удобно для описания бытового момента и нескольких действий в одном кадре.
</a:t>
            </a:r>
            <a:endParaRPr lang="en-US" sz="1164" dirty="0"/>
          </a:p>
        </p:txBody>
      </p:sp>
      <p:sp>
        <p:nvSpPr>
          <p:cNvPr id="14" name="Text 4"/>
          <p:cNvSpPr txBox="1"/>
          <p:nvPr/>
        </p:nvSpPr>
        <p:spPr>
          <a:xfrm>
            <a:off x="62150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и школьный двор
</a:t>
            </a:r>
            <a:pPr algn="l" indent="0" marL="0">
              <a:lnSpc>
                <a:spcPct val="100000"/>
              </a:lnSpc>
              <a:buNone/>
            </a:pPr>
            <a:r>
              <a:rPr lang="en-US" sz="6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Outside, a boy is walking to school, classmates are waiting near the gate, and one student is riding a bike. В это же время a teacher is crossing the yard with papers in hand. Такая сцена помогает тренировать точное описание места, участников и текущего действия.
</a:t>
            </a:r>
            <a:endParaRPr lang="en-US" sz="1164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14125" y="115700"/>
            <a:ext cx="8423100" cy="5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состояния и ограничения Present Continuous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91400" y="1325950"/>
            <a:ext cx="2246732" cy="306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состояния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know, like, love, want, need и believe обычно обозначают состояние, чувство или мнение. Поэтому в стандартной норме говорят I know the answer, но не I am knowing the answer.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448637" y="1325950"/>
            <a:ext cx="2246732" cy="306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форма возможна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глаголы меняют значение в зависимости от контекста. Например, think может выражать мнение — I think it is true, — а может обозначать процесс размышления — I am thinking about it.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305862" y="1325950"/>
            <a:ext cx="2246732" cy="306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избежать ошибки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глагол описывает не действие, а состояние, лучше проверить, можно ли представить его как процесс. Это простой способ отличить обычный Present Simple от настоящего длительного времени.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DF8E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600" y="2658493"/>
            <a:ext cx="3934500" cy="156801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98550" y="1291175"/>
            <a:ext cx="3149100" cy="26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распространённые ошибки в Present Continuous и помогает быстро сопоставить неверную форму с правильной грамматической моделью.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ошибок связано не с лексикой, а с грамматическим каркасом: вспомогательный глагол, порядок слов и орфография формы -ing.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98550" y="318300"/>
            <a:ext cx="83469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учащихся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398550" y="4237500"/>
            <a:ext cx="31491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3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Типовые ошибки учащихся при изучении Present Continuous; учебные примеры из школьной практики.
</a:t>
            </a:r>
            <a:endParaRPr lang="en-US" sz="106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7421" y="1229925"/>
            <a:ext cx="2485008" cy="2681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14125" y="202050"/>
            <a:ext cx="4002600" cy="86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картинок и фотографий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94100" y="1229925"/>
            <a:ext cx="36225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действие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Начинайте с того, что действительно происходит на изображении: a girl is reading, two boys are talking, the teacher is writing on the board. Present Continuous делает описание точным и естественным.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94100" y="2411525"/>
            <a:ext cx="36225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детали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Добавляйте участников, место и предметы: classroom, corridor, park, home. Так описание становится содержательным, а не сводится к одной короткой фразе о действии.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94100" y="3593125"/>
            <a:ext cx="36225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Завершите наблюдением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отметить общую атмосферу или одновременность событий: several students are working, everyone is concentrating, nothing is happening quietly. Такой финал помогает передать цельную картину кадра.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43" y="877926"/>
            <a:ext cx="4200600" cy="3429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38125" y="774550"/>
            <a:ext cx="37779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глаголы охватывают учебные, бытовые и коммуникативные ситуации, поэтому подходят для большинства заданий на описание действий в настоящем длительном времени.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универсальны reading, studying и playing: именно они чаще всего помогают быстро построить корректное предложение о текущем действии.
</a:t>
            </a:r>
            <a:endParaRPr lang="en-US" sz="1517" dirty="0"/>
          </a:p>
        </p:txBody>
      </p:sp>
      <p:sp>
        <p:nvSpPr>
          <p:cNvPr id="7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Частотные глаголы действия для тренировки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238125" y="3771375"/>
            <a:ext cx="3777900" cy="63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Подборка лексики для практики Present Continuous в школьных темах и описании повседневных ситуаций.
</a:t>
            </a:r>
            <a:endParaRPr lang="en-US" sz="130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96325" y="179925"/>
            <a:ext cx="8551500" cy="5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Мини-практика и модели для закрепления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354706" y="1386189"/>
            <a:ext cx="12513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Базовая модель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215056" y="2798880"/>
            <a:ext cx="1530600" cy="14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отрабатывают схему am/is/are + V-ing. Учащиеся собирают утвердительные предложения и учатся быстро выбирать нужную форму be по подлежащему.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2164231" y="2032917"/>
            <a:ext cx="12513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Вопрос и отрицание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2024581" y="3382005"/>
            <a:ext cx="1530600" cy="14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переходят к Are you…? , He isn’t… She is… now. На этом этапе особенно важны порядок слов, краткие формы и точность вспомогательного глагола.
</a:t>
            </a:r>
            <a:endParaRPr lang="en-US" sz="1100" dirty="0"/>
          </a:p>
        </p:txBody>
      </p:sp>
      <p:sp>
        <p:nvSpPr>
          <p:cNvPr id="12" name="Text 6"/>
          <p:cNvSpPr txBox="1"/>
          <p:nvPr/>
        </p:nvSpPr>
        <p:spPr>
          <a:xfrm>
            <a:off x="3978567" y="1386189"/>
            <a:ext cx="12513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Проверка и диалог
</a:t>
            </a:r>
            <a:endParaRPr lang="en-US" sz="1100" dirty="0"/>
          </a:p>
        </p:txBody>
      </p:sp>
      <p:sp>
        <p:nvSpPr>
          <p:cNvPr id="13" name="Text 7"/>
          <p:cNvSpPr txBox="1"/>
          <p:nvPr/>
        </p:nvSpPr>
        <p:spPr>
          <a:xfrm>
            <a:off x="3838917" y="2798880"/>
            <a:ext cx="1530600" cy="14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выполняют упражнения с пропусками, исправляют неверные формы и составляют короткие ответы. Так правило закрепляется в речи, а не только в отдельной грамматической схеме.
</a:t>
            </a:r>
            <a:endParaRPr lang="en-US" sz="108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750" y="1066800"/>
            <a:ext cx="7342500" cy="30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Continuous: время для точного описания настоящего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 уверенно освоили форму, отрицание, вопросы и ключевые значения Present Continuous. Теперь это время помогает точно описывать происходящее, различать постоянное и временное и уверенно говорить о картинках и повседневных ситуациях.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2026-05-31T16:10:51Z</dcterms:created>
  <dcterms:modified xsi:type="dcterms:W3CDTF">2026-05-31T16:10:51Z</dcterms:modified>
</cp:coreProperties>
</file>