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slideLayout" Target="../slideLayouts/slideLayout1.xml"/><Relationship Id="rId9"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jpeg"/><Relationship Id="rId4" Type="http://schemas.openxmlformats.org/officeDocument/2006/relationships/image" Target="../media/image-11-4.jpe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jpe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345"/>
            <a:ext cx="9144000" cy="2259211"/>
          </a:xfrm>
          <a:prstGeom prst="rect">
            <a:avLst/>
          </a:prstGeom>
        </p:spPr>
      </p:pic>
      <p:sp>
        <p:nvSpPr>
          <p:cNvPr id="3" name="Text 0"/>
          <p:cNvSpPr txBox="1"/>
          <p:nvPr/>
        </p:nvSpPr>
        <p:spPr>
          <a:xfrm>
            <a:off x="362775" y="2763100"/>
            <a:ext cx="8418600" cy="542100"/>
          </a:xfrm>
          <a:prstGeom prst="rect">
            <a:avLst/>
          </a:prstGeom>
          <a:noFill/>
          <a:ln/>
        </p:spPr>
        <p:txBody>
          <a:bodyPr wrap="square" lIns="0" tIns="0" rIns="0" bIns="0" rtlCol="0" anchor="ctr"/>
          <a:lstStyle/>
          <a:p>
            <a:pPr algn="l" indent="0" marL="0">
              <a:lnSpc>
                <a:spcPct val="80000"/>
              </a:lnSpc>
              <a:buNone/>
            </a:pPr>
            <a:r>
              <a:rPr lang="en-US" sz="2666" b="1" dirty="0">
                <a:solidFill>
                  <a:srgbClr val="102D69"/>
                </a:solidFill>
                <a:latin typeface="Arial" pitchFamily="34" charset="0"/>
                <a:ea typeface="Arial" pitchFamily="34" charset="-122"/>
                <a:cs typeface="Arial" pitchFamily="34" charset="-120"/>
              </a:rPr>
              <a:t>Второй и третий признаки подобия треугольников
</a:t>
            </a:r>
            <a:endParaRPr lang="en-US" sz="2666" dirty="0"/>
          </a:p>
        </p:txBody>
      </p:sp>
      <p:sp>
        <p:nvSpPr>
          <p:cNvPr id="4" name="Text 1"/>
          <p:cNvSpPr txBox="1"/>
          <p:nvPr/>
        </p:nvSpPr>
        <p:spPr>
          <a:xfrm>
            <a:off x="362750" y="3990300"/>
            <a:ext cx="2935800" cy="7932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Изучаем, как по сторонам и углам доказать подобие треугольников.
</a:t>
            </a:r>
            <a:endParaRPr lang="en-US" sz="800" dirty="0"/>
          </a:p>
        </p:txBody>
      </p:sp>
      <p:sp>
        <p:nvSpPr>
          <p:cNvPr id="5" name="Text 2"/>
          <p:cNvSpPr txBox="1"/>
          <p:nvPr/>
        </p:nvSpPr>
        <p:spPr>
          <a:xfrm>
            <a:off x="362750" y="2556700"/>
            <a:ext cx="3411600" cy="2064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
</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7956" y="1305098"/>
            <a:ext cx="3191788" cy="3210600"/>
          </a:xfrm>
          <a:prstGeom prst="rect">
            <a:avLst/>
          </a:prstGeom>
        </p:spPr>
      </p:pic>
      <p:sp>
        <p:nvSpPr>
          <p:cNvPr id="4" name="Text 0"/>
          <p:cNvSpPr txBox="1"/>
          <p:nvPr/>
        </p:nvSpPr>
        <p:spPr>
          <a:xfrm>
            <a:off x="413125" y="2229398"/>
            <a:ext cx="3547500" cy="1362000"/>
          </a:xfrm>
          <a:prstGeom prst="rect">
            <a:avLst/>
          </a:prstGeom>
          <a:noFill/>
          <a:ln/>
        </p:spPr>
        <p:txBody>
          <a:bodyPr wrap="square" lIns="0" tIns="0" rIns="0" bIns="0" rtlCol="0" anchor="ctr"/>
          <a:lstStyle/>
          <a:p>
            <a:pPr algn="l" indent="0" marL="0">
              <a:lnSpc>
                <a:spcPct val="115000"/>
              </a:lnSpc>
              <a:buNone/>
            </a:pPr>
            <a:r>
              <a:rPr lang="en-US" sz="1100" dirty="0">
                <a:solidFill>
                  <a:srgbClr val="102D69"/>
                </a:solidFill>
                <a:latin typeface="Arial" pitchFamily="34" charset="0"/>
                <a:ea typeface="Arial" pitchFamily="34" charset="-122"/>
                <a:cs typeface="Arial" pitchFamily="34" charset="-120"/>
              </a:rPr>
              <a:t>Подобие помогает находить недоступные размеры, работать с пропорциями и решать задачи на чертежах, масштабах и построениях.
</a:t>
            </a:r>
            <a:endParaRPr lang="en-US" sz="1100" dirty="0"/>
          </a:p>
        </p:txBody>
      </p:sp>
      <p:sp>
        <p:nvSpPr>
          <p:cNvPr id="5" name="Text 1"/>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Подобие в геометрии: зачем оно нужно
</a:t>
            </a:r>
            <a:endParaRPr lang="en-US" sz="2200" dirty="0"/>
          </a:p>
        </p:txBody>
      </p:sp>
      <p:sp>
        <p:nvSpPr>
          <p:cNvPr id="6" name="Text 2"/>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2</a:t>
            </a:r>
            <a:endParaRPr lang="en-US" sz="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Что называют подобными треугольниками
</a:t>
            </a:r>
            <a:endParaRPr lang="en-US" sz="2200" dirty="0"/>
          </a:p>
        </p:txBody>
      </p:sp>
      <p:sp>
        <p:nvSpPr>
          <p:cNvPr id="9"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3</a:t>
            </a:r>
            <a:endParaRPr lang="en-US" sz="700" dirty="0"/>
          </a:p>
        </p:txBody>
      </p:sp>
      <p:sp>
        <p:nvSpPr>
          <p:cNvPr id="10" name="Text 2"/>
          <p:cNvSpPr txBox="1"/>
          <p:nvPr/>
        </p:nvSpPr>
        <p:spPr>
          <a:xfrm>
            <a:off x="611375" y="1134900"/>
            <a:ext cx="4176000" cy="721200"/>
          </a:xfrm>
          <a:prstGeom prst="rect">
            <a:avLst/>
          </a:prstGeom>
          <a:noFill/>
          <a:ln/>
        </p:spPr>
        <p:txBody>
          <a:bodyPr wrap="square" lIns="0" tIns="0" rIns="0" bIns="0" rtlCol="0" anchor="t"/>
          <a:lstStyle/>
          <a:p>
            <a:pPr algn="l" indent="0" marL="0">
              <a:lnSpc>
                <a:spcPct val="115000"/>
              </a:lnSpc>
              <a:buNone/>
            </a:pPr>
            <a:r>
              <a:rPr lang="en-US" sz="1234" b="1" dirty="0">
                <a:solidFill>
                  <a:srgbClr val="102D69"/>
                </a:solidFill>
                <a:latin typeface="Arial" pitchFamily="34" charset="0"/>
                <a:ea typeface="Arial" pitchFamily="34" charset="-122"/>
                <a:cs typeface="Arial" pitchFamily="34" charset="-120"/>
              </a:rPr>
              <a:t>Одинаковая форма
</a:t>
            </a:r>
            <a:pPr algn="l" indent="0" marL="0">
              <a:lnSpc>
                <a:spcPct val="115000"/>
              </a:lnSpc>
              <a:buNone/>
            </a:pPr>
            <a:r>
              <a:rPr lang="en-US" sz="57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44" dirty="0">
                <a:solidFill>
                  <a:srgbClr val="102D69"/>
                </a:solidFill>
                <a:latin typeface="Arial" pitchFamily="34" charset="0"/>
                <a:ea typeface="Arial" pitchFamily="34" charset="-122"/>
                <a:cs typeface="Arial" pitchFamily="34" charset="-120"/>
              </a:rPr>
              <a:t>Подобные треугольники имеют одинаковую форму, хотя их размеры могут отличаться. Соответствующие углы у них равны, а соответствующие стороны связаны одним и тем же отношением.
</a:t>
            </a:r>
            <a:endParaRPr lang="en-US" sz="1234" dirty="0"/>
          </a:p>
        </p:txBody>
      </p:sp>
      <p:sp>
        <p:nvSpPr>
          <p:cNvPr id="11" name="Text 3"/>
          <p:cNvSpPr txBox="1"/>
          <p:nvPr/>
        </p:nvSpPr>
        <p:spPr>
          <a:xfrm>
            <a:off x="611375" y="2078030"/>
            <a:ext cx="4176000" cy="721200"/>
          </a:xfrm>
          <a:prstGeom prst="rect">
            <a:avLst/>
          </a:prstGeom>
          <a:noFill/>
          <a:ln/>
        </p:spPr>
        <p:txBody>
          <a:bodyPr wrap="square" lIns="0" tIns="0" rIns="0" bIns="0" rtlCol="0" anchor="t"/>
          <a:lstStyle/>
          <a:p>
            <a:pPr algn="l" indent="0" marL="0">
              <a:lnSpc>
                <a:spcPct val="115000"/>
              </a:lnSpc>
              <a:buNone/>
            </a:pPr>
            <a:r>
              <a:rPr lang="en-US" sz="1234" b="1" dirty="0">
                <a:solidFill>
                  <a:srgbClr val="102D69"/>
                </a:solidFill>
                <a:latin typeface="Arial" pitchFamily="34" charset="0"/>
                <a:ea typeface="Arial" pitchFamily="34" charset="-122"/>
                <a:cs typeface="Arial" pitchFamily="34" charset="-120"/>
              </a:rPr>
              <a:t>Коэффициент подобия
</a:t>
            </a:r>
            <a:pPr algn="l" indent="0" marL="0">
              <a:lnSpc>
                <a:spcPct val="115000"/>
              </a:lnSpc>
              <a:buNone/>
            </a:pPr>
            <a:r>
              <a:rPr lang="en-US" sz="57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44" dirty="0">
                <a:solidFill>
                  <a:srgbClr val="102D69"/>
                </a:solidFill>
                <a:latin typeface="Arial" pitchFamily="34" charset="0"/>
                <a:ea typeface="Arial" pitchFamily="34" charset="-122"/>
                <a:cs typeface="Arial" pitchFamily="34" charset="-120"/>
              </a:rPr>
              <a:t>Коэффициент подобия показывает, во сколько раз один треугольник больше другого. Если коэффициент равен k, то все соответствующие стороны изменяются в k раз.
</a:t>
            </a:r>
            <a:endParaRPr lang="en-US" sz="1234" dirty="0"/>
          </a:p>
        </p:txBody>
      </p:sp>
      <p:sp>
        <p:nvSpPr>
          <p:cNvPr id="12" name="Text 4"/>
          <p:cNvSpPr txBox="1"/>
          <p:nvPr/>
        </p:nvSpPr>
        <p:spPr>
          <a:xfrm>
            <a:off x="611375" y="3021146"/>
            <a:ext cx="4176000" cy="721200"/>
          </a:xfrm>
          <a:prstGeom prst="rect">
            <a:avLst/>
          </a:prstGeom>
          <a:noFill/>
          <a:ln/>
        </p:spPr>
        <p:txBody>
          <a:bodyPr wrap="square" lIns="0" tIns="0" rIns="0" bIns="0" rtlCol="0" anchor="t"/>
          <a:lstStyle/>
          <a:p>
            <a:pPr algn="l" indent="0" marL="0">
              <a:lnSpc>
                <a:spcPct val="115000"/>
              </a:lnSpc>
              <a:buNone/>
            </a:pPr>
            <a:r>
              <a:rPr lang="en-US" sz="1234" b="1" dirty="0">
                <a:solidFill>
                  <a:srgbClr val="102D69"/>
                </a:solidFill>
                <a:latin typeface="Arial" pitchFamily="34" charset="0"/>
                <a:ea typeface="Arial" pitchFamily="34" charset="-122"/>
                <a:cs typeface="Arial" pitchFamily="34" charset="-120"/>
              </a:rPr>
              <a:t>Периметр треугольников
</a:t>
            </a:r>
            <a:pPr algn="l" indent="0" marL="0">
              <a:lnSpc>
                <a:spcPct val="115000"/>
              </a:lnSpc>
              <a:buNone/>
            </a:pPr>
            <a:r>
              <a:rPr lang="en-US" sz="57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44" dirty="0">
                <a:solidFill>
                  <a:srgbClr val="102D69"/>
                </a:solidFill>
                <a:latin typeface="Arial" pitchFamily="34" charset="0"/>
                <a:ea typeface="Arial" pitchFamily="34" charset="-122"/>
                <a:cs typeface="Arial" pitchFamily="34" charset="-120"/>
              </a:rPr>
              <a:t>У подобных треугольников периметры относятся так же, как и соответствующие стороны. Поэтому, зная коэффициент подобия, можно быстро сравнивать сумму сторон двух фигур.
</a:t>
            </a:r>
            <a:endParaRPr lang="en-US" sz="1234" dirty="0"/>
          </a:p>
        </p:txBody>
      </p:sp>
      <p:sp>
        <p:nvSpPr>
          <p:cNvPr id="13" name="Text 5"/>
          <p:cNvSpPr txBox="1"/>
          <p:nvPr/>
        </p:nvSpPr>
        <p:spPr>
          <a:xfrm>
            <a:off x="600975" y="3964273"/>
            <a:ext cx="4176000" cy="721200"/>
          </a:xfrm>
          <a:prstGeom prst="rect">
            <a:avLst/>
          </a:prstGeom>
          <a:noFill/>
          <a:ln/>
        </p:spPr>
        <p:txBody>
          <a:bodyPr wrap="square" lIns="0" tIns="0" rIns="0" bIns="0" rtlCol="0" anchor="t"/>
          <a:lstStyle/>
          <a:p>
            <a:pPr algn="l" indent="0" marL="0">
              <a:lnSpc>
                <a:spcPct val="115000"/>
              </a:lnSpc>
              <a:buNone/>
            </a:pPr>
            <a:r>
              <a:rPr lang="en-US" sz="1234" b="1" dirty="0">
                <a:solidFill>
                  <a:srgbClr val="102D69"/>
                </a:solidFill>
                <a:latin typeface="Arial" pitchFamily="34" charset="0"/>
                <a:ea typeface="Arial" pitchFamily="34" charset="-122"/>
                <a:cs typeface="Arial" pitchFamily="34" charset="-120"/>
              </a:rPr>
              <a:t>Площади фигур
</a:t>
            </a:r>
            <a:pPr algn="l" indent="0" marL="0">
              <a:lnSpc>
                <a:spcPct val="115000"/>
              </a:lnSpc>
              <a:buNone/>
            </a:pPr>
            <a:r>
              <a:rPr lang="en-US" sz="57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44" dirty="0">
                <a:solidFill>
                  <a:srgbClr val="102D69"/>
                </a:solidFill>
                <a:latin typeface="Arial" pitchFamily="34" charset="0"/>
                <a:ea typeface="Arial" pitchFamily="34" charset="-122"/>
                <a:cs typeface="Arial" pitchFamily="34" charset="-120"/>
              </a:rPr>
              <a:t>Площади подобных треугольников связаны сильнее: они относятся как квадрат коэффициента подобия. Это особенно важно при решении задач на большие и малые чертежи.
</a:t>
            </a:r>
            <a:endParaRPr lang="en-US" sz="1234"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25" y="2901983"/>
            <a:ext cx="8368200" cy="178968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Второй признак подобия: две стороны и угол между ними
</a:t>
            </a:r>
            <a:endParaRPr lang="en-US" sz="2200" dirty="0"/>
          </a:p>
        </p:txBody>
      </p:sp>
      <p:sp>
        <p:nvSpPr>
          <p:cNvPr id="9"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4</a:t>
            </a:r>
            <a:endParaRPr lang="en-US" sz="700" dirty="0"/>
          </a:p>
        </p:txBody>
      </p:sp>
      <p:sp>
        <p:nvSpPr>
          <p:cNvPr id="10" name="Text 2"/>
          <p:cNvSpPr txBox="1"/>
          <p:nvPr/>
        </p:nvSpPr>
        <p:spPr>
          <a:xfrm>
            <a:off x="461581" y="1249521"/>
            <a:ext cx="1988400" cy="1335900"/>
          </a:xfrm>
          <a:prstGeom prst="rect">
            <a:avLst/>
          </a:prstGeom>
          <a:noFill/>
          <a:ln/>
        </p:spPr>
        <p:txBody>
          <a:bodyPr wrap="square" lIns="0" tIns="0" rIns="0" bIns="0" rtlCol="0" anchor="ctr"/>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Главное условие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Если две стороны одного треугольника пропорциональны двум сторонам другого, а угол между ними равен, то треугольники подобны.
</a:t>
            </a:r>
            <a:endParaRPr lang="en-US" sz="1200" dirty="0"/>
          </a:p>
        </p:txBody>
      </p:sp>
      <p:sp>
        <p:nvSpPr>
          <p:cNvPr id="11" name="Text 3"/>
          <p:cNvSpPr txBox="1"/>
          <p:nvPr/>
        </p:nvSpPr>
        <p:spPr>
          <a:xfrm>
            <a:off x="2571992" y="1249521"/>
            <a:ext cx="1988400" cy="1335900"/>
          </a:xfrm>
          <a:prstGeom prst="rect">
            <a:avLst/>
          </a:prstGeom>
          <a:noFill/>
          <a:ln/>
        </p:spPr>
        <p:txBody>
          <a:bodyPr wrap="square" lIns="0" tIns="0" rIns="0" bIns="0" rtlCol="0" anchor="ctr"/>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Что сравнивают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Проверяют именно две пары соответствующих сторон и один включённый угол. Нельзя брать любой равный угол: важен только угол между выбранными сторонами.
</a:t>
            </a:r>
            <a:endParaRPr lang="en-US" sz="1200" dirty="0"/>
          </a:p>
        </p:txBody>
      </p:sp>
      <p:sp>
        <p:nvSpPr>
          <p:cNvPr id="12" name="Text 4"/>
          <p:cNvSpPr txBox="1"/>
          <p:nvPr/>
        </p:nvSpPr>
        <p:spPr>
          <a:xfrm>
            <a:off x="4682396" y="1249521"/>
            <a:ext cx="1988400" cy="1335900"/>
          </a:xfrm>
          <a:prstGeom prst="rect">
            <a:avLst/>
          </a:prstGeom>
          <a:noFill/>
          <a:ln/>
        </p:spPr>
        <p:txBody>
          <a:bodyPr wrap="square" lIns="0" tIns="0" rIns="0" bIns="0" rtlCol="0" anchor="ctr"/>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Название признака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Во многих учебниках этот признак называют SAS-признаком подобия. Аббревиатура напоминает, что используются две стороны и угол между ними.
</a:t>
            </a:r>
            <a:endParaRPr lang="en-US" sz="1200" dirty="0"/>
          </a:p>
        </p:txBody>
      </p:sp>
      <p:sp>
        <p:nvSpPr>
          <p:cNvPr id="13" name="Text 5"/>
          <p:cNvSpPr txBox="1"/>
          <p:nvPr/>
        </p:nvSpPr>
        <p:spPr>
          <a:xfrm>
            <a:off x="6792812" y="1249521"/>
            <a:ext cx="1988400" cy="1335900"/>
          </a:xfrm>
          <a:prstGeom prst="rect">
            <a:avLst/>
          </a:prstGeom>
          <a:noFill/>
          <a:ln/>
        </p:spPr>
        <p:txBody>
          <a:bodyPr wrap="square" lIns="0" tIns="0" rIns="0" bIns="0" rtlCol="0" anchor="ctr"/>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Где полезен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Признак особенно удобен в задачах с биссектрисой, высотой, медианой и параллельными прямыми, когда часть элементов треугольника уже можно связать по чертежу.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25" y="2053061"/>
            <a:ext cx="4867800" cy="1324328"/>
          </a:xfrm>
          <a:prstGeom prst="rect">
            <a:avLst/>
          </a:prstGeom>
        </p:spPr>
      </p:pic>
      <p:sp>
        <p:nvSpPr>
          <p:cNvPr id="5"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Как записывают второй признак
</a:t>
            </a:r>
            <a:endParaRPr lang="en-US" sz="2200" dirty="0"/>
          </a:p>
        </p:txBody>
      </p:sp>
      <p:sp>
        <p:nvSpPr>
          <p:cNvPr id="6"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5</a:t>
            </a:r>
            <a:endParaRPr lang="en-US" sz="700" dirty="0"/>
          </a:p>
        </p:txBody>
      </p:sp>
      <p:sp>
        <p:nvSpPr>
          <p:cNvPr id="7" name="Text 2"/>
          <p:cNvSpPr txBox="1"/>
          <p:nvPr/>
        </p:nvSpPr>
        <p:spPr>
          <a:xfrm>
            <a:off x="5603800" y="1569897"/>
            <a:ext cx="2919900" cy="1044900"/>
          </a:xfrm>
          <a:prstGeom prst="rect">
            <a:avLst/>
          </a:prstGeom>
          <a:noFill/>
          <a:ln/>
        </p:spPr>
        <p:txBody>
          <a:bodyPr wrap="square" lIns="0" tIns="0" rIns="0" bIns="0" rtlCol="0" anchor="b"/>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Краткая запись помогает не потерять соответствие сторон и углов при решении.
</a:t>
            </a:r>
            <a:endParaRPr lang="en-US" sz="1000" dirty="0"/>
          </a:p>
        </p:txBody>
      </p:sp>
      <p:sp>
        <p:nvSpPr>
          <p:cNvPr id="8" name="Text 3"/>
          <p:cNvSpPr txBox="1"/>
          <p:nvPr/>
        </p:nvSpPr>
        <p:spPr>
          <a:xfrm>
            <a:off x="5603800" y="2815540"/>
            <a:ext cx="2919900" cy="1044900"/>
          </a:xfrm>
          <a:prstGeom prst="rect">
            <a:avLst/>
          </a:prstGeom>
          <a:noFill/>
          <a:ln/>
        </p:spPr>
        <p:txBody>
          <a:bodyPr wrap="square" lIns="0" tIns="0" rIns="0" bIns="0" rtlCol="0" anchor="t"/>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Двух равных отношений сторон и равенства включённого угла достаточно для вывода о подобии.
</a:t>
            </a:r>
            <a:endParaRPr lang="en-US" sz="1000" dirty="0"/>
          </a:p>
        </p:txBody>
      </p:sp>
      <p:sp>
        <p:nvSpPr>
          <p:cNvPr id="9" name="Text 4"/>
          <p:cNvSpPr txBox="1"/>
          <p:nvPr/>
        </p:nvSpPr>
        <p:spPr>
          <a:xfrm>
            <a:off x="413125" y="4586688"/>
            <a:ext cx="4867800" cy="1968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Формулировка второго признака подобия треугольников
</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25" y="1376818"/>
            <a:ext cx="4867800" cy="2676814"/>
          </a:xfrm>
          <a:prstGeom prst="rect">
            <a:avLst/>
          </a:prstGeom>
        </p:spPr>
      </p:pic>
      <p:sp>
        <p:nvSpPr>
          <p:cNvPr id="5"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Что проверяется во втором признаке
</a:t>
            </a:r>
            <a:endParaRPr lang="en-US" sz="2200" dirty="0"/>
          </a:p>
        </p:txBody>
      </p:sp>
      <p:sp>
        <p:nvSpPr>
          <p:cNvPr id="6"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6</a:t>
            </a:r>
            <a:endParaRPr lang="en-US" sz="700" dirty="0"/>
          </a:p>
        </p:txBody>
      </p:sp>
      <p:sp>
        <p:nvSpPr>
          <p:cNvPr id="7" name="Text 2"/>
          <p:cNvSpPr txBox="1"/>
          <p:nvPr/>
        </p:nvSpPr>
        <p:spPr>
          <a:xfrm>
            <a:off x="5603800" y="1569897"/>
            <a:ext cx="2919900" cy="1044900"/>
          </a:xfrm>
          <a:prstGeom prst="rect">
            <a:avLst/>
          </a:prstGeom>
          <a:noFill/>
          <a:ln/>
        </p:spPr>
        <p:txBody>
          <a:bodyPr wrap="square" lIns="0" tIns="0" rIns="0" bIns="0" rtlCol="0" anchor="b"/>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Все три условия должны выполняться одновременно, иначе вывод о подобии сделать нельзя.
</a:t>
            </a:r>
            <a:endParaRPr lang="en-US" sz="1000" dirty="0"/>
          </a:p>
        </p:txBody>
      </p:sp>
      <p:sp>
        <p:nvSpPr>
          <p:cNvPr id="8" name="Text 3"/>
          <p:cNvSpPr txBox="1"/>
          <p:nvPr/>
        </p:nvSpPr>
        <p:spPr>
          <a:xfrm>
            <a:off x="5603800" y="2815540"/>
            <a:ext cx="2919900" cy="1044900"/>
          </a:xfrm>
          <a:prstGeom prst="rect">
            <a:avLst/>
          </a:prstGeom>
          <a:noFill/>
          <a:ln/>
        </p:spPr>
        <p:txBody>
          <a:bodyPr wrap="square" lIns="0" tIns="0" rIns="0" bIns="0" rtlCol="0" anchor="t"/>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Второй признак работает только при полном наборе условий: двух пропорциях и равенстве включённого угла.
</a:t>
            </a:r>
            <a:endParaRPr lang="en-US" sz="1000" dirty="0"/>
          </a:p>
        </p:txBody>
      </p:sp>
      <p:sp>
        <p:nvSpPr>
          <p:cNvPr id="9" name="Text 4"/>
          <p:cNvSpPr txBox="1"/>
          <p:nvPr/>
        </p:nvSpPr>
        <p:spPr>
          <a:xfrm>
            <a:off x="413125" y="4586688"/>
            <a:ext cx="4867800" cy="1968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Условия второго признака подобия треугольников
</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25" y="1474012"/>
            <a:ext cx="160200" cy="160200"/>
          </a:xfrm>
          <a:prstGeom prst="rect">
            <a:avLst/>
          </a:prstGeom>
        </p:spPr>
      </p:pic>
      <p:pic>
        <p:nvPicPr>
          <p:cNvPr id="5" name="Image 3" descr="preencoded.png">    </p:cNvPr>
          <p:cNvPicPr>
            <a:picLocks noChangeAspect="1"/>
          </p:cNvPicPr>
          <p:nvPr/>
        </p:nvPicPr>
        <p:blipFill>
          <a:blip r:embed="rId4"/>
          <a:stretch>
            <a:fillRect/>
          </a:stretch>
        </p:blipFill>
        <p:spPr>
          <a:xfrm>
            <a:off x="450756" y="2378058"/>
            <a:ext cx="84938" cy="135900"/>
          </a:xfrm>
          <a:prstGeom prst="rect">
            <a:avLst/>
          </a:prstGeom>
        </p:spPr>
      </p:pic>
      <p:pic>
        <p:nvPicPr>
          <p:cNvPr id="6" name="Image 4" descr="preencoded.png">    </p:cNvPr>
          <p:cNvPicPr>
            <a:picLocks noChangeAspect="1"/>
          </p:cNvPicPr>
          <p:nvPr/>
        </p:nvPicPr>
        <p:blipFill>
          <a:blip r:embed="rId5"/>
          <a:stretch>
            <a:fillRect/>
          </a:stretch>
        </p:blipFill>
        <p:spPr>
          <a:xfrm>
            <a:off x="433769" y="3289748"/>
            <a:ext cx="118913" cy="135900"/>
          </a:xfrm>
          <a:prstGeom prst="rect">
            <a:avLst/>
          </a:prstGeom>
        </p:spPr>
      </p:pic>
      <p:pic>
        <p:nvPicPr>
          <p:cNvPr id="7" name="Image 5" descr="preencoded.png">    </p:cNvPr>
          <p:cNvPicPr>
            <a:picLocks noChangeAspect="1"/>
          </p:cNvPicPr>
          <p:nvPr/>
        </p:nvPicPr>
        <p:blipFill>
          <a:blip r:embed="rId6"/>
          <a:stretch>
            <a:fillRect/>
          </a:stretch>
        </p:blipFill>
        <p:spPr>
          <a:xfrm>
            <a:off x="416781" y="4201430"/>
            <a:ext cx="152888" cy="1359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Как применять второй признак в задачах
</a:t>
            </a:r>
            <a:endParaRPr lang="en-US" sz="2200" dirty="0"/>
          </a:p>
        </p:txBody>
      </p:sp>
      <p:sp>
        <p:nvSpPr>
          <p:cNvPr id="10"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7</a:t>
            </a:r>
            <a:endParaRPr lang="en-US" sz="700" dirty="0"/>
          </a:p>
        </p:txBody>
      </p:sp>
      <p:sp>
        <p:nvSpPr>
          <p:cNvPr id="11" name="Text 2"/>
          <p:cNvSpPr txBox="1"/>
          <p:nvPr/>
        </p:nvSpPr>
        <p:spPr>
          <a:xfrm>
            <a:off x="695088" y="1210625"/>
            <a:ext cx="3795300" cy="696900"/>
          </a:xfrm>
          <a:prstGeom prst="rect">
            <a:avLst/>
          </a:prstGeom>
          <a:noFill/>
          <a:ln/>
        </p:spPr>
        <p:txBody>
          <a:bodyPr wrap="square" lIns="0" tIns="0" rIns="0" bIns="0" rtlCol="0" anchor="ctr"/>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Выбрать пары сторон
</a:t>
            </a:r>
            <a:pPr algn="l" indent="0" marL="0">
              <a:lnSpc>
                <a:spcPct val="115000"/>
              </a:lnSpc>
              <a:buNone/>
            </a:pPr>
            <a:r>
              <a:rPr lang="en-US" sz="6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Сначала находят две стороны в первом треугольнике и две соответствующие стороны во втором. Ошибка в выборе пар сразу нарушает дальнейшие вычисления.
</a:t>
            </a:r>
            <a:endParaRPr lang="en-US" sz="1100" dirty="0"/>
          </a:p>
        </p:txBody>
      </p:sp>
      <p:sp>
        <p:nvSpPr>
          <p:cNvPr id="12" name="Text 3"/>
          <p:cNvSpPr txBox="1"/>
          <p:nvPr/>
        </p:nvSpPr>
        <p:spPr>
          <a:xfrm>
            <a:off x="695088" y="2122322"/>
            <a:ext cx="3795300" cy="696900"/>
          </a:xfrm>
          <a:prstGeom prst="rect">
            <a:avLst/>
          </a:prstGeom>
          <a:noFill/>
          <a:ln/>
        </p:spPr>
        <p:txBody>
          <a:bodyPr wrap="square" lIns="0" tIns="0" rIns="0" bIns="0" rtlCol="0" anchor="ctr"/>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Проверить угол
</a:t>
            </a:r>
            <a:pPr algn="l" indent="0" marL="0">
              <a:lnSpc>
                <a:spcPct val="115000"/>
              </a:lnSpc>
              <a:buNone/>
            </a:pPr>
            <a:r>
              <a:rPr lang="en-US" sz="6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Затем определяют угол между выбранными сторонами и сравнивают его с углом во втором треугольнике. Именно он должен быть равным для применения признака.
</a:t>
            </a:r>
            <a:endParaRPr lang="en-US" sz="1100" dirty="0"/>
          </a:p>
        </p:txBody>
      </p:sp>
      <p:sp>
        <p:nvSpPr>
          <p:cNvPr id="13" name="Text 4"/>
          <p:cNvSpPr txBox="1"/>
          <p:nvPr/>
        </p:nvSpPr>
        <p:spPr>
          <a:xfrm>
            <a:off x="695088" y="3034013"/>
            <a:ext cx="3795300" cy="696900"/>
          </a:xfrm>
          <a:prstGeom prst="rect">
            <a:avLst/>
          </a:prstGeom>
          <a:noFill/>
          <a:ln/>
        </p:spPr>
        <p:txBody>
          <a:bodyPr wrap="square" lIns="0" tIns="0" rIns="0" bIns="0" rtlCol="0" anchor="ctr"/>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Составить пропорции
</a:t>
            </a:r>
            <a:pPr algn="l" indent="0" marL="0">
              <a:lnSpc>
                <a:spcPct val="115000"/>
              </a:lnSpc>
              <a:buNone/>
            </a:pPr>
            <a:r>
              <a:rPr lang="en-US" sz="6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После этого записывают отношения соответствующих сторон и проверяют, равны ли дроби. Если пропорции совпадают, можно переходить к выводу о подобии.
</a:t>
            </a:r>
            <a:endParaRPr lang="en-US" sz="1100" dirty="0"/>
          </a:p>
        </p:txBody>
      </p:sp>
      <p:sp>
        <p:nvSpPr>
          <p:cNvPr id="14" name="Text 5"/>
          <p:cNvSpPr txBox="1"/>
          <p:nvPr/>
        </p:nvSpPr>
        <p:spPr>
          <a:xfrm>
            <a:off x="695088" y="3945695"/>
            <a:ext cx="3795300" cy="696900"/>
          </a:xfrm>
          <a:prstGeom prst="rect">
            <a:avLst/>
          </a:prstGeom>
          <a:noFill/>
          <a:ln/>
        </p:spPr>
        <p:txBody>
          <a:bodyPr wrap="square" lIns="0" tIns="0" rIns="0" bIns="0" rtlCol="0" anchor="ctr"/>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Использовать в задачах
</a:t>
            </a:r>
            <a:pPr algn="l" indent="0" marL="0">
              <a:lnSpc>
                <a:spcPct val="115000"/>
              </a:lnSpc>
              <a:buNone/>
            </a:pPr>
            <a:r>
              <a:rPr lang="en-US" sz="6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Этот признак часто встречается в задачах с биссектрисой, высотой, медианой и параллельными прямыми, где отношения сторон удобно получать из рисунка.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25" y="1377951"/>
            <a:ext cx="8368200" cy="3284447"/>
          </a:xfrm>
          <a:prstGeom prst="rect">
            <a:avLst/>
          </a:prstGeom>
        </p:spPr>
      </p:pic>
      <p:sp>
        <p:nvSpPr>
          <p:cNvPr id="4"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Проверка подобия по второму признаку
</a:t>
            </a:r>
            <a:endParaRPr lang="en-US" sz="2200" dirty="0"/>
          </a:p>
        </p:txBody>
      </p:sp>
      <p:sp>
        <p:nvSpPr>
          <p:cNvPr id="5"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8</a:t>
            </a:r>
            <a:endParaRPr lang="en-US" sz="700" dirty="0"/>
          </a:p>
        </p:txBody>
      </p:sp>
      <p:sp>
        <p:nvSpPr>
          <p:cNvPr id="6" name="Text 2"/>
          <p:cNvSpPr txBox="1"/>
          <p:nvPr/>
        </p:nvSpPr>
        <p:spPr>
          <a:xfrm>
            <a:off x="413125" y="895700"/>
            <a:ext cx="8368200" cy="218700"/>
          </a:xfrm>
          <a:prstGeom prst="rect">
            <a:avLst/>
          </a:prstGeom>
          <a:noFill/>
          <a:ln/>
        </p:spPr>
        <p:txBody>
          <a:bodyPr wrap="square" lIns="0" tIns="0" rIns="0" bIns="0" rtlCol="0" anchor="ctr"/>
          <a:lstStyle/>
          <a:p>
            <a:pPr algn="l" indent="0" marL="0">
              <a:lnSpc>
                <a:spcPct val="80000"/>
              </a:lnSpc>
              <a:buNone/>
            </a:pPr>
            <a:r>
              <a:rPr lang="en-US" sz="1100" b="1" dirty="0">
                <a:solidFill>
                  <a:srgbClr val="102D69"/>
                </a:solidFill>
                <a:latin typeface="Arial" pitchFamily="34" charset="0"/>
                <a:ea typeface="Arial" pitchFamily="34" charset="-122"/>
                <a:cs typeface="Arial" pitchFamily="34" charset="-120"/>
              </a:rPr>
              <a:t>Последовательность проверки двух сторон и включённого угла в треугольниках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Третий признак подобия: три стороны
</a:t>
            </a:r>
            <a:endParaRPr lang="en-US" sz="2200" dirty="0"/>
          </a:p>
        </p:txBody>
      </p:sp>
      <p:sp>
        <p:nvSpPr>
          <p:cNvPr id="8"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9</a:t>
            </a:r>
            <a:endParaRPr lang="en-US" sz="700" dirty="0"/>
          </a:p>
        </p:txBody>
      </p:sp>
      <p:sp>
        <p:nvSpPr>
          <p:cNvPr id="9" name="Text 2"/>
          <p:cNvSpPr txBox="1"/>
          <p:nvPr/>
        </p:nvSpPr>
        <p:spPr>
          <a:xfrm>
            <a:off x="413175" y="2257342"/>
            <a:ext cx="2381400" cy="1106700"/>
          </a:xfrm>
          <a:prstGeom prst="rect">
            <a:avLst/>
          </a:prstGeom>
          <a:noFill/>
          <a:ln/>
        </p:spPr>
        <p:txBody>
          <a:bodyPr wrap="square" lIns="0" tIns="0" rIns="0" bIns="0" rtlCol="0" anchor="t"/>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Три пары сторон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Если три стороны одного треугольника пропорциональны трём сторонам другого, треугольники подобны. Здесь проверяют только длины сторон, не сравнивая углы заранее.
</a:t>
            </a:r>
            <a:endParaRPr lang="en-US" sz="1200" dirty="0"/>
          </a:p>
        </p:txBody>
      </p:sp>
      <p:sp>
        <p:nvSpPr>
          <p:cNvPr id="10" name="Text 3"/>
          <p:cNvSpPr txBox="1"/>
          <p:nvPr/>
        </p:nvSpPr>
        <p:spPr>
          <a:xfrm>
            <a:off x="3406535" y="2257288"/>
            <a:ext cx="2381400" cy="1106700"/>
          </a:xfrm>
          <a:prstGeom prst="rect">
            <a:avLst/>
          </a:prstGeom>
          <a:noFill/>
          <a:ln/>
        </p:spPr>
        <p:txBody>
          <a:bodyPr wrap="square" lIns="0" tIns="0" rIns="0" bIns="0" rtlCol="0" anchor="t"/>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Название признака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Этот критерий называют SSS-признаком подобия. Он особенно удобен, когда в задаче даны только размеры сторон, а углы на рисунке не подписаны.
</a:t>
            </a:r>
            <a:endParaRPr lang="en-US" sz="1200" dirty="0"/>
          </a:p>
        </p:txBody>
      </p:sp>
      <p:sp>
        <p:nvSpPr>
          <p:cNvPr id="11" name="Text 4"/>
          <p:cNvSpPr txBox="1"/>
          <p:nvPr/>
        </p:nvSpPr>
        <p:spPr>
          <a:xfrm>
            <a:off x="6399887" y="2260163"/>
            <a:ext cx="2381400" cy="1106700"/>
          </a:xfrm>
          <a:prstGeom prst="rect">
            <a:avLst/>
          </a:prstGeom>
          <a:noFill/>
          <a:ln/>
        </p:spPr>
        <p:txBody>
          <a:bodyPr wrap="square" lIns="0" tIns="0" rIns="0" bIns="0" rtlCol="0" anchor="t"/>
          <a:lstStyle/>
          <a:p>
            <a:pPr algn="l" indent="0" marL="0">
              <a:lnSpc>
                <a:spcPct val="115000"/>
              </a:lnSpc>
              <a:buNone/>
            </a:pPr>
            <a:r>
              <a:rPr lang="en-US" sz="1182" b="1" dirty="0">
                <a:solidFill>
                  <a:srgbClr val="102D69"/>
                </a:solidFill>
                <a:latin typeface="Arial" pitchFamily="34" charset="0"/>
                <a:ea typeface="Arial" pitchFamily="34" charset="-122"/>
                <a:cs typeface="Arial" pitchFamily="34" charset="-120"/>
              </a:rPr>
              <a:t>Что следует из пропорции
</a:t>
            </a:r>
            <a:pPr algn="l" indent="0" marL="0">
              <a:lnSpc>
                <a:spcPct val="115000"/>
              </a:lnSpc>
              <a:buNone/>
            </a:pPr>
            <a:r>
              <a:rPr lang="en-US" sz="493"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85" dirty="0">
                <a:solidFill>
                  <a:srgbClr val="102D69"/>
                </a:solidFill>
                <a:latin typeface="Arial" pitchFamily="34" charset="0"/>
                <a:ea typeface="Arial" pitchFamily="34" charset="-122"/>
                <a:cs typeface="Arial" pitchFamily="34" charset="-120"/>
              </a:rPr>
              <a:t>Из равенства всех трёх отношений сторон автоматически следует равенство соответствующих углов. Поэтому третий признак позволяет сделать полный вывод о подобии фигур.
</a:t>
            </a:r>
            <a:endParaRPr lang="en-US" sz="1182"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913525" y="1974242"/>
            <a:ext cx="4867800" cy="1481816"/>
          </a:xfrm>
          <a:prstGeom prst="rect">
            <a:avLst/>
          </a:prstGeom>
        </p:spPr>
      </p:pic>
      <p:sp>
        <p:nvSpPr>
          <p:cNvPr id="5"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Как записывают третий признак
</a:t>
            </a:r>
            <a:endParaRPr lang="en-US" sz="2200" dirty="0"/>
          </a:p>
        </p:txBody>
      </p:sp>
      <p:sp>
        <p:nvSpPr>
          <p:cNvPr id="6"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10</a:t>
            </a:r>
            <a:endParaRPr lang="en-US" sz="700" dirty="0"/>
          </a:p>
        </p:txBody>
      </p:sp>
      <p:sp>
        <p:nvSpPr>
          <p:cNvPr id="7" name="Text 2"/>
          <p:cNvSpPr txBox="1"/>
          <p:nvPr/>
        </p:nvSpPr>
        <p:spPr>
          <a:xfrm>
            <a:off x="580625" y="1569872"/>
            <a:ext cx="2919900" cy="1044900"/>
          </a:xfrm>
          <a:prstGeom prst="rect">
            <a:avLst/>
          </a:prstGeom>
          <a:noFill/>
          <a:ln/>
        </p:spPr>
        <p:txBody>
          <a:bodyPr wrap="square" lIns="0" tIns="0" rIns="0" bIns="0" rtlCol="0" anchor="b"/>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Запись показывает, что для доказательства достаточно сравнить все три пары сторон.
</a:t>
            </a:r>
            <a:endParaRPr lang="en-US" sz="1000" dirty="0"/>
          </a:p>
        </p:txBody>
      </p:sp>
      <p:sp>
        <p:nvSpPr>
          <p:cNvPr id="8" name="Text 3"/>
          <p:cNvSpPr txBox="1"/>
          <p:nvPr/>
        </p:nvSpPr>
        <p:spPr>
          <a:xfrm>
            <a:off x="580625" y="2815515"/>
            <a:ext cx="2919900" cy="1044900"/>
          </a:xfrm>
          <a:prstGeom prst="rect">
            <a:avLst/>
          </a:prstGeom>
          <a:noFill/>
          <a:ln/>
        </p:spPr>
        <p:txBody>
          <a:bodyPr wrap="square" lIns="0" tIns="0" rIns="0" bIns="0" rtlCol="0" anchor="t"/>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Три равных отношения сторон полностью заменяют проверку углов и позволяют доказать подобие по длинам.
</a:t>
            </a:r>
            <a:endParaRPr lang="en-US" sz="1000" dirty="0"/>
          </a:p>
        </p:txBody>
      </p:sp>
      <p:sp>
        <p:nvSpPr>
          <p:cNvPr id="9" name="Text 4"/>
          <p:cNvSpPr txBox="1"/>
          <p:nvPr/>
        </p:nvSpPr>
        <p:spPr>
          <a:xfrm>
            <a:off x="413125" y="4586700"/>
            <a:ext cx="4867800" cy="1968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Формулировка третьего признака подобия треугольников
</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96550" y="1181123"/>
            <a:ext cx="4371900" cy="1084436"/>
          </a:xfrm>
          <a:prstGeom prst="rect">
            <a:avLst/>
          </a:prstGeom>
        </p:spPr>
      </p:pic>
      <p:pic>
        <p:nvPicPr>
          <p:cNvPr id="4" name="Image 2" descr="preencoded.png">    </p:cNvPr>
          <p:cNvPicPr>
            <a:picLocks noChangeAspect="1"/>
          </p:cNvPicPr>
          <p:nvPr/>
        </p:nvPicPr>
        <p:blipFill>
          <a:blip r:embed="rId3"/>
          <a:stretch>
            <a:fillRect/>
          </a:stretch>
        </p:blipFill>
        <p:spPr>
          <a:xfrm>
            <a:off x="4096550" y="2372433"/>
            <a:ext cx="4371900" cy="1084436"/>
          </a:xfrm>
          <a:prstGeom prst="rect">
            <a:avLst/>
          </a:prstGeom>
        </p:spPr>
      </p:pic>
      <p:pic>
        <p:nvPicPr>
          <p:cNvPr id="5" name="Image 3" descr="preencoded.png">    </p:cNvPr>
          <p:cNvPicPr>
            <a:picLocks noChangeAspect="1"/>
          </p:cNvPicPr>
          <p:nvPr/>
        </p:nvPicPr>
        <p:blipFill>
          <a:blip r:embed="rId4"/>
          <a:stretch>
            <a:fillRect/>
          </a:stretch>
        </p:blipFill>
        <p:spPr>
          <a:xfrm>
            <a:off x="4096550" y="3563730"/>
            <a:ext cx="4371900" cy="1084436"/>
          </a:xfrm>
          <a:prstGeom prst="rect">
            <a:avLst/>
          </a:prstGeom>
        </p:spPr>
      </p:pic>
      <p:sp>
        <p:nvSpPr>
          <p:cNvPr id="6"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Когда удобен третий признак
</a:t>
            </a:r>
            <a:endParaRPr lang="en-US" sz="2200" dirty="0"/>
          </a:p>
        </p:txBody>
      </p:sp>
      <p:sp>
        <p:nvSpPr>
          <p:cNvPr id="7"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11</a:t>
            </a:r>
            <a:endParaRPr lang="en-US" sz="700" dirty="0"/>
          </a:p>
        </p:txBody>
      </p:sp>
      <p:sp>
        <p:nvSpPr>
          <p:cNvPr id="8" name="Text 2"/>
          <p:cNvSpPr txBox="1"/>
          <p:nvPr/>
        </p:nvSpPr>
        <p:spPr>
          <a:xfrm>
            <a:off x="413125" y="1180175"/>
            <a:ext cx="3162600" cy="1086300"/>
          </a:xfrm>
          <a:prstGeom prst="rect">
            <a:avLst/>
          </a:prstGeom>
          <a:noFill/>
          <a:ln/>
        </p:spPr>
        <p:txBody>
          <a:bodyPr wrap="square" lIns="0" tIns="0" rIns="0" bIns="0" rtlCol="0" anchor="t"/>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Когда даны только стороны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Третий признак особенно полезен, если на чертеже подписаны длины всех сторон, а про углы ничего не сказано. Тогда не приходится искать дополнительные построения: достаточно сравнить три пары сторон и проверить один и тот же коэффициент.
</a:t>
            </a:r>
            <a:endParaRPr lang="en-US" sz="1100" dirty="0"/>
          </a:p>
        </p:txBody>
      </p:sp>
      <p:sp>
        <p:nvSpPr>
          <p:cNvPr id="9" name="Text 3"/>
          <p:cNvSpPr txBox="1"/>
          <p:nvPr/>
        </p:nvSpPr>
        <p:spPr>
          <a:xfrm>
            <a:off x="413125" y="2371496"/>
            <a:ext cx="3162600" cy="1086300"/>
          </a:xfrm>
          <a:prstGeom prst="rect">
            <a:avLst/>
          </a:prstGeom>
          <a:noFill/>
          <a:ln/>
        </p:spPr>
        <p:txBody>
          <a:bodyPr wrap="square" lIns="0" tIns="0" rIns="0" bIns="0" rtlCol="0" anchor="t"/>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Проверка формы по чертежу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В задачах на сравнение фигур этот признак помогает быстро понять, одинаковы ли их формы. На рисунке удобно выделить одинаковые отношения сторон цветом или скобками, чтобы сразу увидеть, что треугольники отличаются только размером.
</a:t>
            </a:r>
            <a:endParaRPr lang="en-US" sz="1100" dirty="0"/>
          </a:p>
        </p:txBody>
      </p:sp>
      <p:sp>
        <p:nvSpPr>
          <p:cNvPr id="10" name="Text 4"/>
          <p:cNvSpPr txBox="1"/>
          <p:nvPr/>
        </p:nvSpPr>
        <p:spPr>
          <a:xfrm>
            <a:off x="413125" y="3562798"/>
            <a:ext cx="3162600" cy="1086300"/>
          </a:xfrm>
          <a:prstGeom prst="rect">
            <a:avLst/>
          </a:prstGeom>
          <a:noFill/>
          <a:ln/>
        </p:spPr>
        <p:txBody>
          <a:bodyPr wrap="square" lIns="0" tIns="0" rIns="0" bIns="0" rtlCol="0" anchor="t"/>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Масштаб и построения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Третий признак часто встречается в задачах на масштаб, когда одна фигура изображена уменьшенно, а другая — в натуральную величину. В построениях он позволяет сравнить готовую модель с исходным треугольником без измерения углов.
</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25" y="1376818"/>
            <a:ext cx="4867800" cy="2676814"/>
          </a:xfrm>
          <a:prstGeom prst="rect">
            <a:avLst/>
          </a:prstGeom>
        </p:spPr>
      </p:pic>
      <p:sp>
        <p:nvSpPr>
          <p:cNvPr id="5"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Сравнение второго и третьего признаков
</a:t>
            </a:r>
            <a:endParaRPr lang="en-US" sz="2200" dirty="0"/>
          </a:p>
        </p:txBody>
      </p:sp>
      <p:sp>
        <p:nvSpPr>
          <p:cNvPr id="6"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12</a:t>
            </a:r>
            <a:endParaRPr lang="en-US" sz="700" dirty="0"/>
          </a:p>
        </p:txBody>
      </p:sp>
      <p:sp>
        <p:nvSpPr>
          <p:cNvPr id="7" name="Text 2"/>
          <p:cNvSpPr txBox="1"/>
          <p:nvPr/>
        </p:nvSpPr>
        <p:spPr>
          <a:xfrm>
            <a:off x="5603800" y="1569897"/>
            <a:ext cx="2919900" cy="1044900"/>
          </a:xfrm>
          <a:prstGeom prst="rect">
            <a:avLst/>
          </a:prstGeom>
          <a:noFill/>
          <a:ln/>
        </p:spPr>
        <p:txBody>
          <a:bodyPr wrap="square" lIns="0" tIns="0" rIns="0" bIns="0" rtlCol="0" anchor="b"/>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Оба признака приводят к одному выводу, но используют разные данные. Второй требует угол между двумя сторонами, а третий опирается только на длины сторон.
</a:t>
            </a:r>
            <a:endParaRPr lang="en-US" sz="1000" dirty="0"/>
          </a:p>
        </p:txBody>
      </p:sp>
      <p:sp>
        <p:nvSpPr>
          <p:cNvPr id="8" name="Text 3"/>
          <p:cNvSpPr txBox="1"/>
          <p:nvPr/>
        </p:nvSpPr>
        <p:spPr>
          <a:xfrm>
            <a:off x="5603800" y="2815540"/>
            <a:ext cx="2919900" cy="1044900"/>
          </a:xfrm>
          <a:prstGeom prst="rect">
            <a:avLst/>
          </a:prstGeom>
          <a:noFill/>
          <a:ln/>
        </p:spPr>
        <p:txBody>
          <a:bodyPr wrap="square" lIns="0" tIns="0" rIns="0" bIns="0" rtlCol="0" anchor="t"/>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Чем меньше измерений дано, тем важнее точная проверка условий. Второй признак экономит расчёты по углам, третий удобен при работе только с длинами.
</a:t>
            </a:r>
            <a:endParaRPr lang="en-US" sz="1000" dirty="0"/>
          </a:p>
        </p:txBody>
      </p:sp>
      <p:sp>
        <p:nvSpPr>
          <p:cNvPr id="9" name="Text 4"/>
          <p:cNvSpPr txBox="1"/>
          <p:nvPr/>
        </p:nvSpPr>
        <p:spPr>
          <a:xfrm>
            <a:off x="413125" y="4586688"/>
            <a:ext cx="4867800" cy="1968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Учебный материал по теме «Второй и третий признаки подобия треугольников»
</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7956" y="1311500"/>
            <a:ext cx="3191788" cy="3210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Чем подобие отличается от равенства треугольников
</a:t>
            </a:r>
            <a:endParaRPr lang="en-US" sz="2200" dirty="0"/>
          </a:p>
        </p:txBody>
      </p:sp>
      <p:sp>
        <p:nvSpPr>
          <p:cNvPr id="10"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13</a:t>
            </a:r>
            <a:endParaRPr lang="en-US" sz="700" dirty="0"/>
          </a:p>
        </p:txBody>
      </p:sp>
      <p:sp>
        <p:nvSpPr>
          <p:cNvPr id="11" name="Text 2"/>
          <p:cNvSpPr txBox="1"/>
          <p:nvPr/>
        </p:nvSpPr>
        <p:spPr>
          <a:xfrm>
            <a:off x="611375" y="1134900"/>
            <a:ext cx="4176000" cy="721200"/>
          </a:xfrm>
          <a:prstGeom prst="rect">
            <a:avLst/>
          </a:prstGeom>
          <a:noFill/>
          <a:ln/>
        </p:spPr>
        <p:txBody>
          <a:bodyPr wrap="square" lIns="0" tIns="0" rIns="0" bIns="0" rtlCol="0" anchor="t"/>
          <a:lstStyle/>
          <a:p>
            <a:pPr algn="l" indent="0" marL="0">
              <a:lnSpc>
                <a:spcPct val="115000"/>
              </a:lnSpc>
              <a:buNone/>
            </a:pPr>
            <a:r>
              <a:rPr lang="en-US" sz="1069" b="1" dirty="0">
                <a:solidFill>
                  <a:srgbClr val="102D69"/>
                </a:solidFill>
                <a:latin typeface="Arial" pitchFamily="34" charset="0"/>
                <a:ea typeface="Arial" pitchFamily="34" charset="-122"/>
                <a:cs typeface="Arial" pitchFamily="34" charset="-120"/>
              </a:rPr>
              <a:t>Одинаковая форма
</a:t>
            </a:r>
            <a:pPr algn="l" indent="0" marL="0">
              <a:lnSpc>
                <a:spcPct val="115000"/>
              </a:lnSpc>
              <a:buNone/>
            </a:pPr>
            <a:r>
              <a:rPr lang="en-US" sz="493"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04" dirty="0">
                <a:solidFill>
                  <a:srgbClr val="102D69"/>
                </a:solidFill>
                <a:latin typeface="Arial" pitchFamily="34" charset="0"/>
                <a:ea typeface="Arial" pitchFamily="34" charset="-122"/>
                <a:cs typeface="Arial" pitchFamily="34" charset="-120"/>
              </a:rPr>
              <a:t>Подобные треугольники имеют одинаковые углы и одинаковое расположение сторон, но их размеры могут быть разными. Именно поэтому один треугольник можно получить из другого увеличением или уменьшением.
</a:t>
            </a:r>
            <a:endParaRPr lang="en-US" sz="1069" dirty="0"/>
          </a:p>
        </p:txBody>
      </p:sp>
      <p:sp>
        <p:nvSpPr>
          <p:cNvPr id="12" name="Text 3"/>
          <p:cNvSpPr txBox="1"/>
          <p:nvPr/>
        </p:nvSpPr>
        <p:spPr>
          <a:xfrm>
            <a:off x="611375" y="2078030"/>
            <a:ext cx="4176000" cy="721200"/>
          </a:xfrm>
          <a:prstGeom prst="rect">
            <a:avLst/>
          </a:prstGeom>
          <a:noFill/>
          <a:ln/>
        </p:spPr>
        <p:txBody>
          <a:bodyPr wrap="square" lIns="0" tIns="0" rIns="0" bIns="0" rtlCol="0" anchor="t"/>
          <a:lstStyle/>
          <a:p>
            <a:pPr algn="l" indent="0" marL="0">
              <a:lnSpc>
                <a:spcPct val="115000"/>
              </a:lnSpc>
              <a:buNone/>
            </a:pPr>
            <a:r>
              <a:rPr lang="en-US" sz="1135" b="1" dirty="0">
                <a:solidFill>
                  <a:srgbClr val="102D69"/>
                </a:solidFill>
                <a:latin typeface="Arial" pitchFamily="34" charset="0"/>
                <a:ea typeface="Arial" pitchFamily="34" charset="-122"/>
                <a:cs typeface="Arial" pitchFamily="34" charset="-120"/>
              </a:rPr>
              <a:t>Совпадение без изменения
</a:t>
            </a:r>
            <a:pPr algn="l" indent="0" marL="0">
              <a:lnSpc>
                <a:spcPct val="115000"/>
              </a:lnSpc>
              <a:buNone/>
            </a:pPr>
            <a:r>
              <a:rPr lang="en-US" sz="524"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60" dirty="0">
                <a:solidFill>
                  <a:srgbClr val="102D69"/>
                </a:solidFill>
                <a:latin typeface="Arial" pitchFamily="34" charset="0"/>
                <a:ea typeface="Arial" pitchFamily="34" charset="-122"/>
                <a:cs typeface="Arial" pitchFamily="34" charset="-120"/>
              </a:rPr>
              <a:t>Равные треугольники полностью совпадают: если наложить один на другой, они совместятся без поворота и растяжения. У них равны и углы, и соответствующие стороны, поэтому коэффициент подобия равен 1.
</a:t>
            </a:r>
            <a:endParaRPr lang="en-US" sz="1135" dirty="0"/>
          </a:p>
        </p:txBody>
      </p:sp>
      <p:sp>
        <p:nvSpPr>
          <p:cNvPr id="13" name="Text 4"/>
          <p:cNvSpPr txBox="1"/>
          <p:nvPr/>
        </p:nvSpPr>
        <p:spPr>
          <a:xfrm>
            <a:off x="611375" y="3021146"/>
            <a:ext cx="4176000" cy="721200"/>
          </a:xfrm>
          <a:prstGeom prst="rect">
            <a:avLst/>
          </a:prstGeom>
          <a:noFill/>
          <a:ln/>
        </p:spPr>
        <p:txBody>
          <a:bodyPr wrap="square" lIns="0" tIns="0" rIns="0" bIns="0" rtlCol="0" anchor="t"/>
          <a:lstStyle/>
          <a:p>
            <a:pPr algn="l" indent="0" marL="0">
              <a:lnSpc>
                <a:spcPct val="115000"/>
              </a:lnSpc>
              <a:buNone/>
            </a:pPr>
            <a:r>
              <a:rPr lang="en-US" sz="1234" b="1" dirty="0">
                <a:solidFill>
                  <a:srgbClr val="102D69"/>
                </a:solidFill>
                <a:latin typeface="Arial" pitchFamily="34" charset="0"/>
                <a:ea typeface="Arial" pitchFamily="34" charset="-122"/>
                <a:cs typeface="Arial" pitchFamily="34" charset="-120"/>
              </a:rPr>
              <a:t>Пропорции вместо равенства
</a:t>
            </a:r>
            <a:pPr algn="l" indent="0" marL="0">
              <a:lnSpc>
                <a:spcPct val="115000"/>
              </a:lnSpc>
              <a:buNone/>
            </a:pPr>
            <a:r>
              <a:rPr lang="en-US" sz="57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44" dirty="0">
                <a:solidFill>
                  <a:srgbClr val="102D69"/>
                </a:solidFill>
                <a:latin typeface="Arial" pitchFamily="34" charset="0"/>
                <a:ea typeface="Arial" pitchFamily="34" charset="-122"/>
                <a:cs typeface="Arial" pitchFamily="34" charset="-120"/>
              </a:rPr>
              <a:t>Для подобия важно не равенство сторон, а их одинаковое отношение. Одна фигура может быть в два, три или больше раз больше другой, и при этом оставаться подобной по форме.
</a:t>
            </a:r>
            <a:endParaRPr lang="en-US" sz="1234" dirty="0"/>
          </a:p>
        </p:txBody>
      </p:sp>
      <p:sp>
        <p:nvSpPr>
          <p:cNvPr id="14" name="Text 5"/>
          <p:cNvSpPr txBox="1"/>
          <p:nvPr/>
        </p:nvSpPr>
        <p:spPr>
          <a:xfrm>
            <a:off x="600975" y="3964273"/>
            <a:ext cx="4176000" cy="721200"/>
          </a:xfrm>
          <a:prstGeom prst="rect">
            <a:avLst/>
          </a:prstGeom>
          <a:noFill/>
          <a:ln/>
        </p:spPr>
        <p:txBody>
          <a:bodyPr wrap="square" lIns="0" tIns="0" rIns="0" bIns="0" rtlCol="0" anchor="t"/>
          <a:lstStyle/>
          <a:p>
            <a:pPr algn="l" indent="0" marL="0">
              <a:lnSpc>
                <a:spcPct val="115000"/>
              </a:lnSpc>
              <a:buNone/>
            </a:pPr>
            <a:r>
              <a:rPr lang="en-US" sz="1083" b="1" dirty="0">
                <a:solidFill>
                  <a:srgbClr val="102D69"/>
                </a:solidFill>
                <a:latin typeface="Arial" pitchFamily="34" charset="0"/>
                <a:ea typeface="Arial" pitchFamily="34" charset="-122"/>
                <a:cs typeface="Arial" pitchFamily="34" charset="-120"/>
              </a:rPr>
              <a:t>Зачем это различать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16" dirty="0">
                <a:solidFill>
                  <a:srgbClr val="102D69"/>
                </a:solidFill>
                <a:latin typeface="Arial" pitchFamily="34" charset="0"/>
                <a:ea typeface="Arial" pitchFamily="34" charset="-122"/>
                <a:cs typeface="Arial" pitchFamily="34" charset="-120"/>
              </a:rPr>
              <a:t>В задачах это различие помогает понять, нужно ли искать точное совпадение фигур или достаточно установить пропорцию. Ошибка в выборе понятия приводит к неверному способу решения и неправильному ответу.
</a:t>
            </a:r>
            <a:endParaRPr lang="en-US" sz="1083"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25" y="1377951"/>
            <a:ext cx="8368200" cy="3284447"/>
          </a:xfrm>
          <a:prstGeom prst="rect">
            <a:avLst/>
          </a:prstGeom>
        </p:spPr>
      </p:pic>
      <p:sp>
        <p:nvSpPr>
          <p:cNvPr id="4"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Шаги проверки подобия треугольников
</a:t>
            </a:r>
            <a:endParaRPr lang="en-US" sz="2200" dirty="0"/>
          </a:p>
        </p:txBody>
      </p:sp>
      <p:sp>
        <p:nvSpPr>
          <p:cNvPr id="5"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14</a:t>
            </a:r>
            <a:endParaRPr lang="en-US" sz="700" dirty="0"/>
          </a:p>
        </p:txBody>
      </p:sp>
      <p:sp>
        <p:nvSpPr>
          <p:cNvPr id="6" name="Text 2"/>
          <p:cNvSpPr txBox="1"/>
          <p:nvPr/>
        </p:nvSpPr>
        <p:spPr>
          <a:xfrm>
            <a:off x="413125" y="895700"/>
            <a:ext cx="8368200" cy="218700"/>
          </a:xfrm>
          <a:prstGeom prst="rect">
            <a:avLst/>
          </a:prstGeom>
          <a:noFill/>
          <a:ln/>
        </p:spPr>
        <p:txBody>
          <a:bodyPr wrap="square" lIns="0" tIns="0" rIns="0" bIns="0" rtlCol="0" anchor="ctr"/>
          <a:lstStyle/>
          <a:p>
            <a:pPr algn="l" indent="0" marL="0">
              <a:lnSpc>
                <a:spcPct val="80000"/>
              </a:lnSpc>
              <a:buNone/>
            </a:pPr>
            <a:r>
              <a:rPr lang="en-US" sz="1100" b="1" dirty="0">
                <a:solidFill>
                  <a:srgbClr val="102D69"/>
                </a:solidFill>
                <a:latin typeface="Arial" pitchFamily="34" charset="0"/>
                <a:ea typeface="Arial" pitchFamily="34" charset="-122"/>
                <a:cs typeface="Arial" pitchFamily="34" charset="-120"/>
              </a:rPr>
              <a:t>Последовательность действий при решении задач по второму или третьему признаку
</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Типичные ошибки при применении признаков
</a:t>
            </a:r>
            <a:endParaRPr lang="en-US" sz="2200" dirty="0"/>
          </a:p>
        </p:txBody>
      </p:sp>
      <p:sp>
        <p:nvSpPr>
          <p:cNvPr id="8"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15</a:t>
            </a:r>
            <a:endParaRPr lang="en-US" sz="700" dirty="0"/>
          </a:p>
        </p:txBody>
      </p:sp>
      <p:sp>
        <p:nvSpPr>
          <p:cNvPr id="9" name="Text 2"/>
          <p:cNvSpPr txBox="1"/>
          <p:nvPr/>
        </p:nvSpPr>
        <p:spPr>
          <a:xfrm>
            <a:off x="413125" y="1130025"/>
            <a:ext cx="4217100" cy="801300"/>
          </a:xfrm>
          <a:prstGeom prst="rect">
            <a:avLst/>
          </a:prstGeom>
          <a:noFill/>
          <a:ln/>
        </p:spPr>
        <p:txBody>
          <a:bodyPr wrap="square" lIns="0" tIns="0" rIns="0" bIns="0" rtlCol="0" anchor="ctr"/>
          <a:lstStyle/>
          <a:p>
            <a:pPr algn="l" indent="0" marL="0">
              <a:lnSpc>
                <a:spcPct val="115000"/>
              </a:lnSpc>
              <a:buNone/>
            </a:pPr>
            <a:r>
              <a:rPr lang="en-US" sz="1130" b="1" dirty="0">
                <a:solidFill>
                  <a:srgbClr val="102D69"/>
                </a:solidFill>
                <a:latin typeface="Arial" pitchFamily="34" charset="0"/>
                <a:ea typeface="Arial" pitchFamily="34" charset="-122"/>
                <a:cs typeface="Arial" pitchFamily="34" charset="-120"/>
              </a:rPr>
              <a:t>Неверный порядок вершин
</a:t>
            </a:r>
            <a:pPr algn="l" indent="0" marL="0">
              <a:lnSpc>
                <a:spcPct val="115000"/>
              </a:lnSpc>
              <a:buNone/>
            </a:pPr>
            <a:r>
              <a:rPr lang="en-US" sz="525"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57" dirty="0">
                <a:solidFill>
                  <a:srgbClr val="102D69"/>
                </a:solidFill>
                <a:latin typeface="Arial" pitchFamily="34" charset="0"/>
                <a:ea typeface="Arial" pitchFamily="34" charset="-122"/>
                <a:cs typeface="Arial" pitchFamily="34" charset="-120"/>
              </a:rPr>
              <a:t>При записи подобия важно сохранять соответствие вершин в одном и том же порядке. Если перепутать его, то равные углы и пропорциональные стороны будут сопоставлены неверно, и решение потеряет смысл.
</a:t>
            </a:r>
            <a:endParaRPr lang="en-US" sz="1130" dirty="0"/>
          </a:p>
        </p:txBody>
      </p:sp>
      <p:sp>
        <p:nvSpPr>
          <p:cNvPr id="10" name="Text 3"/>
          <p:cNvSpPr txBox="1"/>
          <p:nvPr/>
        </p:nvSpPr>
        <p:spPr>
          <a:xfrm>
            <a:off x="413125" y="2045946"/>
            <a:ext cx="4217100" cy="801300"/>
          </a:xfrm>
          <a:prstGeom prst="rect">
            <a:avLst/>
          </a:prstGeom>
          <a:noFill/>
          <a:ln/>
        </p:spPr>
        <p:txBody>
          <a:bodyPr wrap="square" lIns="0" tIns="0" rIns="0" bIns="0" rtlCol="0" anchor="ctr"/>
          <a:lstStyle/>
          <a:p>
            <a:pPr algn="l" indent="0" marL="0">
              <a:lnSpc>
                <a:spcPct val="115000"/>
              </a:lnSpc>
              <a:buNone/>
            </a:pPr>
            <a:r>
              <a:rPr lang="en-US" sz="1130" b="1" dirty="0">
                <a:solidFill>
                  <a:srgbClr val="102D69"/>
                </a:solidFill>
                <a:latin typeface="Arial" pitchFamily="34" charset="0"/>
                <a:ea typeface="Arial" pitchFamily="34" charset="-122"/>
                <a:cs typeface="Arial" pitchFamily="34" charset="-120"/>
              </a:rPr>
              <a:t>Подмена нужного угла
</a:t>
            </a:r>
            <a:pPr algn="l" indent="0" marL="0">
              <a:lnSpc>
                <a:spcPct val="115000"/>
              </a:lnSpc>
              <a:buNone/>
            </a:pPr>
            <a:r>
              <a:rPr lang="en-US" sz="525"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57" dirty="0">
                <a:solidFill>
                  <a:srgbClr val="102D69"/>
                </a:solidFill>
                <a:latin typeface="Arial" pitchFamily="34" charset="0"/>
                <a:ea typeface="Arial" pitchFamily="34" charset="-122"/>
                <a:cs typeface="Arial" pitchFamily="34" charset="-120"/>
              </a:rPr>
              <a:t>Во втором признаке учитывается именно угол между сравниваемыми сторонами. Нельзя подставлять любой равный угол с чертежа, потому что тогда условие признака не выполняется и вывод о подобии становится ошибочным.
</a:t>
            </a:r>
            <a:endParaRPr lang="en-US" sz="1130" dirty="0"/>
          </a:p>
        </p:txBody>
      </p:sp>
      <p:sp>
        <p:nvSpPr>
          <p:cNvPr id="11" name="Text 4"/>
          <p:cNvSpPr txBox="1"/>
          <p:nvPr/>
        </p:nvSpPr>
        <p:spPr>
          <a:xfrm>
            <a:off x="413125" y="2961860"/>
            <a:ext cx="4217100" cy="801300"/>
          </a:xfrm>
          <a:prstGeom prst="rect">
            <a:avLst/>
          </a:prstGeom>
          <a:noFill/>
          <a:ln/>
        </p:spPr>
        <p:txBody>
          <a:bodyPr wrap="square" lIns="0" tIns="0" rIns="0" bIns="0" rtlCol="0" anchor="ctr"/>
          <a:lstStyle/>
          <a:p>
            <a:pPr algn="l" indent="0" marL="0">
              <a:lnSpc>
                <a:spcPct val="115000"/>
              </a:lnSpc>
              <a:buNone/>
            </a:pPr>
            <a:r>
              <a:rPr lang="en-US" sz="1208" b="1" dirty="0">
                <a:solidFill>
                  <a:srgbClr val="102D69"/>
                </a:solidFill>
                <a:latin typeface="Arial" pitchFamily="34" charset="0"/>
                <a:ea typeface="Arial" pitchFamily="34" charset="-122"/>
                <a:cs typeface="Arial" pitchFamily="34" charset="-120"/>
              </a:rPr>
              <a:t>Недостаточно данных
</a:t>
            </a:r>
            <a:pPr algn="l" indent="0" marL="0">
              <a:lnSpc>
                <a:spcPct val="115000"/>
              </a:lnSpc>
              <a:buNone/>
            </a:pPr>
            <a:r>
              <a:rPr lang="en-US" sz="561"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23" dirty="0">
                <a:solidFill>
                  <a:srgbClr val="102D69"/>
                </a:solidFill>
                <a:latin typeface="Arial" pitchFamily="34" charset="0"/>
                <a:ea typeface="Arial" pitchFamily="34" charset="-122"/>
                <a:cs typeface="Arial" pitchFamily="34" charset="-120"/>
              </a:rPr>
              <a:t>В третьем признаке нельзя ограничиться только двумя пропорциями. Нужны все три пары сторон, иначе сходство треугольников не доказано полностью и результат нельзя считать обоснованным.
</a:t>
            </a:r>
            <a:endParaRPr lang="en-US" sz="1208" dirty="0"/>
          </a:p>
        </p:txBody>
      </p:sp>
      <p:sp>
        <p:nvSpPr>
          <p:cNvPr id="12" name="Text 5"/>
          <p:cNvSpPr txBox="1"/>
          <p:nvPr/>
        </p:nvSpPr>
        <p:spPr>
          <a:xfrm>
            <a:off x="413125" y="3877763"/>
            <a:ext cx="4217100" cy="801300"/>
          </a:xfrm>
          <a:prstGeom prst="rect">
            <a:avLst/>
          </a:prstGeom>
          <a:noFill/>
          <a:ln/>
        </p:spPr>
        <p:txBody>
          <a:bodyPr wrap="square" lIns="0" tIns="0" rIns="0" bIns="0" rtlCol="0" anchor="ctr"/>
          <a:lstStyle/>
          <a:p>
            <a:pPr algn="l" indent="0" marL="0">
              <a:lnSpc>
                <a:spcPct val="115000"/>
              </a:lnSpc>
              <a:buNone/>
            </a:pPr>
            <a:r>
              <a:rPr lang="en-US" sz="1160" b="1" dirty="0">
                <a:solidFill>
                  <a:srgbClr val="102D69"/>
                </a:solidFill>
                <a:latin typeface="Arial" pitchFamily="34" charset="0"/>
                <a:ea typeface="Arial" pitchFamily="34" charset="-122"/>
                <a:cs typeface="Arial" pitchFamily="34" charset="-120"/>
              </a:rPr>
              <a:t>Смешение сторон и углов
</a:t>
            </a:r>
            <a:pPr algn="l" indent="0" marL="0">
              <a:lnSpc>
                <a:spcPct val="115000"/>
              </a:lnSpc>
              <a:buNone/>
            </a:pPr>
            <a:r>
              <a:rPr lang="en-US" sz="539"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83" dirty="0">
                <a:solidFill>
                  <a:srgbClr val="102D69"/>
                </a:solidFill>
                <a:latin typeface="Arial" pitchFamily="34" charset="0"/>
                <a:ea typeface="Arial" pitchFamily="34" charset="-122"/>
                <a:cs typeface="Arial" pitchFamily="34" charset="-120"/>
              </a:rPr>
              <a:t>Иногда ученики сравнивают длины не тех сторон или ищут углы, которые не относятся к выбранным вершинам. Чтобы избежать ошибки, полезно заранее отметить соответствующие элементы на рисунке.
</a:t>
            </a:r>
            <a:endParaRPr lang="en-US" sz="116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25" y="2901983"/>
            <a:ext cx="8368200" cy="178968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Пример применения второго признака
</a:t>
            </a:r>
            <a:endParaRPr lang="en-US" sz="2200" dirty="0"/>
          </a:p>
        </p:txBody>
      </p:sp>
      <p:sp>
        <p:nvSpPr>
          <p:cNvPr id="9"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16</a:t>
            </a:r>
            <a:endParaRPr lang="en-US" sz="700" dirty="0"/>
          </a:p>
        </p:txBody>
      </p:sp>
      <p:sp>
        <p:nvSpPr>
          <p:cNvPr id="10" name="Text 2"/>
          <p:cNvSpPr txBox="1"/>
          <p:nvPr/>
        </p:nvSpPr>
        <p:spPr>
          <a:xfrm>
            <a:off x="461581" y="1249521"/>
            <a:ext cx="1988400" cy="1335900"/>
          </a:xfrm>
          <a:prstGeom prst="rect">
            <a:avLst/>
          </a:prstGeom>
          <a:noFill/>
          <a:ln/>
        </p:spPr>
        <p:txBody>
          <a:bodyPr wrap="square" lIns="0" tIns="0" rIns="0" bIns="0" rtlCol="0" anchor="ctr"/>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Даны элементы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Из условия известны две стороны первого треугольника: 6 см и 9 см, а второго — 4 см и 6 см. Также дано равенство углов A и A1, то есть угол между этими сторонами совпадает.
</a:t>
            </a:r>
            <a:endParaRPr lang="en-US" sz="1200" dirty="0"/>
          </a:p>
        </p:txBody>
      </p:sp>
      <p:sp>
        <p:nvSpPr>
          <p:cNvPr id="11" name="Text 3"/>
          <p:cNvSpPr txBox="1"/>
          <p:nvPr/>
        </p:nvSpPr>
        <p:spPr>
          <a:xfrm>
            <a:off x="2571992" y="1249521"/>
            <a:ext cx="1988400" cy="1335900"/>
          </a:xfrm>
          <a:prstGeom prst="rect">
            <a:avLst/>
          </a:prstGeom>
          <a:noFill/>
          <a:ln/>
        </p:spPr>
        <p:txBody>
          <a:bodyPr wrap="square" lIns="0" tIns="0" rIns="0" bIns="0" rtlCol="0" anchor="ctr"/>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Сравниваем отношения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Вычисляем отношения соответствующих сторон: 6/4 = 1,5 и 9/6 = 1,5. Оба значения одинаковы, значит, стороны пропорциональны, а нужный для признака угол уже равен.
</a:t>
            </a:r>
            <a:endParaRPr lang="en-US" sz="1200" dirty="0"/>
          </a:p>
        </p:txBody>
      </p:sp>
      <p:sp>
        <p:nvSpPr>
          <p:cNvPr id="12" name="Text 4"/>
          <p:cNvSpPr txBox="1"/>
          <p:nvPr/>
        </p:nvSpPr>
        <p:spPr>
          <a:xfrm>
            <a:off x="4682396" y="1249521"/>
            <a:ext cx="1988400" cy="1335900"/>
          </a:xfrm>
          <a:prstGeom prst="rect">
            <a:avLst/>
          </a:prstGeom>
          <a:noFill/>
          <a:ln/>
        </p:spPr>
        <p:txBody>
          <a:bodyPr wrap="square" lIns="0" tIns="0" rIns="0" bIns="0" rtlCol="0" anchor="ctr"/>
          <a:lstStyle/>
          <a:p>
            <a:pPr algn="l" indent="0" marL="0">
              <a:lnSpc>
                <a:spcPct val="115000"/>
              </a:lnSpc>
              <a:buNone/>
            </a:pPr>
            <a:r>
              <a:rPr lang="en-US" sz="1200" b="1" dirty="0">
                <a:solidFill>
                  <a:srgbClr val="102D69"/>
                </a:solidFill>
                <a:latin typeface="Arial" pitchFamily="34" charset="0"/>
                <a:ea typeface="Arial" pitchFamily="34" charset="-122"/>
                <a:cs typeface="Arial" pitchFamily="34" charset="-120"/>
              </a:rPr>
              <a:t>Делаем вывод
</a:t>
            </a:r>
            <a:pPr algn="l" indent="0" marL="0">
              <a:lnSpc>
                <a:spcPct val="115000"/>
              </a:lnSpc>
              <a:buNone/>
            </a:pPr>
            <a:r>
              <a:rPr lang="en-US" sz="5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Так как выполнены оба условия второго признака, треугольники подобны. Запись решения заканчивается знаком подобия, а коэффициент подобия равен 1,5, потому что первый треугольник больше второго.
</a:t>
            </a:r>
            <a:endParaRPr lang="en-US" sz="1200" dirty="0"/>
          </a:p>
        </p:txBody>
      </p:sp>
      <p:sp>
        <p:nvSpPr>
          <p:cNvPr id="13" name="Text 5"/>
          <p:cNvSpPr txBox="1"/>
          <p:nvPr/>
        </p:nvSpPr>
        <p:spPr>
          <a:xfrm>
            <a:off x="6792812" y="1249521"/>
            <a:ext cx="1988400" cy="1335900"/>
          </a:xfrm>
          <a:prstGeom prst="rect">
            <a:avLst/>
          </a:prstGeom>
          <a:noFill/>
          <a:ln/>
        </p:spPr>
        <p:txBody>
          <a:bodyPr wrap="square" lIns="0" tIns="0" rIns="0" bIns="0" rtlCol="0" anchor="ctr"/>
          <a:lstStyle/>
          <a:p>
            <a:pPr algn="l" indent="0" marL="0">
              <a:lnSpc>
                <a:spcPct val="115000"/>
              </a:lnSpc>
              <a:buNone/>
            </a:pPr>
            <a:r>
              <a:rPr lang="en-US" sz="1131" b="1" dirty="0">
                <a:solidFill>
                  <a:srgbClr val="102D69"/>
                </a:solidFill>
                <a:latin typeface="Arial" pitchFamily="34" charset="0"/>
                <a:ea typeface="Arial" pitchFamily="34" charset="-122"/>
                <a:cs typeface="Arial" pitchFamily="34" charset="-120"/>
              </a:rPr>
              <a:t>Что отмечаем на рисунке
</a:t>
            </a:r>
            <a:pPr algn="l" indent="0" marL="0">
              <a:lnSpc>
                <a:spcPct val="115000"/>
              </a:lnSpc>
              <a:buNone/>
            </a:pPr>
            <a:r>
              <a:rPr lang="en-US" sz="471"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42" dirty="0">
                <a:solidFill>
                  <a:srgbClr val="102D69"/>
                </a:solidFill>
                <a:latin typeface="Arial" pitchFamily="34" charset="0"/>
                <a:ea typeface="Arial" pitchFamily="34" charset="-122"/>
                <a:cs typeface="Arial" pitchFamily="34" charset="-120"/>
              </a:rPr>
              <a:t>На чертеже удобно выделить равный угол и две пары соответствующих сторон. Такое оформление помогает сразу увидеть, почему именно второй признак подходит для доказательства подобия в этой задаче.
</a:t>
            </a:r>
            <a:endParaRPr lang="en-US" sz="113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25" y="1311549"/>
            <a:ext cx="4553400" cy="321050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Пример применения третьего признака
</a:t>
            </a:r>
            <a:endParaRPr lang="en-US" sz="2200" dirty="0"/>
          </a:p>
        </p:txBody>
      </p:sp>
      <p:sp>
        <p:nvSpPr>
          <p:cNvPr id="9"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17</a:t>
            </a:r>
            <a:endParaRPr lang="en-US" sz="700" dirty="0"/>
          </a:p>
        </p:txBody>
      </p:sp>
      <p:sp>
        <p:nvSpPr>
          <p:cNvPr id="10" name="Text 2"/>
          <p:cNvSpPr txBox="1"/>
          <p:nvPr/>
        </p:nvSpPr>
        <p:spPr>
          <a:xfrm>
            <a:off x="5337775" y="1381224"/>
            <a:ext cx="3272100" cy="716400"/>
          </a:xfrm>
          <a:prstGeom prst="rect">
            <a:avLst/>
          </a:prstGeom>
          <a:noFill/>
          <a:ln/>
        </p:spPr>
        <p:txBody>
          <a:bodyPr wrap="square" lIns="0" tIns="0" rIns="0" bIns="0" rtlCol="0" anchor="t"/>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Сопоставляем стороны
</a:t>
            </a:r>
            <a:pPr algn="l" indent="0" marL="0">
              <a:lnSpc>
                <a:spcPct val="115000"/>
              </a:lnSpc>
              <a:buNone/>
            </a:pPr>
            <a:r>
              <a:rPr lang="en-US" sz="4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00" dirty="0">
                <a:solidFill>
                  <a:srgbClr val="102D69"/>
                </a:solidFill>
                <a:latin typeface="Arial" pitchFamily="34" charset="0"/>
                <a:ea typeface="Arial" pitchFamily="34" charset="-122"/>
                <a:cs typeface="Arial" pitchFamily="34" charset="-120"/>
              </a:rPr>
              <a:t>У первого треугольника стороны равны 5 см, 7 см и 9 см, а у второго — 10 см, 14 см и 18 см. Сразу видно, что можно составить три пары соответствующих сторон.
</a:t>
            </a:r>
            <a:endParaRPr lang="en-US" sz="1100" dirty="0"/>
          </a:p>
        </p:txBody>
      </p:sp>
      <p:sp>
        <p:nvSpPr>
          <p:cNvPr id="11" name="Text 3"/>
          <p:cNvSpPr txBox="1"/>
          <p:nvPr/>
        </p:nvSpPr>
        <p:spPr>
          <a:xfrm>
            <a:off x="5329750" y="2665264"/>
            <a:ext cx="3272100" cy="716400"/>
          </a:xfrm>
          <a:prstGeom prst="rect">
            <a:avLst/>
          </a:prstGeom>
          <a:noFill/>
          <a:ln/>
        </p:spPr>
        <p:txBody>
          <a:bodyPr wrap="square" lIns="0" tIns="0" rIns="0" bIns="0" rtlCol="0" anchor="t"/>
          <a:lstStyle/>
          <a:p>
            <a:pPr algn="l" indent="0" marL="0">
              <a:lnSpc>
                <a:spcPct val="115000"/>
              </a:lnSpc>
              <a:buNone/>
            </a:pPr>
            <a:r>
              <a:rPr lang="en-US" sz="1100" b="1" dirty="0">
                <a:solidFill>
                  <a:srgbClr val="102D69"/>
                </a:solidFill>
                <a:latin typeface="Arial" pitchFamily="34" charset="0"/>
                <a:ea typeface="Arial" pitchFamily="34" charset="-122"/>
                <a:cs typeface="Arial" pitchFamily="34" charset="-120"/>
              </a:rPr>
              <a:t>Проверяем пропорции
</a:t>
            </a:r>
            <a:pPr algn="l" indent="0" marL="0">
              <a:lnSpc>
                <a:spcPct val="115000"/>
              </a:lnSpc>
              <a:buNone/>
            </a:pPr>
            <a:r>
              <a:rPr lang="en-US" sz="400"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900" dirty="0">
                <a:solidFill>
                  <a:srgbClr val="102D69"/>
                </a:solidFill>
                <a:latin typeface="Arial" pitchFamily="34" charset="0"/>
                <a:ea typeface="Arial" pitchFamily="34" charset="-122"/>
                <a:cs typeface="Arial" pitchFamily="34" charset="-120"/>
              </a:rPr>
              <a:t>Находим отношения: 5/10 = ½, 7/14 = ½ и 9/18 = ½. Все три дроби равны, значит, стороны каждого треугольника изменяются в одном и том же отношении.
</a:t>
            </a:r>
            <a:endParaRPr lang="en-US" sz="1100" dirty="0"/>
          </a:p>
        </p:txBody>
      </p:sp>
      <p:sp>
        <p:nvSpPr>
          <p:cNvPr id="12" name="Text 4"/>
          <p:cNvSpPr txBox="1"/>
          <p:nvPr/>
        </p:nvSpPr>
        <p:spPr>
          <a:xfrm>
            <a:off x="5329750" y="3949305"/>
            <a:ext cx="3272100" cy="716400"/>
          </a:xfrm>
          <a:prstGeom prst="rect">
            <a:avLst/>
          </a:prstGeom>
          <a:noFill/>
          <a:ln/>
        </p:spPr>
        <p:txBody>
          <a:bodyPr wrap="square" lIns="0" tIns="0" rIns="0" bIns="0" rtlCol="0" anchor="t"/>
          <a:lstStyle/>
          <a:p>
            <a:pPr algn="l" indent="0" marL="0">
              <a:lnSpc>
                <a:spcPct val="115000"/>
              </a:lnSpc>
              <a:buNone/>
            </a:pPr>
            <a:r>
              <a:rPr lang="en-US" sz="1057" b="1" dirty="0">
                <a:solidFill>
                  <a:srgbClr val="102D69"/>
                </a:solidFill>
                <a:latin typeface="Arial" pitchFamily="34" charset="0"/>
                <a:ea typeface="Arial" pitchFamily="34" charset="-122"/>
                <a:cs typeface="Arial" pitchFamily="34" charset="-120"/>
              </a:rPr>
              <a:t>Формулируем вывод
</a:t>
            </a:r>
            <a:pPr algn="l" indent="0" marL="0">
              <a:lnSpc>
                <a:spcPct val="115000"/>
              </a:lnSpc>
              <a:buNone/>
            </a:pPr>
            <a:r>
              <a:rPr lang="en-US" sz="384" dirty="0">
                <a:solidFill>
                  <a:srgbClr val="102D69"/>
                </a:solidFill>
                <a:latin typeface="Arial" pitchFamily="34" charset="0"/>
                <a:ea typeface="Arial" pitchFamily="34" charset="-122"/>
                <a:cs typeface="Arial" pitchFamily="34" charset="-120"/>
              </a:rPr>
              <a:t>
</a:t>
            </a:r>
            <a:pPr algn="l" indent="0" marL="0">
              <a:lnSpc>
                <a:spcPct val="115000"/>
              </a:lnSpc>
              <a:buNone/>
            </a:pPr>
            <a:r>
              <a:rPr lang="en-US" sz="865" dirty="0">
                <a:solidFill>
                  <a:srgbClr val="102D69"/>
                </a:solidFill>
                <a:latin typeface="Arial" pitchFamily="34" charset="0"/>
                <a:ea typeface="Arial" pitchFamily="34" charset="-122"/>
                <a:cs typeface="Arial" pitchFamily="34" charset="-120"/>
              </a:rPr>
              <a:t>По третьему признаку треугольники подобны, а коэффициент подобия равен ½. Это означает, что второй треугольник в два раза больше первого, если сравнивать соответствующие стороны.
</a:t>
            </a:r>
            <a:endParaRPr lang="en-US" sz="1057"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25" y="2053061"/>
            <a:ext cx="4867800" cy="1324328"/>
          </a:xfrm>
          <a:prstGeom prst="rect">
            <a:avLst/>
          </a:prstGeom>
        </p:spPr>
      </p:pic>
      <p:sp>
        <p:nvSpPr>
          <p:cNvPr id="5"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Что можно найти после доказательства подобия
</a:t>
            </a:r>
            <a:endParaRPr lang="en-US" sz="2200" dirty="0"/>
          </a:p>
        </p:txBody>
      </p:sp>
      <p:sp>
        <p:nvSpPr>
          <p:cNvPr id="6"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18</a:t>
            </a:r>
            <a:endParaRPr lang="en-US" sz="700" dirty="0"/>
          </a:p>
        </p:txBody>
      </p:sp>
      <p:sp>
        <p:nvSpPr>
          <p:cNvPr id="7" name="Text 2"/>
          <p:cNvSpPr txBox="1"/>
          <p:nvPr/>
        </p:nvSpPr>
        <p:spPr>
          <a:xfrm>
            <a:off x="5603800" y="1569897"/>
            <a:ext cx="2919900" cy="1044900"/>
          </a:xfrm>
          <a:prstGeom prst="rect">
            <a:avLst/>
          </a:prstGeom>
          <a:noFill/>
          <a:ln/>
        </p:spPr>
        <p:txBody>
          <a:bodyPr wrap="square" lIns="0" tIns="0" rIns="0" bIns="0" rtlCol="0" anchor="b"/>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После установления подобия удобно переходить к вычислениям через коэффициент.
</a:t>
            </a:r>
            <a:endParaRPr lang="en-US" sz="1000" dirty="0"/>
          </a:p>
        </p:txBody>
      </p:sp>
      <p:sp>
        <p:nvSpPr>
          <p:cNvPr id="8" name="Text 3"/>
          <p:cNvSpPr txBox="1"/>
          <p:nvPr/>
        </p:nvSpPr>
        <p:spPr>
          <a:xfrm>
            <a:off x="5603800" y="2815540"/>
            <a:ext cx="2919900" cy="1044900"/>
          </a:xfrm>
          <a:prstGeom prst="rect">
            <a:avLst/>
          </a:prstGeom>
          <a:noFill/>
          <a:ln/>
        </p:spPr>
        <p:txBody>
          <a:bodyPr wrap="square" lIns="0" tIns="0" rIns="0" bIns="0" rtlCol="0" anchor="t"/>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Подобие превращает сложную задачу в работу с пропорциями. После доказательства можно быстро находить длины, периметр и площадь без прямых измерений.
</a:t>
            </a:r>
            <a:endParaRPr lang="en-US" sz="1000" dirty="0"/>
          </a:p>
        </p:txBody>
      </p:sp>
      <p:sp>
        <p:nvSpPr>
          <p:cNvPr id="9" name="Text 4"/>
          <p:cNvSpPr txBox="1"/>
          <p:nvPr/>
        </p:nvSpPr>
        <p:spPr>
          <a:xfrm>
            <a:off x="413125" y="4586688"/>
            <a:ext cx="4867800" cy="1968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Учебный материал по теме подобия треугольников
</a:t>
            </a:r>
            <a:endParaRPr lang="en-US" sz="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25" y="1376818"/>
            <a:ext cx="4867800" cy="2676814"/>
          </a:xfrm>
          <a:prstGeom prst="rect">
            <a:avLst/>
          </a:prstGeom>
        </p:spPr>
      </p:pic>
      <p:sp>
        <p:nvSpPr>
          <p:cNvPr id="5" name="Text 0"/>
          <p:cNvSpPr txBox="1"/>
          <p:nvPr/>
        </p:nvSpPr>
        <p:spPr>
          <a:xfrm>
            <a:off x="413125" y="360000"/>
            <a:ext cx="8368200" cy="483600"/>
          </a:xfrm>
          <a:prstGeom prst="rect">
            <a:avLst/>
          </a:prstGeom>
          <a:noFill/>
          <a:ln/>
        </p:spPr>
        <p:txBody>
          <a:bodyPr wrap="square" lIns="0" tIns="0" rIns="0" bIns="0" rtlCol="0" anchor="ctr"/>
          <a:lstStyle/>
          <a:p>
            <a:pPr algn="l" indent="0" marL="0">
              <a:lnSpc>
                <a:spcPct val="80000"/>
              </a:lnSpc>
              <a:buNone/>
            </a:pPr>
            <a:r>
              <a:rPr lang="en-US" sz="2200" b="1" dirty="0">
                <a:solidFill>
                  <a:srgbClr val="102D69"/>
                </a:solidFill>
                <a:latin typeface="Arial" pitchFamily="34" charset="0"/>
                <a:ea typeface="Arial" pitchFamily="34" charset="-122"/>
                <a:cs typeface="Arial" pitchFamily="34" charset="-120"/>
              </a:rPr>
              <a:t>Как меняются величины у подобных треугольников
</a:t>
            </a:r>
            <a:endParaRPr lang="en-US" sz="2200" dirty="0"/>
          </a:p>
        </p:txBody>
      </p:sp>
      <p:sp>
        <p:nvSpPr>
          <p:cNvPr id="6" name="Text 1"/>
          <p:cNvSpPr txBox="1"/>
          <p:nvPr/>
        </p:nvSpPr>
        <p:spPr>
          <a:xfrm>
            <a:off x="7992550" y="4783500"/>
            <a:ext cx="788700" cy="145800"/>
          </a:xfrm>
          <a:prstGeom prst="rect">
            <a:avLst/>
          </a:prstGeom>
          <a:noFill/>
          <a:ln/>
        </p:spPr>
        <p:txBody>
          <a:bodyPr wrap="square" lIns="0" tIns="0" rIns="0" bIns="0" rtlCol="0" anchor="t"/>
          <a:lstStyle/>
          <a:p>
            <a:pPr algn="r" indent="0" marL="0">
              <a:lnSpc>
                <a:spcPct val="115000"/>
              </a:lnSpc>
              <a:buNone/>
            </a:pPr>
            <a:r>
              <a:rPr lang="en-US" sz="700" dirty="0">
                <a:solidFill>
                  <a:srgbClr val="102D69"/>
                </a:solidFill>
                <a:latin typeface="Arial" pitchFamily="34" charset="0"/>
                <a:ea typeface="Arial" pitchFamily="34" charset="-122"/>
                <a:cs typeface="Arial" pitchFamily="34" charset="-120"/>
              </a:rPr>
              <a:t>19</a:t>
            </a:r>
            <a:endParaRPr lang="en-US" sz="700" dirty="0"/>
          </a:p>
        </p:txBody>
      </p:sp>
      <p:sp>
        <p:nvSpPr>
          <p:cNvPr id="7" name="Text 2"/>
          <p:cNvSpPr txBox="1"/>
          <p:nvPr/>
        </p:nvSpPr>
        <p:spPr>
          <a:xfrm>
            <a:off x="5603800" y="1569897"/>
            <a:ext cx="2919900" cy="1044900"/>
          </a:xfrm>
          <a:prstGeom prst="rect">
            <a:avLst/>
          </a:prstGeom>
          <a:noFill/>
          <a:ln/>
        </p:spPr>
        <p:txBody>
          <a:bodyPr wrap="square" lIns="0" tIns="0" rIns="0" bIns="0" rtlCol="0" anchor="b"/>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При одном и том же коэффициенте подобия стороны и периметр меняются одинаково, а площадь растёт быстрее. Это особенно заметно при увеличении фигур на чертежах.
</a:t>
            </a:r>
            <a:endParaRPr lang="en-US" sz="1000" dirty="0"/>
          </a:p>
        </p:txBody>
      </p:sp>
      <p:sp>
        <p:nvSpPr>
          <p:cNvPr id="8" name="Text 3"/>
          <p:cNvSpPr txBox="1"/>
          <p:nvPr/>
        </p:nvSpPr>
        <p:spPr>
          <a:xfrm>
            <a:off x="5603800" y="2815540"/>
            <a:ext cx="2919900" cy="1044900"/>
          </a:xfrm>
          <a:prstGeom prst="rect">
            <a:avLst/>
          </a:prstGeom>
          <a:noFill/>
          <a:ln/>
        </p:spPr>
        <p:txBody>
          <a:bodyPr wrap="square" lIns="0" tIns="0" rIns="0" bIns="0" rtlCol="0" anchor="t"/>
          <a:lstStyle/>
          <a:p>
            <a:pPr algn="l" indent="0" marL="0">
              <a:lnSpc>
                <a:spcPct val="115000"/>
              </a:lnSpc>
              <a:buNone/>
            </a:pPr>
            <a:r>
              <a:rPr lang="en-US" sz="1000" dirty="0">
                <a:solidFill>
                  <a:srgbClr val="102D69"/>
                </a:solidFill>
                <a:latin typeface="Arial" pitchFamily="34" charset="0"/>
                <a:ea typeface="Arial" pitchFamily="34" charset="-122"/>
                <a:cs typeface="Arial" pitchFamily="34" charset="-120"/>
              </a:rPr>
              <a:t>Если линейный размер увеличился в 2 раза, то площадь выросла в 4 раза. Поэтому крупные подобные фигуры занимают намного больше места, чем кажется сначала.
</a:t>
            </a:r>
            <a:endParaRPr lang="en-US" sz="1000" dirty="0"/>
          </a:p>
        </p:txBody>
      </p:sp>
      <p:sp>
        <p:nvSpPr>
          <p:cNvPr id="9" name="Text 4"/>
          <p:cNvSpPr txBox="1"/>
          <p:nvPr/>
        </p:nvSpPr>
        <p:spPr>
          <a:xfrm>
            <a:off x="413125" y="4586688"/>
            <a:ext cx="4867800" cy="196800"/>
          </a:xfrm>
          <a:prstGeom prst="rect">
            <a:avLst/>
          </a:prstGeom>
          <a:noFill/>
          <a:ln/>
        </p:spPr>
        <p:txBody>
          <a:bodyPr wrap="square" lIns="0" tIns="0" rIns="0" bIns="0" rtlCol="0" anchor="ctr"/>
          <a:lstStyle/>
          <a:p>
            <a:pPr algn="l" indent="0" marL="0">
              <a:lnSpc>
                <a:spcPct val="115000"/>
              </a:lnSpc>
              <a:buNone/>
            </a:pPr>
            <a:r>
              <a:rPr lang="en-US" sz="800" dirty="0">
                <a:solidFill>
                  <a:srgbClr val="102D69"/>
                </a:solidFill>
                <a:latin typeface="Arial" pitchFamily="34" charset="0"/>
                <a:ea typeface="Arial" pitchFamily="34" charset="-122"/>
                <a:cs typeface="Arial" pitchFamily="34" charset="-120"/>
              </a:rPr>
              <a:t>Учебный материал по геометрии, тема «Подобные треугольники»
</a:t>
            </a:r>
            <a:endParaRPr lang="en-US"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62750" y="360000"/>
            <a:ext cx="4993500" cy="1378500"/>
          </a:xfrm>
          <a:prstGeom prst="rect">
            <a:avLst/>
          </a:prstGeom>
          <a:noFill/>
          <a:ln/>
        </p:spPr>
        <p:txBody>
          <a:bodyPr wrap="square" lIns="0" tIns="0" rIns="0" bIns="0" rtlCol="0" anchor="t"/>
          <a:lstStyle/>
          <a:p>
            <a:pPr algn="l" indent="0" marL="0">
              <a:lnSpc>
                <a:spcPct val="80000"/>
              </a:lnSpc>
              <a:buNone/>
            </a:pPr>
            <a:r>
              <a:rPr lang="en-US" sz="3000" b="1" dirty="0">
                <a:solidFill>
                  <a:srgbClr val="102D69"/>
                </a:solidFill>
                <a:latin typeface="Arial" pitchFamily="34" charset="0"/>
                <a:ea typeface="Arial" pitchFamily="34" charset="-122"/>
                <a:cs typeface="Arial" pitchFamily="34" charset="-120"/>
              </a:rPr>
              <a:t>Главное о втором и третьем признаках подобия
</a:t>
            </a:r>
            <a:endParaRPr lang="en-US" sz="3000" dirty="0"/>
          </a:p>
        </p:txBody>
      </p:sp>
      <p:sp>
        <p:nvSpPr>
          <p:cNvPr id="4" name="Text 1"/>
          <p:cNvSpPr txBox="1"/>
          <p:nvPr/>
        </p:nvSpPr>
        <p:spPr>
          <a:xfrm>
            <a:off x="362750" y="3287400"/>
            <a:ext cx="3487200" cy="1496100"/>
          </a:xfrm>
          <a:prstGeom prst="rect">
            <a:avLst/>
          </a:prstGeom>
          <a:noFill/>
          <a:ln/>
        </p:spPr>
        <p:txBody>
          <a:bodyPr wrap="square" lIns="0" tIns="0" rIns="0" bIns="0" rtlCol="0" anchor="ctr"/>
          <a:lstStyle/>
          <a:p>
            <a:pPr algn="l" indent="0" marL="0">
              <a:lnSpc>
                <a:spcPct val="115000"/>
              </a:lnSpc>
              <a:buNone/>
            </a:pPr>
            <a:r>
              <a:rPr lang="en-US" sz="900" dirty="0">
                <a:solidFill>
                  <a:srgbClr val="102D69"/>
                </a:solidFill>
                <a:latin typeface="Arial" pitchFamily="34" charset="0"/>
                <a:ea typeface="Arial" pitchFamily="34" charset="-122"/>
                <a:cs typeface="Arial" pitchFamily="34" charset="-120"/>
              </a:rPr>
              <a:t>Второй признак помогает, когда известны две стороны и угол между ними, а третий — когда даны все три стороны. Оба признака позволяют уверенно доказывать подобие и решать задачи через пропорции.
</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2026-06-03T12:41:12Z</dcterms:created>
  <dcterms:modified xsi:type="dcterms:W3CDTF">2026-06-03T12:41:12Z</dcterms:modified>
</cp:coreProperties>
</file>