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прогресс в истории XX–XXI веков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НТП ускорил изменения в производстве, транспорте, связи и медицине, затронув мир в целом.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НТП в курсе всеобщей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НТП в истории — это путь от научной идеи к технологиям, производству и новым формам жизни. В XX веке особенно выделяются три этапа: Вторая промышленная революция, научно-техническая революция после 1945 года и цифровая трансформация конца XX — начала XXI века.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4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научно-технического прогресса
</a:t>
            </a:r>
            <a:endParaRPr lang="en-US" sz="264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промышленная революция (XVIII–XIX вв.)
</a:t>
            </a:r>
            <a:pPr algn="l" indent="0" marL="0">
              <a:lnSpc>
                <a:spcPct val="100000"/>
              </a:lnSpc>
              <a:buNone/>
            </a:pPr>
            <a:r>
              <a:rPr lang="en-US" sz="556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стала опорой индустриализации: ручной труд механизировали, фабричное производство расширяли, а скорость изготовления товаров начала резко расти.
</a:t>
            </a:r>
            <a:endParaRPr lang="en-US" sz="1205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промышленная революция (конец XIX — начало XX вв.)
</a:t>
            </a:r>
            <a:pPr algn="l" indent="0" marL="0">
              <a:lnSpc>
                <a:spcPct val="130040"/>
              </a:lnSpc>
              <a:buNone/>
            </a:pPr>
            <a:r>
              <a:rPr lang="en-US" sz="497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Электричество, конвейер и химическая промышленность повысили выпуск и точность, а двигатель внутреннего сгорания усилил развитие транспорта и массового потребления.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Научно-техническая революция (после 1945 г.)
</a:t>
            </a:r>
            <a:pPr algn="l" indent="0" marL="0">
              <a:lnSpc>
                <a:spcPct val="100000"/>
              </a:lnSpc>
              <a:buNone/>
            </a:pPr>
            <a:r>
              <a:rPr lang="en-US" sz="55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энергетика, реактивная авиация, освоение космоса и электроника изменили промышленность и военную сферу, одновременно ускорив автоматизацию и управление.
</a:t>
            </a:r>
            <a:endParaRPr lang="en-US" sz="1207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революция (конец XX — начало XXI вв.)
</a:t>
            </a:r>
            <a:pPr algn="l" indent="0" marL="0">
              <a:lnSpc>
                <a:spcPct val="130040"/>
              </a:lnSpc>
              <a:buNone/>
            </a:pPr>
            <a:r>
              <a:rPr lang="en-US" sz="545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Микропроцессоры, персональные компьютеры, Интернет и мобильная связь сделали информацию «повседневным ресурсом», а ИИ — фактором дальнейшего ускорения решений.
</a:t>
            </a:r>
            <a:endParaRPr lang="en-US" sz="11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0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Международного союза электросвязи (МСЭ) и отраслевые статистические обзоры; годы — 1995, 2000, 2005, 2018, 2024.
</a:t>
            </a:r>
            <a:endParaRPr lang="en-US" sz="609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пользователей Интернета как показатель цифровой 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хорошо видно: после середины 2000-х переход к массовой связности стал гораздо быстрее и масштабнее, чем в ранние годы.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экспоненциальный рост аудитории: Интернет ускорил обмен знаниями и сделал онлайн-сервисы частью повседневной экономики и образования.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которые изменили повседневную жизнь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Транзистор стал основой компактной электроники: устройства уменьшались, а их надежность росла. Микрочипы позволили перенести вычисления из лабораторий в быт — от бытовых приборов до первых персональных систем. В результате повседневные задачи стали выполняться быстрее и точнее.
</a:t>
            </a:r>
            <a:endParaRPr lang="en-US" sz="723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транзистора к карманной электронике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сети и последующее развитие Интернета изменили само ощущение расстояния. Информация стала доступна практически мгновенно, а коммуникация — многосторонней. Это ускорило поиск знаний, развитие дистанционного обучения и появление онлайн-форматов работы и бизнеса.
</a:t>
            </a:r>
            <a:endParaRPr lang="en-US" sz="724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как новая «инфраструктура» повседневности
</a:t>
            </a:r>
            <a:endParaRPr lang="en-US" sz="917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Спутниковая связь расширила глобальное покрытие, а GPS превратил навигацию в удобный сервис для людей и логистики. Точность маршрутов снижала время в пути и издержки перевозок. Параллельно технологические достижения поддержали медицину: диагностика и обмен медицинскими данными стали быстрее.
</a:t>
            </a:r>
            <a:endParaRPr lang="en-US" sz="699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Спутники, связь и GPS: ориентация и медицина на новом уровне
</a:t>
            </a:r>
            <a:endParaRPr lang="en-US" sz="9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809357"/>
            <a:ext cx="4663800" cy="35247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ключевым технологическим направлениям (обобщение содержания курса).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жизни, наиболее изменённые НТП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перемен: что именно технологически менялось и к какому результату это приводило.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НТП сильнее всего проявляется в тех сферах, где технологии меняют скорость, точность и доступность услуг: производство, медицина, транспорт и коммуникации.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прогресс и изменение труда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НТП сокращал долю физического и рутинного труда: часть операций выполняют машины и программные системы. При этом растет «цена ошибок», поэтому ценятся внимательность и качество расчетов.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это меняло структуру профессий: возникали инженеры, программисты, операторы сложных систем, технологи, специалисты по кибербезопасности и управлению технологическими рисками.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исчезали или сокращались занятия, основанные на однообразных операциях. В результате возрастала потребность в переподготовке и постоянном обновлении навыков под новые технологии.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индустриальную эпоху определяющим эффектом стала механизация фабрик и массовое производство. В цифровую эпоху на первый план выходят автоматизированные линии, программное управление и анализ данных.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научное открытие становится технологией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превращения знаний в практику: от идеи до социально-экономического эффекта.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как самое наглядное гуманитарное достижение НТП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массовое применение антибиотиков, вакцин и методов диагностики — рентгена, ультразвука, КТ и МРТ — заметно повысило шансы на раннее обнаружение болезней. Лечение стало более точным и управляемым.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итог, росла средняя продолжительность жизни, снижалась смертность от инфекций, а телемедицина расширяла доступ к помощи в удалённых регионах. Технологии сделали медицинскую помощь не только эффективнее, но и более доступной.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42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категориям источников электроэнергии (без привязки к точным процентам); годы и точные доли требуют отдельной статистики по выбранным странам/году.
</a:t>
            </a:r>
            <a:endParaRPr lang="en-US" sz="429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XX–XXI веков: от традиционных ресурсов к новым источникам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доля возобновляемых источников растет, а технологии солнечной генерации и накопителей становятся доступнее — это меняет приоритеты энергетической политики.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направление перехода: при росте потребления энергии приходится одновременно решать задачу сокращения выбросов. Реальные доли зависят от страны и года.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544" y="1320767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62" y="1345750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45750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8219" y="1320767"/>
            <a:ext cx="336787" cy="38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24817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10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экономика как новый этап развития хозяйства
</a:t>
            </a:r>
            <a:endParaRPr lang="en-US" sz="2104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как базовый ресурс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экономика опирается на сбор и анализ больших массивов данных. Это делает решения точнее: бизнес быстрее понимает спрос, а государство — потребности населения. Технологии превращают информацию в управляемые процессы.
</a:t>
            </a:r>
            <a:endParaRPr lang="en-US" sz="109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платежи и расчёты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Платежи через интернет-каналы ускоряют торговые операции и уменьшают зависимость от бумажных документов. Возникают новые сервисы: подписки, бесконтактные операции, быстрые переводы между компаниями и людьми.
</a:t>
            </a:r>
            <a:endParaRPr lang="en-US" sz="109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Интернет-торговля и платформы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Маркетплейсы и платформенные сервисы связывают продавцов и покупателей, сокращая дистанцию между производителем и потребителем. Доставка, рейтинг товара и логистика становятся частью единой цифровой цепочки.
</a:t>
            </a:r>
            <a:endParaRPr lang="en-US" sz="109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4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Удалённая занятость и распределённые команды
</a:t>
            </a:r>
            <a:endParaRPr lang="en-US" sz="1294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0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Удалённые форматы работы опираются на коммуникационные сервисы и совместные инструменты. Это меняет организацию труда: проекты ведут команды из разных городов и стран, а результаты фиксируются в цифровых системах.
</a:t>
            </a:r>
            <a:endParaRPr lang="en-US" sz="1102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 безопасность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7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Нарастает спрос на специалистов по анализу данных, программированию, дизайну интерфейсов, ИИ и информационной безопасности. При этом усиливается зависимость от инфраструктуры: серверов, платформ и постоянного обмена информацией.
</a:t>
            </a:r>
            <a:endParaRPr lang="en-US" sz="10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082973"/>
            <a:ext cx="4339200" cy="33884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риски научно-технического прогресса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одни и те же технологии дают измеримую пользу, но создают новые вызовы — от трудовых последствий до экологического следа и информационных угроз.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НТП работает как усилитель. Польза растёт там, где технология доступна и регулируется, а риски — там, где нет мер профилактики и выравнивания доступа.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по теме научно-технического прогресса в учебной/аналитической традиции (без привязки к одному датасету).
</a:t>
            </a:r>
            <a:endParaRPr lang="en-US" sz="666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государство и бизнес в истории технологических прорывов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достижения возникают, когда университеты и лаборатории дают идеи, государство формирует инфраструктуру и приоритеты, а бизнес ускоряет внедрение. В результате путь от идеи до результата становится короче и практичнее.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атомный проект, космические программы, микроэлектроника и фармацевтика развивались именно как комплексные системы. Государственное финансирование поддерживало фундамент, а частные структуры помогали масштабировать разработки.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рост подпитывали венчурные инвестиции, технопарки, исследовательские центры и грантовая система. Они создают среду, где риск управляем, знания распространяются, а конкуренция стимулирует новые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59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Innovation Index, WIPO и национальная статистика (индикаторы и годы варьируются; диаграмма представлена схематически).
</a:t>
            </a:r>
            <a:endParaRPr lang="en-US" sz="590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Страны-лидеры научно-технического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на диаграмме носит учебно-схематический характер: реальные значения зависят от выбранного индикатора и года. Логику лидерства задают НИОКР, патенты и инновационная экосистема.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подтверждает: устойчивый технологический прогресс держится на сочетании науки и промышленности. Разные страны сильны в разных «звеньях цепочки» — от фундаментальных исследований до быстрой коммерциализации.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50" y="271369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650" y="4083057"/>
            <a:ext cx="376800" cy="3349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5500" y="2062835"/>
            <a:ext cx="376800" cy="3014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85506" y="3390305"/>
            <a:ext cx="336787" cy="384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НТП, безопасность и новые угрозы
</a:t>
            </a:r>
            <a:endParaRPr lang="en-US" sz="2500" dirty="0"/>
          </a:p>
        </p:txBody>
      </p:sp>
      <p:sp>
        <p:nvSpPr>
          <p:cNvPr id="14" name="Text 2"/>
          <p:cNvSpPr txBox="1"/>
          <p:nvPr/>
        </p:nvSpPr>
        <p:spPr>
          <a:xfrm>
            <a:off x="1582425" y="1237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Киберугрозы и уязвимости систем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цифровизации увеличил поверхность атак: от кражи данных до взлома сервисов. Страдают и частные пользователи, и организации. Поэтому нужны резервирование, обновления, мониторинг и культура кибергигиены.
</a:t>
            </a:r>
            <a:endParaRPr lang="en-US" sz="1044" dirty="0"/>
          </a:p>
        </p:txBody>
      </p:sp>
      <p:sp>
        <p:nvSpPr>
          <p:cNvPr id="15" name="Text 3"/>
          <p:cNvSpPr txBox="1"/>
          <p:nvPr/>
        </p:nvSpPr>
        <p:spPr>
          <a:xfrm>
            <a:off x="1582425" y="2613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риски и лабораторный контроль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79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возможности в биологии повышают потенциал медицины, но требуют строгих правил обращения с опасными материалами. Важны процедуры безопасности, надзор и международные стандарты предотвращения злоупотреблений.
</a:t>
            </a:r>
            <a:endParaRPr lang="en-US" sz="1038" dirty="0"/>
          </a:p>
        </p:txBody>
      </p:sp>
      <p:sp>
        <p:nvSpPr>
          <p:cNvPr id="16" name="Text 4"/>
          <p:cNvSpPr txBox="1"/>
          <p:nvPr/>
        </p:nvSpPr>
        <p:spPr>
          <a:xfrm>
            <a:off x="1582425" y="3971000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Критическая инфраструктура под давлением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энергосети, транспорт и связь зависят от компьютерного управления, сбой становится системным. Без резервов и планов реагирования последствия могут быть быстрыми и масштабными для целых регионов.
</a:t>
            </a:r>
            <a:endParaRPr lang="en-US" sz="1044" dirty="0"/>
          </a:p>
        </p:txBody>
      </p:sp>
      <p:sp>
        <p:nvSpPr>
          <p:cNvPr id="17" name="Text 5"/>
          <p:cNvSpPr txBox="1"/>
          <p:nvPr/>
        </p:nvSpPr>
        <p:spPr>
          <a:xfrm>
            <a:off x="4225725" y="1925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Автономные системы и риск эскалации
</a:t>
            </a:r>
            <a:pPr algn="r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связана с тем, что автономность повышает скорость решений и может нарушить контроль человека над действиями. Требуются правила применения, проверка устойчивости и прозрачные процедуры ответственности.
</a:t>
            </a:r>
            <a:endParaRPr lang="en-US" sz="1044" dirty="0"/>
          </a:p>
        </p:txBody>
      </p:sp>
      <p:sp>
        <p:nvSpPr>
          <p:cNvPr id="18" name="Text 6"/>
          <p:cNvSpPr txBox="1"/>
          <p:nvPr/>
        </p:nvSpPr>
        <p:spPr>
          <a:xfrm>
            <a:off x="4225725" y="32946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как комплекс мер
</a:t>
            </a:r>
            <a:pPr algn="r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безопасность опирается на защиту данных, устойчивые резервные контуры и международные соглашения. Не менее важно развивать цифровую грамотность, чтобы люди и организации распознавали риски.
</a:t>
            </a:r>
            <a:endParaRPr lang="en-US" sz="10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проблемы технологий нового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общество и институты принимают решения, чтобы новая технология приносила пользу и не нарушала права человека.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интерфейс, который помогает исследователю видеть скрытые связи в данных и строить новые гипотезы. Это ускоряет лабораторную работу и делает диагностику более точной. Важно заранее обсуждать границы применения и ответственность за решения алгоритмов.
</a:t>
            </a:r>
            <a:endParaRPr lang="en-US" sz="547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как «мозг» науки: быстрее находить закономерности
</a:t>
            </a:r>
            <a:endParaRPr lang="en-US" sz="948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опирается на информацию о генах, чтобы подбирать подходящее лечение. Биотехнологии расширяют возможности ранней диагностики и разработки лекарств. Но прогресс требует научного контроля и ясных правил, чтобы технологии служили пациенту, а не интересам риска.
</a:t>
            </a:r>
            <a:endParaRPr lang="en-US" sz="508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 ДНК и биотехнологии: персональные решения для здоровья
</a:t>
            </a:r>
            <a:endParaRPr lang="en-US" sz="948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 освоению космоса — в инженерии: новых материалах, вычислительных методах и практичных разработках. Частная космонавтика меняет темп проектов и расширяет конкуренцию в сервисах запуска. При этом необходимы международные нормы регулирования и подготовка кадров высокого уровня.
</a:t>
            </a:r>
            <a:endParaRPr lang="en-US" sz="520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Ракета будущего: новые материалы и частная космонавтика
</a:t>
            </a:r>
            <a:endParaRPr lang="en-US" sz="948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НТП в XXI веке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3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Учебно-методическое обобщение требований цифровой эпохи; значения на диаграмме схематические, не статистические.
</a:t>
            </a:r>
            <a:endParaRPr lang="en-US" sz="63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востребованы в эпоху научно-технического прогресса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общий сдвиг: меньше требуется механического запоминания, больше — анализа информации, постановки задач и работы в проектах. Акцент — на навыках применения, а не только теории.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Компетенции взаимосвязаны: без критического мышления данные легко искажают картину, без цифровой грамотности сложно использовать инструменты, а без коммуникации результаты проектов не превращаются в решения.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0360" y="786300"/>
            <a:ext cx="4165029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46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образовательных практик и целей формирования функциональной грамотности в условиях цифровизации (без привязки к одному нормативному документу).
</a:t>
            </a:r>
            <a:endParaRPr lang="en-US" sz="462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подготовка к миру 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развивать ключевые навыки в школе через практику и какие результаты это даёт в цифровой среде и проектной работе.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выигрывает тот, кто сочетает теорию с практикой: языки и медиа помогают ориентироваться в источниках, математика — мыслить структурно, а командные проекты — доводить идеи до результата.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НТП как фактор развития цивилизации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прогресс ускорил экономический рост, изменил повседневную жизнь и расширил доступ к знаниям, сформировав глобальный мир. Но его эффект двойственен: растут риски, неравенство и экологическая нагрузка. Значение НТП зависит от того, как общество, государство и бизнес используют технологии.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2026-05-11T13:28:09Z</dcterms:created>
  <dcterms:modified xsi:type="dcterms:W3CDTF">2026-05-11T13:28:09Z</dcterms:modified>
</cp:coreProperties>
</file>