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jpe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jpe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jpe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971276" y="392225"/>
            <a:ext cx="3797098" cy="4359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49267" y="592776"/>
            <a:ext cx="4040400" cy="7662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Серединный перпендикуляр
</a:t>
            </a:r>
            <a:endParaRPr lang="en-US" sz="2012" dirty="0"/>
          </a:p>
        </p:txBody>
      </p:sp>
      <p:sp>
        <p:nvSpPr>
          <p:cNvPr id="7" name="Text 1"/>
          <p:cNvSpPr txBox="1"/>
          <p:nvPr/>
        </p:nvSpPr>
        <p:spPr>
          <a:xfrm>
            <a:off x="565825" y="4355350"/>
            <a:ext cx="3201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8" name="Text 2"/>
          <p:cNvSpPr txBox="1"/>
          <p:nvPr/>
        </p:nvSpPr>
        <p:spPr>
          <a:xfrm>
            <a:off x="547451" y="1757775"/>
            <a:ext cx="3636000" cy="8094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Прямая равных расстояний и точных построений
</a:t>
            </a:r>
            <a:endParaRPr lang="en-US" sz="9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72172" y="392225"/>
            <a:ext cx="3396955" cy="4359000"/>
          </a:xfrm>
          <a:prstGeom prst="rect">
            <a:avLst/>
          </a:prstGeom>
        </p:spPr>
      </p:pic>
      <p:sp>
        <p:nvSpPr>
          <p:cNvPr id="5" name="Text 0"/>
          <p:cNvSpPr txBox="1"/>
          <p:nvPr/>
        </p:nvSpPr>
        <p:spPr>
          <a:xfrm>
            <a:off x="565825" y="592775"/>
            <a:ext cx="4207500" cy="7662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Почему эта тема важна в 7 классе
</a:t>
            </a:r>
            <a:endParaRPr lang="en-US" sz="1812" dirty="0"/>
          </a:p>
        </p:txBody>
      </p:sp>
      <p:sp>
        <p:nvSpPr>
          <p:cNvPr id="6" name="Text 1"/>
          <p:cNvSpPr txBox="1"/>
          <p:nvPr/>
        </p:nvSpPr>
        <p:spPr>
          <a:xfrm>
            <a:off x="565825" y="3777250"/>
            <a:ext cx="3215400" cy="7662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Серединный перпендикуляр помогает строить фигуры циркулем и линейкой, доказывать равенство отрезков и находить точки, одинаково удалённые от двух данных точек. Он нужен в задачах на отрезки, треугольники и окружности.
</a:t>
            </a:r>
            <a:endParaRPr lang="en-US" sz="900" dirty="0"/>
          </a:p>
        </p:txBody>
      </p:sp>
      <p:sp>
        <p:nvSpPr>
          <p:cNvPr id="7" name="Text 2"/>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2</a:t>
            </a:r>
            <a:endParaRPr lang="en-US" sz="786"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65825" y="592775"/>
            <a:ext cx="8012400" cy="766200"/>
          </a:xfrm>
          <a:prstGeom prst="rect">
            <a:avLst/>
          </a:prstGeom>
          <a:noFill/>
          <a:ln/>
        </p:spPr>
        <p:txBody>
          <a:bodyPr wrap="square" lIns="0" tIns="0" rIns="0" bIns="0" rtlCol="0" anchor="ctr"/>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Определение и два главных свойства
</a:t>
            </a:r>
            <a:endParaRPr lang="en-US" sz="2412" dirty="0"/>
          </a:p>
        </p:txBody>
      </p:sp>
      <p:sp>
        <p:nvSpPr>
          <p:cNvPr id="7"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3</a:t>
            </a:r>
            <a:endParaRPr lang="en-US" sz="786" dirty="0"/>
          </a:p>
        </p:txBody>
      </p:sp>
      <p:sp>
        <p:nvSpPr>
          <p:cNvPr id="8" name="Text 2"/>
          <p:cNvSpPr txBox="1"/>
          <p:nvPr/>
        </p:nvSpPr>
        <p:spPr>
          <a:xfrm>
            <a:off x="850025" y="2046775"/>
            <a:ext cx="4678800" cy="6570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Что это такое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Серединный перпендикуляр проходит через середину отрезка и образует с ним прямой угол. Он делит отрезок на две равные части и задаёт особую линию на чертеже.
</a:t>
            </a:r>
            <a:endParaRPr lang="en-US" sz="1000" dirty="0"/>
          </a:p>
        </p:txBody>
      </p:sp>
      <p:sp>
        <p:nvSpPr>
          <p:cNvPr id="9" name="Text 3"/>
          <p:cNvSpPr txBox="1"/>
          <p:nvPr/>
        </p:nvSpPr>
        <p:spPr>
          <a:xfrm>
            <a:off x="1031701" y="3033650"/>
            <a:ext cx="4678800" cy="6624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Первое свойство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Любая точка на этой прямой находится на одинаковом расстоянии от концов отрезка. Поэтому на чертеже часто сравнивают отрезки до точек A и B, чтобы проверить принадлежность линии.
</a:t>
            </a:r>
            <a:endParaRPr lang="en-US" sz="1000" dirty="0"/>
          </a:p>
        </p:txBody>
      </p:sp>
      <p:sp>
        <p:nvSpPr>
          <p:cNvPr id="10" name="Text 4"/>
          <p:cNvSpPr txBox="1"/>
          <p:nvPr/>
        </p:nvSpPr>
        <p:spPr>
          <a:xfrm>
            <a:off x="832877" y="4022575"/>
            <a:ext cx="4678800" cy="6624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Второе свойство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точка равноудалена от концов отрезка, то она обязательно лежит на его серединном перпендикуляре. Это свойство позволяет находить нужную прямую без измерений и проверять решения в задачах.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72172" y="392225"/>
            <a:ext cx="3396955" cy="4359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5825" y="592775"/>
            <a:ext cx="4207500" cy="7662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Как выглядит серединный перпендикуляр на чертеже
</a:t>
            </a:r>
            <a:endParaRPr lang="en-US" sz="1812" dirty="0"/>
          </a:p>
        </p:txBody>
      </p:sp>
      <p:sp>
        <p:nvSpPr>
          <p:cNvPr id="9"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4</a:t>
            </a:r>
            <a:endParaRPr lang="en-US" sz="786" dirty="0"/>
          </a:p>
        </p:txBody>
      </p:sp>
      <p:sp>
        <p:nvSpPr>
          <p:cNvPr id="10" name="Text 2"/>
          <p:cNvSpPr txBox="1"/>
          <p:nvPr/>
        </p:nvSpPr>
        <p:spPr>
          <a:xfrm>
            <a:off x="565825" y="2380150"/>
            <a:ext cx="3992100" cy="676500"/>
          </a:xfrm>
          <a:prstGeom prst="rect">
            <a:avLst/>
          </a:prstGeom>
          <a:noFill/>
          <a:ln/>
        </p:spPr>
        <p:txBody>
          <a:bodyPr wrap="square" lIns="0" tIns="0" rIns="0" bIns="0" rtlCol="0" anchor="ctr"/>
          <a:lstStyle/>
          <a:p>
            <a:pPr algn="l" indent="0" marL="0">
              <a:lnSpc>
                <a:spcPct val="115000"/>
              </a:lnSpc>
              <a:buNone/>
            </a:pPr>
            <a:r>
              <a:rPr lang="en-US" sz="1084" b="1" dirty="0">
                <a:solidFill>
                  <a:srgbClr val="FFFFFF"/>
                </a:solidFill>
                <a:latin typeface="Arial" pitchFamily="34" charset="0"/>
                <a:ea typeface="Arial" pitchFamily="34" charset="-122"/>
                <a:cs typeface="Arial" pitchFamily="34" charset="-120"/>
              </a:rPr>
              <a:t>Отрезок и середина
</a:t>
            </a:r>
            <a:pPr algn="l" indent="0" marL="0">
              <a:lnSpc>
                <a:spcPct val="115000"/>
              </a:lnSpc>
              <a:buNone/>
            </a:pPr>
            <a:r>
              <a:rPr lang="en-US" sz="59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5" dirty="0">
                <a:solidFill>
                  <a:srgbClr val="FFFFFF"/>
                </a:solidFill>
                <a:latin typeface="Arial" pitchFamily="34" charset="0"/>
                <a:ea typeface="Arial" pitchFamily="34" charset="-122"/>
                <a:cs typeface="Arial" pitchFamily="34" charset="-120"/>
              </a:rPr>
              <a:t>Обычно на рисунке показывают отрезок AB и его середину M. Это помогает сразу увидеть, где проходит линия, связанная с равными частями отрезка.
</a:t>
            </a:r>
            <a:endParaRPr lang="en-US" sz="1084" dirty="0"/>
          </a:p>
        </p:txBody>
      </p:sp>
      <p:sp>
        <p:nvSpPr>
          <p:cNvPr id="11" name="Text 3"/>
          <p:cNvSpPr txBox="1"/>
          <p:nvPr/>
        </p:nvSpPr>
        <p:spPr>
          <a:xfrm>
            <a:off x="565825" y="3125565"/>
            <a:ext cx="3992100" cy="676500"/>
          </a:xfrm>
          <a:prstGeom prst="rect">
            <a:avLst/>
          </a:prstGeom>
          <a:noFill/>
          <a:ln/>
        </p:spPr>
        <p:txBody>
          <a:bodyPr wrap="square" lIns="0" tIns="0" rIns="0" bIns="0" rtlCol="0" anchor="ctr"/>
          <a:lstStyle/>
          <a:p>
            <a:pPr algn="l" indent="0" marL="0">
              <a:lnSpc>
                <a:spcPct val="115000"/>
              </a:lnSpc>
              <a:buNone/>
            </a:pPr>
            <a:r>
              <a:rPr lang="en-US" sz="1084" b="1" dirty="0">
                <a:solidFill>
                  <a:srgbClr val="FFFFFF"/>
                </a:solidFill>
                <a:latin typeface="Arial" pitchFamily="34" charset="0"/>
                <a:ea typeface="Arial" pitchFamily="34" charset="-122"/>
                <a:cs typeface="Arial" pitchFamily="34" charset="-120"/>
              </a:rPr>
              <a:t>Точка на прямой
</a:t>
            </a:r>
            <a:pPr algn="l" indent="0" marL="0">
              <a:lnSpc>
                <a:spcPct val="115000"/>
              </a:lnSpc>
              <a:buNone/>
            </a:pPr>
            <a:r>
              <a:rPr lang="en-US" sz="59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5" dirty="0">
                <a:solidFill>
                  <a:srgbClr val="FFFFFF"/>
                </a:solidFill>
                <a:latin typeface="Arial" pitchFamily="34" charset="0"/>
                <a:ea typeface="Arial" pitchFamily="34" charset="-122"/>
                <a:cs typeface="Arial" pitchFamily="34" charset="-120"/>
              </a:rPr>
              <a:t>Если отметить точку P на серединном перпендикуляре, то отрезки PA и PB окажутся равными. Такое изображение наглядно показывает смысл равных расстояний до концов отрезка.
</a:t>
            </a:r>
            <a:endParaRPr lang="en-US" sz="1084" dirty="0"/>
          </a:p>
        </p:txBody>
      </p:sp>
      <p:sp>
        <p:nvSpPr>
          <p:cNvPr id="12" name="Text 4"/>
          <p:cNvSpPr txBox="1"/>
          <p:nvPr/>
        </p:nvSpPr>
        <p:spPr>
          <a:xfrm>
            <a:off x="565825" y="3870973"/>
            <a:ext cx="3992100" cy="676500"/>
          </a:xfrm>
          <a:prstGeom prst="rect">
            <a:avLst/>
          </a:prstGeom>
          <a:noFill/>
          <a:ln/>
        </p:spPr>
        <p:txBody>
          <a:bodyPr wrap="square" lIns="0" tIns="0" rIns="0" bIns="0" rtlCol="0" anchor="ctr"/>
          <a:lstStyle/>
          <a:p>
            <a:pPr algn="l" indent="0" marL="0">
              <a:lnSpc>
                <a:spcPct val="115000"/>
              </a:lnSpc>
              <a:buNone/>
            </a:pPr>
            <a:r>
              <a:rPr lang="en-US" sz="1084" b="1" dirty="0">
                <a:solidFill>
                  <a:srgbClr val="FFFFFF"/>
                </a:solidFill>
                <a:latin typeface="Arial" pitchFamily="34" charset="0"/>
                <a:ea typeface="Arial" pitchFamily="34" charset="-122"/>
                <a:cs typeface="Arial" pitchFamily="34" charset="-120"/>
              </a:rPr>
              <a:t>Прямой угол
</a:t>
            </a:r>
            <a:pPr algn="l" indent="0" marL="0">
              <a:lnSpc>
                <a:spcPct val="115000"/>
              </a:lnSpc>
              <a:buNone/>
            </a:pPr>
            <a:r>
              <a:rPr lang="en-US" sz="59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5" dirty="0">
                <a:solidFill>
                  <a:srgbClr val="FFFFFF"/>
                </a:solidFill>
                <a:latin typeface="Arial" pitchFamily="34" charset="0"/>
                <a:ea typeface="Arial" pitchFamily="34" charset="-122"/>
                <a:cs typeface="Arial" pitchFamily="34" charset="-120"/>
              </a:rPr>
              <a:t>Прямая через точку M пересекает отрезок AB под углом 90°. Именно это отличает серединный перпендикуляр от любой другой линии, проходящей рядом с отрезком.
</a:t>
            </a:r>
            <a:endParaRPr lang="en-US" sz="108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907" y="1785975"/>
            <a:ext cx="4207986" cy="257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Три признака серединного перпендикуляра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5</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Эти признаки удобно использовать вместе: по одному из них можно проверить остальные и распознать линию в задаче.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Если выполняются все три признака, перед нами серединный перпендикуляр; достаточно одного верного свойства для проверки по определению.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792" dirty="0">
                <a:solidFill>
                  <a:srgbClr val="FFFFFF"/>
                </a:solidFill>
                <a:latin typeface="Arial" pitchFamily="34" charset="0"/>
                <a:ea typeface="Arial" pitchFamily="34" charset="-122"/>
                <a:cs typeface="Arial" pitchFamily="34" charset="-120"/>
              </a:rPr>
              <a:t>На основе определения и свойств серединного перпендикуляра, курс геометрии 7 класса
</a:t>
            </a:r>
            <a:endParaRPr lang="en-US" sz="79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65825" y="592775"/>
            <a:ext cx="8012400" cy="766200"/>
          </a:xfrm>
          <a:prstGeom prst="rect">
            <a:avLst/>
          </a:prstGeom>
          <a:noFill/>
          <a:ln/>
        </p:spPr>
        <p:txBody>
          <a:bodyPr wrap="square" lIns="0" tIns="0" rIns="0" bIns="0" rtlCol="0" anchor="ctr"/>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Обратное свойство и его значение
</a:t>
            </a:r>
            <a:endParaRPr lang="en-US" sz="2412" dirty="0"/>
          </a:p>
        </p:txBody>
      </p:sp>
      <p:sp>
        <p:nvSpPr>
          <p:cNvPr id="7"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6</a:t>
            </a:r>
            <a:endParaRPr lang="en-US" sz="786" dirty="0"/>
          </a:p>
        </p:txBody>
      </p:sp>
      <p:sp>
        <p:nvSpPr>
          <p:cNvPr id="8" name="Text 2"/>
          <p:cNvSpPr txBox="1"/>
          <p:nvPr/>
        </p:nvSpPr>
        <p:spPr>
          <a:xfrm>
            <a:off x="556075" y="2374387"/>
            <a:ext cx="3616200" cy="15978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Как работает обратное утверждение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Когда точка равноудалена от концов отрезка, её не нужно искать измерениями. Достаточно сделать вывод, что она лежит на серединном перпендикуляре, и использовать это в решении.
</a:t>
            </a:r>
            <a:endParaRPr lang="en-US" sz="1100" dirty="0"/>
          </a:p>
        </p:txBody>
      </p:sp>
      <p:sp>
        <p:nvSpPr>
          <p:cNvPr id="9" name="Text 3"/>
          <p:cNvSpPr txBox="1"/>
          <p:nvPr/>
        </p:nvSpPr>
        <p:spPr>
          <a:xfrm>
            <a:off x="4956425" y="2373258"/>
            <a:ext cx="3616200" cy="15978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Где оно полезно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Обратное свойство особенно важно в доказательствах и задачах на симметрию. Оно помогает обосновать принадлежность точки прямой и объяснить, почему две части рисунка устроены одинаково.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5825" y="1582776"/>
            <a:ext cx="8004900" cy="297324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65825" y="588214"/>
            <a:ext cx="8004900" cy="233400"/>
          </a:xfrm>
          <a:prstGeom prst="rect">
            <a:avLst/>
          </a:prstGeom>
          <a:noFill/>
          <a:ln/>
        </p:spPr>
        <p:txBody>
          <a:bodyPr wrap="square" lIns="0" tIns="0" rIns="0" bIns="0" rtlCol="0" anchor="ctr"/>
          <a:lstStyle/>
          <a:p>
            <a:pPr algn="l" indent="0" marL="0">
              <a:lnSpc>
                <a:spcPct val="100000"/>
              </a:lnSpc>
              <a:buNone/>
            </a:pPr>
            <a:r>
              <a:rPr lang="en-US" sz="1612" b="1" dirty="0">
                <a:solidFill>
                  <a:srgbClr val="FFFFFF"/>
                </a:solidFill>
                <a:latin typeface="Arial" pitchFamily="34" charset="0"/>
                <a:ea typeface="Arial" pitchFamily="34" charset="-122"/>
                <a:cs typeface="Arial" pitchFamily="34" charset="-120"/>
              </a:rPr>
              <a:t>Как построить серединный перпендикуляр
</a:t>
            </a:r>
            <a:endParaRPr lang="en-US" sz="1612" dirty="0"/>
          </a:p>
        </p:txBody>
      </p:sp>
      <p:sp>
        <p:nvSpPr>
          <p:cNvPr id="7"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7</a:t>
            </a:r>
            <a:endParaRPr lang="en-US" sz="786" dirty="0"/>
          </a:p>
        </p:txBody>
      </p:sp>
      <p:sp>
        <p:nvSpPr>
          <p:cNvPr id="8" name="Text 2"/>
          <p:cNvSpPr txBox="1"/>
          <p:nvPr/>
        </p:nvSpPr>
        <p:spPr>
          <a:xfrm>
            <a:off x="565825" y="876092"/>
            <a:ext cx="8004900" cy="141300"/>
          </a:xfrm>
          <a:prstGeom prst="rect">
            <a:avLst/>
          </a:prstGeom>
          <a:noFill/>
          <a:ln/>
        </p:spPr>
        <p:txBody>
          <a:bodyPr wrap="square" lIns="0" tIns="0" rIns="0" bIns="0" rtlCol="0" anchor="b"/>
          <a:lstStyle/>
          <a:p>
            <a:pPr algn="l" indent="0" marL="0">
              <a:lnSpc>
                <a:spcPct val="100000"/>
              </a:lnSpc>
              <a:buNone/>
            </a:pPr>
            <a:r>
              <a:rPr lang="en-US" sz="1012" b="1" dirty="0">
                <a:solidFill>
                  <a:srgbClr val="FFFFFF"/>
                </a:solidFill>
                <a:latin typeface="Arial" pitchFamily="34" charset="0"/>
                <a:ea typeface="Arial" pitchFamily="34" charset="-122"/>
                <a:cs typeface="Arial" pitchFamily="34" charset="-120"/>
              </a:rPr>
              <a:t>Построение циркулем и линейкой по четырём шагам
</a:t>
            </a:r>
            <a:endParaRPr lang="en-US" sz="101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72172" y="392225"/>
            <a:ext cx="3396955" cy="4359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79997" y="595933"/>
            <a:ext cx="4579800" cy="7638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Типичные ошибки при построении
</a:t>
            </a:r>
            <a:endParaRPr lang="en-US" sz="1812" dirty="0"/>
          </a:p>
        </p:txBody>
      </p:sp>
      <p:sp>
        <p:nvSpPr>
          <p:cNvPr id="10"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8</a:t>
            </a:r>
            <a:endParaRPr lang="en-US" sz="786" dirty="0"/>
          </a:p>
        </p:txBody>
      </p:sp>
      <p:sp>
        <p:nvSpPr>
          <p:cNvPr id="11" name="Text 2"/>
          <p:cNvSpPr txBox="1"/>
          <p:nvPr/>
        </p:nvSpPr>
        <p:spPr>
          <a:xfrm>
            <a:off x="850024" y="2046778"/>
            <a:ext cx="3721800" cy="6570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Слишком малый радиус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радиус дуг меньше половины отрезка, они могут не пересечься. Тогда построение не получится, и нужно выбрать больший радиус, чтобы дуги обязательно встретились.
</a:t>
            </a:r>
            <a:endParaRPr lang="en-US" sz="1000" dirty="0"/>
          </a:p>
        </p:txBody>
      </p:sp>
      <p:sp>
        <p:nvSpPr>
          <p:cNvPr id="12" name="Text 3"/>
          <p:cNvSpPr txBox="1"/>
          <p:nvPr/>
        </p:nvSpPr>
        <p:spPr>
          <a:xfrm>
            <a:off x="1031696" y="3033662"/>
            <a:ext cx="3721200" cy="6624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Неточная работа циркулем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Даже небольшое смещение иглы или изменение раствора циркуля даёт ошибку. В результате точки пересечения оказываются неточными, а построенная прямая перестаёт быть верной.
</a:t>
            </a:r>
            <a:endParaRPr lang="en-US" sz="1000" dirty="0"/>
          </a:p>
        </p:txBody>
      </p:sp>
      <p:sp>
        <p:nvSpPr>
          <p:cNvPr id="13" name="Text 4"/>
          <p:cNvSpPr txBox="1"/>
          <p:nvPr/>
        </p:nvSpPr>
        <p:spPr>
          <a:xfrm>
            <a:off x="832866" y="4022582"/>
            <a:ext cx="3721200" cy="6624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Неверное соединение точек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Иногда проводят линию не через обе точки пересечения или соединяют не те точки. В таком случае прямая не будет серединным перпендикуляром, даже если рисунок выглядит аккуратно.
</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550" y="2596102"/>
            <a:ext cx="4208700" cy="95314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Серединный перпендикуляр и обычный перпендикуляр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9</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Сравнение помогает не путать похожие линии и правильно использовать их в задачах.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Серединный перпендикуляр всегда перпендикулярен отрезку, но обычный перпендикуляр не обязан делить его пополам.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752" dirty="0">
                <a:solidFill>
                  <a:srgbClr val="FFFFFF"/>
                </a:solidFill>
                <a:latin typeface="Arial" pitchFamily="34" charset="0"/>
                <a:ea typeface="Arial" pitchFamily="34" charset="-122"/>
                <a:cs typeface="Arial" pitchFamily="34" charset="-120"/>
              </a:rPr>
              <a:t>Свойства перпендикулярных прямых и серединного перпендикуляра, курс геометрии 7 класса
</a:t>
            </a:r>
            <a:endParaRPr lang="en-US" sz="75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907" y="1785975"/>
            <a:ext cx="4207986" cy="257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Положение точки относительно отрезка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10</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Чем ближе точка к одному концу, тем меньше расстояние до него и больше до другого.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Равенство расстояний указывает на серединный перпендикуляр; различие расстояний показывает, с какой стороны от него находится точка.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Схематическое сравнение расстояний по свойствам серединного перпендикуляра
</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5825" y="2177350"/>
            <a:ext cx="206700" cy="206700"/>
          </a:xfrm>
          <a:prstGeom prst="rect">
            <a:avLst/>
          </a:prstGeom>
        </p:spPr>
      </p:pic>
      <p:pic>
        <p:nvPicPr>
          <p:cNvPr id="5" name="Image 3" descr="preencoded.png">    </p:cNvPr>
          <p:cNvPicPr>
            <a:picLocks noChangeAspect="1"/>
          </p:cNvPicPr>
          <p:nvPr/>
        </p:nvPicPr>
        <p:blipFill>
          <a:blip r:embed="rId4"/>
          <a:stretch>
            <a:fillRect/>
          </a:stretch>
        </p:blipFill>
        <p:spPr>
          <a:xfrm>
            <a:off x="3367650" y="2174738"/>
            <a:ext cx="206700" cy="206700"/>
          </a:xfrm>
          <a:prstGeom prst="rect">
            <a:avLst/>
          </a:prstGeom>
        </p:spPr>
      </p:pic>
      <p:pic>
        <p:nvPicPr>
          <p:cNvPr id="6" name="Image 4" descr="preencoded.png">    </p:cNvPr>
          <p:cNvPicPr>
            <a:picLocks noChangeAspect="1"/>
          </p:cNvPicPr>
          <p:nvPr/>
        </p:nvPicPr>
        <p:blipFill>
          <a:blip r:embed="rId5"/>
          <a:stretch>
            <a:fillRect/>
          </a:stretch>
        </p:blipFill>
        <p:spPr>
          <a:xfrm>
            <a:off x="6169475" y="2174725"/>
            <a:ext cx="206700" cy="2067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5825" y="595037"/>
            <a:ext cx="8004900" cy="4104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Связь с осевой симметрией
</a:t>
            </a:r>
            <a:endParaRPr lang="en-US" sz="1812" dirty="0"/>
          </a:p>
        </p:txBody>
      </p:sp>
      <p:sp>
        <p:nvSpPr>
          <p:cNvPr id="9"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11</a:t>
            </a:r>
            <a:endParaRPr lang="en-US" sz="786" dirty="0"/>
          </a:p>
        </p:txBody>
      </p:sp>
      <p:sp>
        <p:nvSpPr>
          <p:cNvPr id="10" name="Text 2"/>
          <p:cNvSpPr txBox="1"/>
          <p:nvPr/>
        </p:nvSpPr>
        <p:spPr>
          <a:xfrm>
            <a:off x="565825" y="2582675"/>
            <a:ext cx="2005200" cy="15861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Ось симметрии отрезка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Серединный перпендикуляр делит отрезок на две зеркальные части. Если мысленно сложить рисунок по этой прямой, одна половина точно совпадёт с другой, поэтому отрезок выглядит симметричным.
</a:t>
            </a:r>
            <a:endParaRPr lang="en-US" sz="1000" dirty="0"/>
          </a:p>
        </p:txBody>
      </p:sp>
      <p:sp>
        <p:nvSpPr>
          <p:cNvPr id="11" name="Text 3"/>
          <p:cNvSpPr txBox="1"/>
          <p:nvPr/>
        </p:nvSpPr>
        <p:spPr>
          <a:xfrm>
            <a:off x="3367650" y="2580075"/>
            <a:ext cx="2005200" cy="15861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Отражение концов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Точка A при отражении относительно этой прямой переходит в точку B, а точка B — в A. Это показывает, что оба конца отрезка находятся на одинаковом удалении от оси.
</a:t>
            </a:r>
            <a:endParaRPr lang="en-US" sz="1000" dirty="0"/>
          </a:p>
        </p:txBody>
      </p:sp>
      <p:sp>
        <p:nvSpPr>
          <p:cNvPr id="12" name="Text 4"/>
          <p:cNvSpPr txBox="1"/>
          <p:nvPr/>
        </p:nvSpPr>
        <p:spPr>
          <a:xfrm>
            <a:off x="6169475" y="2580063"/>
            <a:ext cx="2005200" cy="15861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Середина на оси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Середина отрезка всегда лежит на оси симметрии и остаётся неподвижной при отражении. Именно через эту точку проходит серединный перпендикуляр, связывая симметрию и равенство расстояний.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1525" y="3166568"/>
            <a:ext cx="8398200" cy="158286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5825" y="592775"/>
            <a:ext cx="8012400" cy="766200"/>
          </a:xfrm>
          <a:prstGeom prst="rect">
            <a:avLst/>
          </a:prstGeom>
          <a:noFill/>
          <a:ln/>
        </p:spPr>
        <p:txBody>
          <a:bodyPr wrap="square" lIns="0" tIns="0" rIns="0" bIns="0" rtlCol="0" anchor="ctr"/>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Применение в треугольнике
</a:t>
            </a:r>
            <a:endParaRPr lang="en-US" sz="2412" dirty="0"/>
          </a:p>
        </p:txBody>
      </p:sp>
      <p:sp>
        <p:nvSpPr>
          <p:cNvPr id="9"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12</a:t>
            </a:r>
            <a:endParaRPr lang="en-US" sz="786" dirty="0"/>
          </a:p>
        </p:txBody>
      </p:sp>
      <p:sp>
        <p:nvSpPr>
          <p:cNvPr id="10" name="Text 2"/>
          <p:cNvSpPr txBox="1"/>
          <p:nvPr/>
        </p:nvSpPr>
        <p:spPr>
          <a:xfrm>
            <a:off x="698188" y="1900020"/>
            <a:ext cx="2351700" cy="9600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Провести к сторонам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 каждой стороне треугольника строят серединный перпендикуляр. Для этого находят середину стороны и проводят через неё прямую, перпендикулярную этой стороне.
</a:t>
            </a:r>
            <a:endParaRPr lang="en-US" sz="1000" dirty="0"/>
          </a:p>
        </p:txBody>
      </p:sp>
      <p:sp>
        <p:nvSpPr>
          <p:cNvPr id="11" name="Text 3"/>
          <p:cNvSpPr txBox="1"/>
          <p:nvPr/>
        </p:nvSpPr>
        <p:spPr>
          <a:xfrm>
            <a:off x="3494976" y="1897030"/>
            <a:ext cx="2358000" cy="9600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Найти общую точку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Сердинные перпендикуляры трёх сторон пересекаются в одной точке. Именно эта точка служит центром описанной окружности и не зависит от того, какую пару сторон взять.
</a:t>
            </a:r>
            <a:endParaRPr lang="en-US" sz="1000" dirty="0"/>
          </a:p>
        </p:txBody>
      </p:sp>
      <p:sp>
        <p:nvSpPr>
          <p:cNvPr id="12" name="Text 4"/>
          <p:cNvSpPr txBox="1"/>
          <p:nvPr/>
        </p:nvSpPr>
        <p:spPr>
          <a:xfrm>
            <a:off x="6297793" y="1897005"/>
            <a:ext cx="2347200" cy="9600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Построить окружность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Из найденного центра проводят окружность через одну вершину треугольника. Поскольку центр равноудалён от всех вершин, окружность автоматически проходит и через две другие.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5475" y="1388280"/>
            <a:ext cx="4007100" cy="1584839"/>
          </a:xfrm>
          <a:prstGeom prst="rect">
            <a:avLst/>
          </a:prstGeom>
        </p:spPr>
      </p:pic>
      <p:pic>
        <p:nvPicPr>
          <p:cNvPr id="5" name="Image 3" descr="preencoded.png">    </p:cNvPr>
          <p:cNvPicPr>
            <a:picLocks noChangeAspect="1"/>
          </p:cNvPicPr>
          <p:nvPr/>
        </p:nvPicPr>
        <p:blipFill>
          <a:blip r:embed="rId4"/>
          <a:stretch>
            <a:fillRect/>
          </a:stretch>
        </p:blipFill>
        <p:spPr>
          <a:xfrm>
            <a:off x="4775275" y="1383443"/>
            <a:ext cx="4007100" cy="158483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95037"/>
            <a:ext cx="8004900" cy="4104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Центр описанной окружности
</a:t>
            </a:r>
            <a:endParaRPr lang="en-US" sz="18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13</a:t>
            </a:r>
            <a:endParaRPr lang="en-US" sz="786" dirty="0"/>
          </a:p>
        </p:txBody>
      </p:sp>
      <p:sp>
        <p:nvSpPr>
          <p:cNvPr id="9" name="Text 2"/>
          <p:cNvSpPr txBox="1"/>
          <p:nvPr/>
        </p:nvSpPr>
        <p:spPr>
          <a:xfrm>
            <a:off x="565825" y="3359350"/>
            <a:ext cx="3208800" cy="11982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Точка, которая «видит» все вершины одинаково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На чертеже треугольник и его описанная окружность связаны одной важной точкой внутри или вне фигуры. Она одинаково удалена от всех вершин, поэтому радиус окружности можно отложить до любой из них. Так геометрия показывает точную симметрию.
</a:t>
            </a:r>
            <a:endParaRPr lang="en-US" sz="1000" dirty="0"/>
          </a:p>
        </p:txBody>
      </p:sp>
      <p:sp>
        <p:nvSpPr>
          <p:cNvPr id="10" name="Text 3"/>
          <p:cNvSpPr txBox="1"/>
          <p:nvPr/>
        </p:nvSpPr>
        <p:spPr>
          <a:xfrm>
            <a:off x="4978400" y="3359350"/>
            <a:ext cx="3208800" cy="11982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Как рождается окружность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провести серединные перпендикуляры к двум сторонам треугольника, их пересечение уже даёт центр будущей окружности. Затем достаточно провести окружность через одну вершину, и она пройдёт через все три. Такой рисунок удобно использовать в доказательствах и построениях.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907" y="1785975"/>
            <a:ext cx="4207986" cy="257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Где используется серединный перпендикуляр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14</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 задачах тема чаще всего появляется вместе с построениями циркулем и линейкой и с поиском точек, одинаково удалённых от двух данных точек.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Самые сильные связи у темы с построениями, окружностью и равными расстояниями: именно здесь свойства серединного перпендикуляра работают наиболее часто.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Содержание темы «Серединный перпендикуляр», школьный курс геометрии 7 класса
</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034931" y="1581850"/>
            <a:ext cx="7066688" cy="19953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Алгоритм решения задач по теме
</a:t>
            </a:r>
            <a:endParaRPr lang="en-US" sz="2012" dirty="0"/>
          </a:p>
        </p:txBody>
      </p:sp>
      <p:sp>
        <p:nvSpPr>
          <p:cNvPr id="7"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15</a:t>
            </a:r>
            <a:endParaRPr lang="en-US" sz="786" dirty="0"/>
          </a:p>
        </p:txBody>
      </p:sp>
      <p:sp>
        <p:nvSpPr>
          <p:cNvPr id="8" name="Text 2"/>
          <p:cNvSpPr txBox="1"/>
          <p:nvPr/>
        </p:nvSpPr>
        <p:spPr>
          <a:xfrm>
            <a:off x="565825" y="3617900"/>
            <a:ext cx="4208700" cy="144600"/>
          </a:xfrm>
          <a:prstGeom prst="rect">
            <a:avLst/>
          </a:prstGeom>
          <a:noFill/>
          <a:ln/>
        </p:spPr>
        <p:txBody>
          <a:bodyPr wrap="square" lIns="0" tIns="0" rIns="0" bIns="0" rtlCol="0" anchor="b"/>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Алгоритм составлен по материалам темы «Серединный перпендикуляр»
</a:t>
            </a:r>
            <a:endParaRPr lang="en-US" sz="800" dirty="0"/>
          </a:p>
        </p:txBody>
      </p:sp>
      <p:sp>
        <p:nvSpPr>
          <p:cNvPr id="9" name="Text 3"/>
          <p:cNvSpPr txBox="1"/>
          <p:nvPr/>
        </p:nvSpPr>
        <p:spPr>
          <a:xfrm>
            <a:off x="565825" y="3969975"/>
            <a:ext cx="3804600" cy="586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Краткая последовательность помогает не пропустить нужное свойство и правильно обосновать вывод.
</a:t>
            </a:r>
            <a:endParaRPr lang="en-US" sz="900" dirty="0"/>
          </a:p>
        </p:txBody>
      </p:sp>
      <p:sp>
        <p:nvSpPr>
          <p:cNvPr id="10" name="Text 4"/>
          <p:cNvSpPr txBox="1"/>
          <p:nvPr/>
        </p:nvSpPr>
        <p:spPr>
          <a:xfrm>
            <a:off x="4774525" y="3969975"/>
            <a:ext cx="3804600" cy="586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идти по шагам, решение становится коротким и логичным: сначала строение, затем проверка равенства, после этого — строгий вывод.
</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72172" y="392225"/>
            <a:ext cx="3396955" cy="4359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79997" y="595933"/>
            <a:ext cx="4579800" cy="7638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Серединный перпендикуляр на координатной плоскости
</a:t>
            </a:r>
            <a:endParaRPr lang="en-US" sz="1812" dirty="0"/>
          </a:p>
        </p:txBody>
      </p:sp>
      <p:sp>
        <p:nvSpPr>
          <p:cNvPr id="10"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16</a:t>
            </a:r>
            <a:endParaRPr lang="en-US" sz="786" dirty="0"/>
          </a:p>
        </p:txBody>
      </p:sp>
      <p:sp>
        <p:nvSpPr>
          <p:cNvPr id="11" name="Text 2"/>
          <p:cNvSpPr txBox="1"/>
          <p:nvPr/>
        </p:nvSpPr>
        <p:spPr>
          <a:xfrm>
            <a:off x="850024" y="2046778"/>
            <a:ext cx="3721800" cy="657000"/>
          </a:xfrm>
          <a:prstGeom prst="rect">
            <a:avLst/>
          </a:prstGeom>
          <a:noFill/>
          <a:ln/>
        </p:spPr>
        <p:txBody>
          <a:bodyPr wrap="square" lIns="0" tIns="0" rIns="0" bIns="0" rtlCol="0" anchor="ctr"/>
          <a:lstStyle/>
          <a:p>
            <a:pPr algn="l" indent="0" marL="0">
              <a:lnSpc>
                <a:spcPct val="115000"/>
              </a:lnSpc>
              <a:buNone/>
            </a:pPr>
            <a:r>
              <a:rPr lang="en-US" sz="897" b="1" dirty="0">
                <a:solidFill>
                  <a:srgbClr val="FFFFFF"/>
                </a:solidFill>
                <a:latin typeface="Arial" pitchFamily="34" charset="0"/>
                <a:ea typeface="Arial" pitchFamily="34" charset="-122"/>
                <a:cs typeface="Arial" pitchFamily="34" charset="-120"/>
              </a:rPr>
              <a:t>Найти середину
</a:t>
            </a:r>
            <a:pPr algn="l" indent="0" marL="0">
              <a:lnSpc>
                <a:spcPct val="115000"/>
              </a:lnSpc>
              <a:buNone/>
            </a:pPr>
            <a:r>
              <a:rPr lang="en-US" sz="44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8" dirty="0">
                <a:solidFill>
                  <a:srgbClr val="FFFFFF"/>
                </a:solidFill>
                <a:latin typeface="Arial" pitchFamily="34" charset="0"/>
                <a:ea typeface="Arial" pitchFamily="34" charset="-122"/>
                <a:cs typeface="Arial" pitchFamily="34" charset="-120"/>
              </a:rPr>
              <a:t>Если заданы координаты концов отрезка, сначала вычисляют координаты середины как средние арифметические соответствующих координат. Это даёт точку, через которую обязательно проходит серединный перпендикуляр.
</a:t>
            </a:r>
            <a:endParaRPr lang="en-US" sz="897" dirty="0"/>
          </a:p>
        </p:txBody>
      </p:sp>
      <p:sp>
        <p:nvSpPr>
          <p:cNvPr id="12" name="Text 3"/>
          <p:cNvSpPr txBox="1"/>
          <p:nvPr/>
        </p:nvSpPr>
        <p:spPr>
          <a:xfrm>
            <a:off x="1031696" y="3033662"/>
            <a:ext cx="3721200" cy="662400"/>
          </a:xfrm>
          <a:prstGeom prst="rect">
            <a:avLst/>
          </a:prstGeom>
          <a:noFill/>
          <a:ln/>
        </p:spPr>
        <p:txBody>
          <a:bodyPr wrap="square" lIns="0" tIns="0" rIns="0" bIns="0" rtlCol="0" anchor="ctr"/>
          <a:lstStyle/>
          <a:p>
            <a:pPr algn="l" indent="0" marL="0">
              <a:lnSpc>
                <a:spcPct val="115000"/>
              </a:lnSpc>
              <a:buNone/>
            </a:pPr>
            <a:r>
              <a:rPr lang="en-US" sz="930" b="1" dirty="0">
                <a:solidFill>
                  <a:srgbClr val="FFFFFF"/>
                </a:solidFill>
                <a:latin typeface="Arial" pitchFamily="34" charset="0"/>
                <a:ea typeface="Arial" pitchFamily="34" charset="-122"/>
                <a:cs typeface="Arial" pitchFamily="34" charset="-120"/>
              </a:rPr>
              <a:t>Задать перпендикуляр
</a:t>
            </a:r>
            <a:pPr algn="l" indent="0" marL="0">
              <a:lnSpc>
                <a:spcPct val="115000"/>
              </a:lnSpc>
              <a:buNone/>
            </a:pPr>
            <a:r>
              <a:rPr lang="en-US" sz="46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37" dirty="0">
                <a:solidFill>
                  <a:srgbClr val="FFFFFF"/>
                </a:solidFill>
                <a:latin typeface="Arial" pitchFamily="34" charset="0"/>
                <a:ea typeface="Arial" pitchFamily="34" charset="-122"/>
                <a:cs typeface="Arial" pitchFamily="34" charset="-120"/>
              </a:rPr>
              <a:t>Далее используют наклон или уравнение прямой, перпендикулярной данному отрезку. В простых случаях достаточно знать, что произведение угловых коэффициентов перпендикулярных прямых равно минус единице.
</a:t>
            </a:r>
            <a:endParaRPr lang="en-US" sz="930" dirty="0"/>
          </a:p>
        </p:txBody>
      </p:sp>
      <p:sp>
        <p:nvSpPr>
          <p:cNvPr id="13" name="Text 4"/>
          <p:cNvSpPr txBox="1"/>
          <p:nvPr/>
        </p:nvSpPr>
        <p:spPr>
          <a:xfrm>
            <a:off x="832866" y="4022582"/>
            <a:ext cx="3721200" cy="6624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Проверить расстояния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Когда нужно убедиться, что точка действительно лежит на серединном перпендикуляре, сравнивают её расстояния до обоих концов отрезка. Если они равны, свойство выполнено.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6662" y="392250"/>
            <a:ext cx="4001426" cy="4359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55936" y="592775"/>
            <a:ext cx="3842400" cy="766200"/>
          </a:xfrm>
          <a:prstGeom prst="rect">
            <a:avLst/>
          </a:prstGeom>
          <a:noFill/>
          <a:ln/>
        </p:spPr>
        <p:txBody>
          <a:bodyPr wrap="square" lIns="0" tIns="0" rIns="0" bIns="0" rtlCol="0" anchor="ctr"/>
          <a:lstStyle/>
          <a:p>
            <a:pPr algn="l" indent="0" marL="0">
              <a:lnSpc>
                <a:spcPct val="100000"/>
              </a:lnSpc>
              <a:buNone/>
            </a:pPr>
            <a:r>
              <a:rPr lang="en-US" sz="1812" b="1" dirty="0">
                <a:solidFill>
                  <a:srgbClr val="FFFFFF"/>
                </a:solidFill>
                <a:latin typeface="Arial" pitchFamily="34" charset="0"/>
                <a:ea typeface="Arial" pitchFamily="34" charset="-122"/>
                <a:cs typeface="Arial" pitchFamily="34" charset="-120"/>
              </a:rPr>
              <a:t>Практическая задача на равные расстояния
</a:t>
            </a:r>
            <a:endParaRPr lang="en-US" sz="1812" dirty="0"/>
          </a:p>
        </p:txBody>
      </p:sp>
      <p:sp>
        <p:nvSpPr>
          <p:cNvPr id="9"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17</a:t>
            </a:r>
            <a:endParaRPr lang="en-US" sz="786" dirty="0"/>
          </a:p>
        </p:txBody>
      </p:sp>
      <p:sp>
        <p:nvSpPr>
          <p:cNvPr id="10" name="Text 2"/>
          <p:cNvSpPr txBox="1"/>
          <p:nvPr/>
        </p:nvSpPr>
        <p:spPr>
          <a:xfrm>
            <a:off x="4763075" y="2349451"/>
            <a:ext cx="3833100" cy="6762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Две точки на карте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Представим два города или две станции на схеме. Все точки, которые находятся одинаково далеко от них, образуют одну прямую — серединный перпендикуляр к соединяющему отрезку.
</a:t>
            </a:r>
            <a:endParaRPr lang="en-US" sz="1000" dirty="0"/>
          </a:p>
        </p:txBody>
      </p:sp>
      <p:sp>
        <p:nvSpPr>
          <p:cNvPr id="11" name="Text 3"/>
          <p:cNvSpPr txBox="1"/>
          <p:nvPr/>
        </p:nvSpPr>
        <p:spPr>
          <a:xfrm>
            <a:off x="4758075" y="3114275"/>
            <a:ext cx="3833100" cy="6762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Поиск удобного места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Такой подход помогает выбрать точку для равномерного размещения объекта между двумя пунктами. Не нужно измерять каждую возможную позицию отдельно: достаточно работать с одной прямой.
</a:t>
            </a:r>
            <a:endParaRPr lang="en-US" sz="1000" dirty="0"/>
          </a:p>
        </p:txBody>
      </p:sp>
      <p:sp>
        <p:nvSpPr>
          <p:cNvPr id="12" name="Text 4"/>
          <p:cNvSpPr txBox="1"/>
          <p:nvPr/>
        </p:nvSpPr>
        <p:spPr>
          <a:xfrm>
            <a:off x="4758075" y="3879091"/>
            <a:ext cx="3833100" cy="6762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Проверка решения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найденная точка лежит на серединном перпендикуляре, расстояния до обоих пунктов совпадают. Это удобно в прикладных задачах, где важно сравнивать расстояния на плане.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69907" y="1785975"/>
            <a:ext cx="4207986" cy="257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65825" y="580375"/>
            <a:ext cx="8004900" cy="424800"/>
          </a:xfrm>
          <a:prstGeom prst="rect">
            <a:avLst/>
          </a:prstGeom>
          <a:noFill/>
          <a:ln/>
        </p:spPr>
        <p:txBody>
          <a:bodyPr wrap="square" lIns="0" tIns="0" rIns="0" bIns="0" rtlCol="0" anchor="ctr"/>
          <a:lstStyle/>
          <a:p>
            <a:pPr algn="l" indent="0" marL="0">
              <a:lnSpc>
                <a:spcPct val="100000"/>
              </a:lnSpc>
              <a:buNone/>
            </a:pPr>
            <a:r>
              <a:rPr lang="en-US" sz="2012" b="1" dirty="0">
                <a:solidFill>
                  <a:srgbClr val="FFFFFF"/>
                </a:solidFill>
                <a:latin typeface="Arial" pitchFamily="34" charset="0"/>
                <a:ea typeface="Arial" pitchFamily="34" charset="-122"/>
                <a:cs typeface="Arial" pitchFamily="34" charset="-120"/>
              </a:rPr>
              <a:t>Что нужно помнить по теме
</a:t>
            </a:r>
            <a:endParaRPr lang="en-US" sz="2012" dirty="0"/>
          </a:p>
        </p:txBody>
      </p:sp>
      <p:sp>
        <p:nvSpPr>
          <p:cNvPr id="8" name="Text 1"/>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18</a:t>
            </a:r>
            <a:endParaRPr lang="en-US" sz="786" dirty="0"/>
          </a:p>
        </p:txBody>
      </p:sp>
      <p:sp>
        <p:nvSpPr>
          <p:cNvPr id="9" name="Text 2"/>
          <p:cNvSpPr txBox="1"/>
          <p:nvPr/>
        </p:nvSpPr>
        <p:spPr>
          <a:xfrm>
            <a:off x="5595150" y="1785975"/>
            <a:ext cx="2975700" cy="13896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Все элементы темы связаны одной идеей: равенство расстояний до двух точек позволяет находить нужную прямую или доказывать её принадлежность.
</a:t>
            </a:r>
            <a:endParaRPr lang="en-US" sz="1000" dirty="0"/>
          </a:p>
        </p:txBody>
      </p:sp>
      <p:sp>
        <p:nvSpPr>
          <p:cNvPr id="10" name="Text 3"/>
          <p:cNvSpPr txBox="1"/>
          <p:nvPr/>
        </p:nvSpPr>
        <p:spPr>
          <a:xfrm>
            <a:off x="5595150" y="3366175"/>
            <a:ext cx="2975700" cy="11991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На практике главное — не путать определение с обратным свойством и уметь переходить от чертежа к строгому обоснованию.
</a:t>
            </a:r>
            <a:endParaRPr lang="en-US" sz="1000" dirty="0"/>
          </a:p>
        </p:txBody>
      </p:sp>
      <p:sp>
        <p:nvSpPr>
          <p:cNvPr id="11" name="Text 4"/>
          <p:cNvSpPr txBox="1"/>
          <p:nvPr/>
        </p:nvSpPr>
        <p:spPr>
          <a:xfrm>
            <a:off x="565825" y="4420725"/>
            <a:ext cx="4208700" cy="144600"/>
          </a:xfrm>
          <a:prstGeom prst="rect">
            <a:avLst/>
          </a:prstGeom>
          <a:noFill/>
          <a:ln/>
        </p:spPr>
        <p:txBody>
          <a:bodyPr wrap="square" lIns="0" tIns="0" rIns="0" bIns="0" rtlCol="0" anchor="b"/>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Содержание темы «Серединный перпендикуляр», 7 класс
</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72325" y="4751275"/>
            <a:ext cx="206700" cy="194700"/>
          </a:xfrm>
          <a:prstGeom prst="rect">
            <a:avLst/>
          </a:prstGeom>
          <a:noFill/>
          <a:ln/>
        </p:spPr>
        <p:txBody>
          <a:bodyPr wrap="square" lIns="0" tIns="0" rIns="0" bIns="0" rtlCol="0" anchor="ctr"/>
          <a:lstStyle/>
          <a:p>
            <a:pPr algn="ctr" indent="0" marL="0">
              <a:lnSpc>
                <a:spcPct val="115000"/>
              </a:lnSpc>
              <a:buNone/>
            </a:pPr>
            <a:r>
              <a:rPr lang="en-US" sz="786" b="1" dirty="0">
                <a:solidFill>
                  <a:srgbClr val="FFFFFF"/>
                </a:solidFill>
                <a:latin typeface="Arial" pitchFamily="34" charset="0"/>
                <a:ea typeface="Arial" pitchFamily="34" charset="-122"/>
                <a:cs typeface="Arial" pitchFamily="34" charset="-120"/>
              </a:rPr>
              <a:t>19</a:t>
            </a:r>
            <a:endParaRPr lang="en-US" sz="786" dirty="0"/>
          </a:p>
        </p:txBody>
      </p:sp>
      <p:sp>
        <p:nvSpPr>
          <p:cNvPr id="5" name="Text 1"/>
          <p:cNvSpPr txBox="1"/>
          <p:nvPr/>
        </p:nvSpPr>
        <p:spPr>
          <a:xfrm>
            <a:off x="4376700" y="1054754"/>
            <a:ext cx="4401900" cy="13230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4
</a:t>
            </a:r>
            <a:endParaRPr lang="en-US" sz="7200" dirty="0"/>
          </a:p>
        </p:txBody>
      </p:sp>
      <p:sp>
        <p:nvSpPr>
          <p:cNvPr id="6" name="Text 2"/>
          <p:cNvSpPr txBox="1"/>
          <p:nvPr/>
        </p:nvSpPr>
        <p:spPr>
          <a:xfrm>
            <a:off x="4376700" y="2487315"/>
            <a:ext cx="4401900" cy="1278300"/>
          </a:xfrm>
          <a:prstGeom prst="rect">
            <a:avLst/>
          </a:prstGeom>
          <a:noFill/>
          <a:ln/>
        </p:spPr>
        <p:txBody>
          <a:bodyPr wrap="square" lIns="0" tIns="0" rIns="0" bIns="0" rtlCol="0" anchor="t"/>
          <a:lstStyle/>
          <a:p>
            <a:pPr algn="ctr" indent="0" marL="0">
              <a:lnSpc>
                <a:spcPct val="100000"/>
              </a:lnSpc>
              <a:buNone/>
            </a:pPr>
            <a:r>
              <a:rPr lang="en-US" sz="2200" b="1" dirty="0">
                <a:solidFill>
                  <a:srgbClr val="FFFFFF"/>
                </a:solidFill>
                <a:latin typeface="Arial" pitchFamily="34" charset="0"/>
                <a:ea typeface="Arial" pitchFamily="34" charset="-122"/>
                <a:cs typeface="Arial" pitchFamily="34" charset="-120"/>
              </a:rPr>
              <a:t>основных типа задач чаще всего встречаются в этой теме.
</a:t>
            </a:r>
            <a:endParaRPr lang="en-US" sz="2200" dirty="0"/>
          </a:p>
        </p:txBody>
      </p:sp>
      <p:sp>
        <p:nvSpPr>
          <p:cNvPr id="7" name="Text 3"/>
          <p:cNvSpPr txBox="1"/>
          <p:nvPr/>
        </p:nvSpPr>
        <p:spPr>
          <a:xfrm>
            <a:off x="565825" y="1975275"/>
            <a:ext cx="3212100" cy="1583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Обычно школьнику нужно либо построить прямую, либо доказать равенство расстояний, либо найти центр окружности, либо распознать ось симметрии.
</a:t>
            </a:r>
            <a:endParaRPr lang="en-US" sz="1000" dirty="0"/>
          </a:p>
        </p:txBody>
      </p:sp>
      <p:sp>
        <p:nvSpPr>
          <p:cNvPr id="8" name="Text 4"/>
          <p:cNvSpPr txBox="1"/>
          <p:nvPr/>
        </p:nvSpPr>
        <p:spPr>
          <a:xfrm>
            <a:off x="4376700" y="4056275"/>
            <a:ext cx="4401900" cy="144600"/>
          </a:xfrm>
          <a:prstGeom prst="rect">
            <a:avLst/>
          </a:prstGeom>
          <a:noFill/>
          <a:ln/>
        </p:spPr>
        <p:txBody>
          <a:bodyPr wrap="square" lIns="0" tIns="0" rIns="0" bIns="0" rtlCol="0" anchor="b"/>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Обобщение типичных заданий по теме «Серединный перпендикуляр»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65825" y="592775"/>
            <a:ext cx="6624600" cy="766200"/>
          </a:xfrm>
          <a:prstGeom prst="rect">
            <a:avLst/>
          </a:prstGeom>
          <a:noFill/>
          <a:ln/>
        </p:spPr>
        <p:txBody>
          <a:bodyPr wrap="square" lIns="0" tIns="0" rIns="0" bIns="0" rtlCol="0" anchor="ctr"/>
          <a:lstStyle/>
          <a:p>
            <a:pPr algn="l" indent="0" marL="0">
              <a:lnSpc>
                <a:spcPct val="100000"/>
              </a:lnSpc>
              <a:buNone/>
            </a:pPr>
            <a:r>
              <a:rPr lang="en-US" sz="2812" b="1" dirty="0">
                <a:solidFill>
                  <a:srgbClr val="FFFFFF"/>
                </a:solidFill>
                <a:latin typeface="Arial" pitchFamily="34" charset="0"/>
                <a:ea typeface="Arial" pitchFamily="34" charset="-122"/>
                <a:cs typeface="Arial" pitchFamily="34" charset="-120"/>
              </a:rPr>
              <a:t>Середина, угол и расстояние — одна идея
</a:t>
            </a:r>
            <a:endParaRPr lang="en-US" sz="2812" dirty="0"/>
          </a:p>
        </p:txBody>
      </p:sp>
      <p:sp>
        <p:nvSpPr>
          <p:cNvPr id="5" name="Text 1"/>
          <p:cNvSpPr txBox="1"/>
          <p:nvPr/>
        </p:nvSpPr>
        <p:spPr>
          <a:xfrm>
            <a:off x="565825" y="1757769"/>
            <a:ext cx="4003200" cy="809400"/>
          </a:xfrm>
          <a:prstGeom prst="rect">
            <a:avLst/>
          </a:prstGeom>
          <a:noFill/>
          <a:ln/>
        </p:spPr>
        <p:txBody>
          <a:bodyPr wrap="square" lIns="0" tIns="0" rIns="0" bIns="0" rtlCol="0" anchor="ctr"/>
          <a:lstStyle/>
          <a:p>
            <a:pPr algn="l" indent="0" marL="0">
              <a:lnSpc>
                <a:spcPct val="115000"/>
              </a:lnSpc>
              <a:buNone/>
            </a:pPr>
            <a:r>
              <a:rPr lang="en-US" sz="986" dirty="0">
                <a:solidFill>
                  <a:srgbClr val="FFFFFF"/>
                </a:solidFill>
                <a:latin typeface="Arial" pitchFamily="34" charset="0"/>
                <a:ea typeface="Arial" pitchFamily="34" charset="-122"/>
                <a:cs typeface="Arial" pitchFamily="34" charset="-120"/>
              </a:rPr>
              <a:t>Серединный перпендикуляр показывает, как в геометрии связаны точное построение, симметрия и равные расстояния. Понимание этой прямой помогает уверенно решать задачи 7 класса.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2026-05-29T01:46:04Z</dcterms:created>
  <dcterms:modified xsi:type="dcterms:W3CDTF">2026-05-29T01:46:04Z</dcterms:modified>
</cp:coreProperties>
</file>