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46125" y="2777731"/>
            <a:ext cx="9238500" cy="241788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2775" y="445025"/>
            <a:ext cx="69171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Деревенская тема у И. А. Бунина: повести «Мужики» и «В овраге»
</a:t>
            </a:r>
            <a:endParaRPr lang="en-US" sz="2016" dirty="0"/>
          </a:p>
        </p:txBody>
      </p:sp>
      <p:sp>
        <p:nvSpPr>
          <p:cNvPr id="6" name="Text 1"/>
          <p:cNvSpPr txBox="1"/>
          <p:nvPr/>
        </p:nvSpPr>
        <p:spPr>
          <a:xfrm>
            <a:off x="372775" y="2443700"/>
            <a:ext cx="53295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72775" y="1269725"/>
            <a:ext cx="4538100" cy="10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Бунин показывает деревню как мир труда, бедности и нравственного испытания.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1900" y="967150"/>
            <a:ext cx="3273400" cy="327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1588705"/>
            <a:ext cx="45552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Деревня на рубеже веков: взгляд Бунина
</a:t>
            </a:r>
            <a:endParaRPr lang="en-US" sz="2017" dirty="0"/>
          </a:p>
        </p:txBody>
      </p:sp>
      <p:sp>
        <p:nvSpPr>
          <p:cNvPr id="6" name="Text 2"/>
          <p:cNvSpPr txBox="1"/>
          <p:nvPr/>
        </p:nvSpPr>
        <p:spPr>
          <a:xfrm>
            <a:off x="355800" y="2531185"/>
            <a:ext cx="4555200" cy="99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фоне кризиса традиционной деревни Бунин пишет без идеализации: его интересуют повседневный быт, точная деталь, живая речь и психологическая правда, а не красивый образ «народной гармонии». Его проза фиксирует реальность времени трезво и внимательно.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деревне у Бунина особенно отчётливо видны пределы человеческой выносливости: тяжёлый труд, зависимость от природы, нужда и ранняя взрослая ответственность детей формируют жестокий жизненный ритм.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деревенский мир хранит память рода, связь с землёй и привычку терпеть. Поэтому Бунин не сводит его к одной бедности: в нём есть и стойкость, и внутренняя сила.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это напряжение между упадком и жизненной выносливостью делает деревню у Бунина художественно сложной. Она становится не фоном, а местом, где проверяется подлинная цена человеческой жизни.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деревня становится центральной темой
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«Мужики»: сюжет и основные события
</a:t>
            </a:r>
            <a:endParaRPr lang="en-US" sz="1943" dirty="0"/>
          </a:p>
        </p:txBody>
      </p:sp>
      <p:sp>
        <p:nvSpPr>
          <p:cNvPr id="8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60823" y="2574600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в деревню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и Семён Чикильдеевы приезжают в родную деревню и сразу сталкиваются с бедностью, теснотой и усталостью, скрыть которые невозможно.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652964" y="1967125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 без опоры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жизнь открывается через холод, скудность, постоянную нужду и раздражённые отношения в семье, где взаимная поддержка почти исчезла.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745125" y="1445550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Разрушение привычного уклада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Сельский мир предстаёт замкнутым и тяжёлым: люди живут в грубой привычке к лишениям, а перемены кажутся невозможными.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6837275" y="994180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Трагическое ощущение финала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не ведёт к развязке в обычном смысле: главное — нарастающее чувство духовного истощения деревни и человеческой безысходности.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51367" y="1242175"/>
            <a:ext cx="2960266" cy="340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69609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Деревня в «Мужиках»: предметный и пейзажный образ
</a:t>
            </a:r>
            <a:endParaRPr lang="en-US" sz="1979" dirty="0"/>
          </a:p>
        </p:txBody>
      </p:sp>
      <p:sp>
        <p:nvSpPr>
          <p:cNvPr id="7" name="Text 2"/>
          <p:cNvSpPr txBox="1"/>
          <p:nvPr/>
        </p:nvSpPr>
        <p:spPr>
          <a:xfrm>
            <a:off x="544450" y="1630022"/>
            <a:ext cx="50967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Вещный мир бедности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Изба, холод, теснота, грязь и скудная пища создают ощущение постоянной нехватки. Предметная среда у Бунина не просто описывает быт, а показывает его изношенность и уязвимость.
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542600" y="3121734"/>
            <a:ext cx="50967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как знак суровости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Зимний пейзаж, серые краски и пустынные улицы не смягчают впечатление, а усиливают его. Природа в повести не украшает деревню, а подчёркивает её тяжёлое, почти бесприютное существование.
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759" y="1531350"/>
            <a:ext cx="4422883" cy="260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черты крестьянского мира в «Мужиках»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И. А. Бунина «Мужики»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986725" y="200370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бытовые и нравственные признаки деревни соединяются в единую картину упадка.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986725" y="314565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у Бунина не поддерживает человека: она медленно истощает его и разрушает связи между людьми.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750" y="1532833"/>
            <a:ext cx="449400" cy="44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663" y="2415515"/>
            <a:ext cx="505575" cy="44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8850" y="3317388"/>
            <a:ext cx="511200" cy="4089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9750" y="4178821"/>
            <a:ext cx="449400" cy="449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78525"/>
            <a:ext cx="6934200" cy="5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Нравственная атмосфера повести «Мужики»
</a:t>
            </a:r>
            <a:endParaRPr lang="en-US" sz="2441" dirty="0"/>
          </a:p>
        </p:txBody>
      </p:sp>
      <p:sp>
        <p:nvSpPr>
          <p:cNvPr id="9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284000" y="1781933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существуют в постоянной внутренней напряжённости: усталость и нужда делают речь резкой, а поведение — почти всегда оборонительным и недоверчивым.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284000" y="1473962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Раздражение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1284000" y="2664615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Сострадание в повести не исчезает совсем, но появляется кратко и не становится нормой. Добро здесь не укрепляет общность, а лишь ненадолго смягчает её.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1284000" y="2356644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Редкая забота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1284000" y="3546268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семья не даёт прочной опоры. Родственные связи ослаблены, потому что общий уклад приучает к молчанию, терпению и скрытому взаимному отчуждению.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284000" y="3238297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Ослабление родства
</a:t>
            </a:r>
            <a:endParaRPr lang="en-US" sz="1600" dirty="0"/>
          </a:p>
        </p:txBody>
      </p:sp>
      <p:sp>
        <p:nvSpPr>
          <p:cNvPr id="16" name="Text 8"/>
          <p:cNvSpPr txBox="1"/>
          <p:nvPr/>
        </p:nvSpPr>
        <p:spPr>
          <a:xfrm>
            <a:off x="1284000" y="4427921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Бунин показывает, как тяжёлые условия жизни постепенно меняют саму человеческую природу. Нравственный надлом становится следствием не отдельных конфликтов, а всего образа существования.
</a:t>
            </a:r>
            <a:endParaRPr lang="en-US" sz="926" dirty="0"/>
          </a:p>
        </p:txBody>
      </p:sp>
      <p:sp>
        <p:nvSpPr>
          <p:cNvPr id="17" name="Text 9"/>
          <p:cNvSpPr txBox="1"/>
          <p:nvPr/>
        </p:nvSpPr>
        <p:spPr>
          <a:xfrm>
            <a:off x="1284000" y="4119950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Деформация отношений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Смысловые акценты распределены неравномерно: бытовая бедность определяет весь художественный мир повести.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Ведущие мотивы повести «Мужики»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конфликт связан с нуждой, а остальные мотивы раскрывают её последствия: разлад семьи, изнеможение и одиночество.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Содержательный анализ повести И. А. Бунина «Мужики»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5800" y="1383100"/>
            <a:ext cx="5446200" cy="157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l" indent="0" marL="0">
              <a:lnSpc>
                <a:spcPct val="115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повести позволяют Бунину показать деревню с разных сторон, не идеализируя её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3181896"/>
            <a:ext cx="52014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двух произведений помогает увидеть, что Бунин соединяет трезвость наблюдения с состраданием к человеку, оказавшемуся в замкнутой и жестокой среде.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5800" y="3926651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Сопоставительный анализ повестей И. А. Бунина «Мужики» и «В овраге»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и смысловые этапы повести «В овраге»
</a:t>
            </a:r>
            <a:endParaRPr lang="en-US" sz="2495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показывает путь от внешнего достатка к нравственному распаду семьи Цыбукиных.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2775" y="445025"/>
            <a:ext cx="69171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«В овраге»: главный конфликт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3041949" y="11218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строится вокруг семьи Цыбукиных, где родственные связи подменяются соперничеством за власть, имущество и влияние. Дом перестаёт быть пространством поддержки и превращается в источник постоянного напряжения.
</a:t>
            </a:r>
            <a:endParaRPr lang="en-US" sz="1180" dirty="0"/>
          </a:p>
        </p:txBody>
      </p:sp>
      <p:sp>
        <p:nvSpPr>
          <p:cNvPr id="9" name="Text 3"/>
          <p:cNvSpPr txBox="1"/>
          <p:nvPr/>
        </p:nvSpPr>
        <p:spPr>
          <a:xfrm>
            <a:off x="3041949" y="2045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Лавка и хозяйство в повести символизируют уклад, основанный на наживе: каждый шаг героев определяется расчётом, страхом потерять своё и стремлением подчинить других собственной воле.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041949" y="2969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Бунин показывает, как зависть, жестокость и личная выгода разрушают доверие между близкими людьми. Внутренняя вражда здесь опаснее открытого ссора, потому что она укореняется в самом быте.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041949" y="3892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результате семейный мир распадается изнутри: внешнее благополучие оказывается обманчивым, а за ним проступает скрытая опасность, делающая жизнь героев нравственно и человечески неустойчивой.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175" y="980665"/>
            <a:ext cx="4137300" cy="20807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3050" y="981182"/>
            <a:ext cx="4142400" cy="208333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15175" y="3695827"/>
            <a:ext cx="41424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Липа не спорит с миром, который её ранит, и именно поэтому её образ особенно запоминается. Её кротость, трудолюбие и доверчивость создают впечатление внутренней чистоты, не защищённой от грубой силы окружающих. На её фоне особенно резко видны холод и расчёт других персонажей.
</a:t>
            </a:r>
            <a:endParaRPr lang="en-US" sz="1132" dirty="0"/>
          </a:p>
        </p:txBody>
      </p:sp>
      <p:sp>
        <p:nvSpPr>
          <p:cNvPr id="10" name="Text 2"/>
          <p:cNvSpPr txBox="1"/>
          <p:nvPr/>
        </p:nvSpPr>
        <p:spPr>
          <a:xfrm>
            <a:off x="315175" y="3301450"/>
            <a:ext cx="4142400" cy="29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сила Липы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4703050" y="3301450"/>
            <a:ext cx="4142400" cy="29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Беззащитность и сострадание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703050" y="3695827"/>
            <a:ext cx="41424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Судьба Липы показывает, как жестокая среда ломает человека, не лишая его нравственного достоинства. В её молчаливом терпении ощущается не слабость, а трагическая стойкость. Бунин делает её центром сочувствия, через который читатель особенно ясно видит человеческое страдание.
</a:t>
            </a:r>
            <a:endParaRPr lang="en-US" sz="1096" dirty="0"/>
          </a:p>
        </p:txBody>
      </p:sp>
      <p:sp>
        <p:nvSpPr>
          <p:cNvPr id="13" name="Text 5"/>
          <p:cNvSpPr txBox="1"/>
          <p:nvPr/>
        </p:nvSpPr>
        <p:spPr>
          <a:xfrm>
            <a:off x="372775" y="445025"/>
            <a:ext cx="589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Липа как нравственный центр повести «В овраге»
</a:t>
            </a:r>
            <a:endParaRPr lang="en-US" sz="185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8805" y="1515502"/>
            <a:ext cx="4666390" cy="1585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образов в «В овраге»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 А. Бунин, повесть «В овраге»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846975" y="3314926"/>
            <a:ext cx="29355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повести раскрывают разные стороны нравственного распада семьи и помогают увидеть, как личные качества становятся частью общего конфликта.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822250" y="3314926"/>
            <a:ext cx="29355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образ усиливает тему нравственного распада: в семье нет опоры, а человеческие отношения подчинены власти, выгоде и внутренней пустоте.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Овраг в повести обозначает не просто участок пейзажа, а глубокую трещину в человеческом мире, где внешнее благополучие соседствует с внутренним разложением и страхом.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образ связывает пространство и сюжет: чем заметнее кажущийся порядок, тем сильнее ощущается скрытая опасность, в которой проступают корысть, насилие и моральное падение.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Природная деталь приобретает нравственный смысл и усиливает ощущение безысходности: овраг становится знаком падения, из которого героям уже трудно выбраться.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426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Символика оврага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повести показывают деревню без идеализации, но акцентируют разные формы кризиса: в одной доминирует общая нужда, в другой — разрушительная семейная вражда.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повестей «Мужики» и «В овраге»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Бунина деревня остаётся трагическим пространством, однако социальная бедность и нравственное преступление раскрываются через разные типы конфликта.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 А. Бунин, повести «Мужики» (1897) и «В овраге» (1900)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41949" y="11218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Бунин строит повествование на точных бытовых деталях: предметная обстановка, еда, одежда и состояние жилья сразу задают ощущение достоверности и конкретности деревенской жизни.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особенности деревенской прозы Бунина
</a:t>
            </a:r>
            <a:endParaRPr lang="en-US" sz="1869" dirty="0"/>
          </a:p>
        </p:txBody>
      </p:sp>
      <p:sp>
        <p:nvSpPr>
          <p:cNvPr id="10" name="Text 3"/>
          <p:cNvSpPr txBox="1"/>
          <p:nvPr/>
        </p:nvSpPr>
        <p:spPr>
          <a:xfrm>
            <a:off x="3041949" y="2045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у него не украшает изображение, а раскрывает смысл происходящего: холод, пустота, серые краски и тишина усиливают впечатление бедности, одиночества и внутреннего надлома.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041949" y="2969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Психологизм Бунина проявляется в сдержанном, но очень точном показе поведения героев: по интонации, жесту и реплике читатель понимает скрытые чувства и напряжение отношений.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041949" y="3892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повестей краток и ёмок; в нём нет излишней риторики. Именно лаконизм делает образы особенно убедительными и подчёркивает суровую правду деревенского мира.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труда и человеческого достоинства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476241" y="1157959"/>
            <a:ext cx="41622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в повестях Бунина показан как тяжёлая необходимость, а не как романтическая ценность: он отнимает силы, не обещает достатка и часто сопровождается постоянной нуждой.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570600" y="2265825"/>
            <a:ext cx="41088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всё же именно труд удерживает деревенского человека в жизни. Через ежедневное усилие раскрываются терпение, выносливость и способность не терять человеческий облик даже в бедности.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718800" y="3373700"/>
            <a:ext cx="39621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Бунин особенно ценит тихое достоинство простых людей: они не говорят о своём страдании громко, но их молчаливая стойкость становится важным нравственным ориентиром в изображённом мире.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идеи деревенской темы у Бунина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движение от социальной реальности к нравственному выводу в повестях «Мужики» и «В овраге».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«Мужики» и «В овраге» расширили границы деревенской прозы, показав крестьянский мир не как идиллический фон, а как сложную и трагическую реальность, требующую точного художественного анализа.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Бунину удалось соединить социальную наблюдательность с глубоким психологизмом: он раскрывает поведение людей через быт, речь, семейные отношения и скрытые причины внутреннего распада.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повести стали важным свидетельством кризиса патриархальной деревни и разрушения старых связей, сохранив при этом высокую художественную выразительность и нравственную серьёзность.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Литературное значение повестей Бунина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6525" y="1263441"/>
            <a:ext cx="6259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Вывод: деревня у Бунина как трагическая правда России
</a:t>
            </a:r>
            <a:endParaRPr lang="en-US" sz="2484" dirty="0"/>
          </a:p>
        </p:txBody>
      </p:sp>
      <p:sp>
        <p:nvSpPr>
          <p:cNvPr id="5" name="Text 1"/>
          <p:cNvSpPr txBox="1"/>
          <p:nvPr/>
        </p:nvSpPr>
        <p:spPr>
          <a:xfrm>
            <a:off x="1446525" y="2203799"/>
            <a:ext cx="6259200" cy="14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повестях Бунина деревня предстаёт местом, где особенно заметны бедность, семейный распад и уязвимость человека. Правдивость изображения и сострадательный взгляд делают эти произведения особенно значимыми.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2026-05-19T21:44:53Z</dcterms:created>
  <dcterms:modified xsi:type="dcterms:W3CDTF">2026-05-19T21:44:53Z</dcterms:modified>
</cp:coreProperties>
</file>