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png"/><Relationship Id="rId2" Type="http://schemas.openxmlformats.org/officeDocument/2006/relationships/image" Target="../media/image-1-2.jpeg"/><Relationship Id="rId3" Type="http://schemas.openxmlformats.org/officeDocument/2006/relationships/image" Target="../media/image-1-3.png"/><Relationship Id="rId4" Type="http://schemas.openxmlformats.org/officeDocument/2006/relationships/image" Target="../media/image-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png"/><Relationship Id="rId3" Type="http://schemas.openxmlformats.org/officeDocument/2006/relationships/image" Target="../media/image-2-3.jpe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image" Target="../media/image-3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jpeg"/><Relationship Id="rId4" Type="http://schemas.openxmlformats.org/officeDocument/2006/relationships/image" Target="../media/image-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pn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png"/><Relationship Id="rId5" Type="http://schemas.openxmlformats.org/officeDocument/2006/relationships/image" Target="../media/image-5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image" Target="../media/image-6-3.png"/><Relationship Id="rId4" Type="http://schemas.openxmlformats.org/officeDocument/2006/relationships/image" Target="../media/image-6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image" Target="../media/image-8-4.png"/><Relationship Id="rId5" Type="http://schemas.openxmlformats.org/officeDocument/2006/relationships/image" Target="../media/image-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image" Target="../media/image-10-3.png"/><Relationship Id="rId4" Type="http://schemas.openxmlformats.org/officeDocument/2006/relationships/image" Target="../media/image-10-4.jpeg"/><Relationship Id="rId5" Type="http://schemas.openxmlformats.org/officeDocument/2006/relationships/image" Target="../media/image-10-5.jpeg"/><Relationship Id="rId6" Type="http://schemas.openxmlformats.org/officeDocument/2006/relationships/image" Target="../media/image-10-6.png"/><Relationship Id="rId7" Type="http://schemas.openxmlformats.org/officeDocument/2006/relationships/slideLayout" Target="../slideLayouts/slideLayout1.xml"/><Relationship Id="rId8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png"/><Relationship Id="rId4" Type="http://schemas.openxmlformats.org/officeDocument/2006/relationships/image" Target="../media/image-11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image" Target="../media/image-12-3.png"/><Relationship Id="rId4" Type="http://schemas.openxmlformats.org/officeDocument/2006/relationships/image" Target="../media/image-12-4.png"/><Relationship Id="rId5" Type="http://schemas.openxmlformats.org/officeDocument/2006/relationships/image" Target="../media/image-12-5.png"/><Relationship Id="rId6" Type="http://schemas.openxmlformats.org/officeDocument/2006/relationships/image" Target="../media/image-12-6.png"/><Relationship Id="rId7" Type="http://schemas.openxmlformats.org/officeDocument/2006/relationships/image" Target="../media/image-12-7.png"/><Relationship Id="rId8" Type="http://schemas.openxmlformats.org/officeDocument/2006/relationships/image" Target="../media/image-12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image" Target="../media/image-14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image" Target="../media/image-15-3.png"/><Relationship Id="rId4" Type="http://schemas.openxmlformats.org/officeDocument/2006/relationships/image" Target="../media/image-15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jpeg"/><Relationship Id="rId4" Type="http://schemas.openxmlformats.org/officeDocument/2006/relationships/image" Target="../media/image-16-4.png"/><Relationship Id="rId5" Type="http://schemas.openxmlformats.org/officeDocument/2006/relationships/image" Target="../media/image-16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image" Target="../media/image-17-4.png"/><Relationship Id="rId5" Type="http://schemas.openxmlformats.org/officeDocument/2006/relationships/image" Target="../media/image-17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png"/><Relationship Id="rId2" Type="http://schemas.openxmlformats.org/officeDocument/2006/relationships/image" Target="../media/image-18-2.png"/><Relationship Id="rId3" Type="http://schemas.openxmlformats.org/officeDocument/2006/relationships/image" Target="../media/image-18-3.png"/><Relationship Id="rId4" Type="http://schemas.openxmlformats.org/officeDocument/2006/relationships/image" Target="../media/image-18-4.png"/><Relationship Id="rId5" Type="http://schemas.openxmlformats.org/officeDocument/2006/relationships/image" Target="../media/image-18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image" Target="../media/image-19-3.png"/><Relationship Id="rId4" Type="http://schemas.openxmlformats.org/officeDocument/2006/relationships/image" Target="../media/image-19-4.png"/><Relationship Id="rId5" Type="http://schemas.openxmlformats.org/officeDocument/2006/relationships/image" Target="../media/image-19-5.pn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image" Target="../media/image-2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772528" y="328275"/>
            <a:ext cx="4088344" cy="44871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68175" y="880125"/>
            <a:ext cx="3411600" cy="1202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отрезки: связь длин, масштаба и подобия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368175" y="2597400"/>
            <a:ext cx="3411600" cy="167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связывают длины одинаковым отношением и помогают находить неизвестные размеры.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368175" y="4428950"/>
            <a:ext cx="1189500" cy="326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8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Почему тема важна в курсе геометрии 8 класса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447700" y="2265900"/>
            <a:ext cx="38352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Пропорции лежат в основе подобия и решения многих задач. Часто не нужно измерять всё напрямую — достаточно сравнить отношения длин и применить масштаб, чтобы перейти от одной величины к другой.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8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Отрезок, длина отрезка и отношение длин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47700" y="226590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Отрезок — это часть прямой, ограниченная двумя точками. Он задаёт «границу» на линии, а его длина показывает, насколько далеко расположены эти точки друг от друга.
</a:t>
            </a:r>
            <a:endParaRPr lang="en-US" sz="1000" dirty="0"/>
          </a:p>
        </p:txBody>
      </p:sp>
      <p:sp>
        <p:nvSpPr>
          <p:cNvPr id="9" name="Text 3"/>
          <p:cNvSpPr txBox="1"/>
          <p:nvPr/>
        </p:nvSpPr>
        <p:spPr>
          <a:xfrm>
            <a:off x="3150519" y="22707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Длину отрезка измеряют в миллиметрах, сантиметрах, метрах и других единицах длины. Важно, чтобы при сравнении использовались одинаковые единицы измерения.
</a:t>
            </a:r>
            <a:endParaRPr lang="en-US" sz="1000" dirty="0"/>
          </a:p>
        </p:txBody>
      </p:sp>
      <p:sp>
        <p:nvSpPr>
          <p:cNvPr id="10" name="Text 4"/>
          <p:cNvSpPr txBox="1"/>
          <p:nvPr/>
        </p:nvSpPr>
        <p:spPr>
          <a:xfrm>
            <a:off x="5852415" y="2269070"/>
            <a:ext cx="19728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Отношение двух длин показывает, во сколько раз одна величина больше другой. Его записывают как дробь или через двоеточие, например 6:3 = 2:1.
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значит, что отрезки пропорциональны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04050" y="1888850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отрезка пропорциональны двум другим, если отношения их длин равны. Например, 3 см и 6 см пропорциональны 5 см и 10 см, потому что 3:6 = 5:10 = 1:2.
</a:t>
            </a:r>
            <a:endParaRPr lang="en-US" sz="1200" dirty="0"/>
          </a:p>
        </p:txBody>
      </p:sp>
      <p:sp>
        <p:nvSpPr>
          <p:cNvPr id="8" name="Text 2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800" dirty="0"/>
          </a:p>
        </p:txBody>
      </p:sp>
      <p:sp>
        <p:nvSpPr>
          <p:cNvPr id="9" name="Text 3"/>
          <p:cNvSpPr txBox="1"/>
          <p:nvPr/>
        </p:nvSpPr>
        <p:spPr>
          <a:xfrm>
            <a:off x="704050" y="3136031"/>
            <a:ext cx="3578700" cy="10209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запись отражает один и тот же коэффициент изменения: если первую пару увеличить (или уменьшить) в одинаковое число раз, вторая пара повторит это изменение.
</a:t>
            </a:r>
            <a:endParaRPr lang="en-US" sz="12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537497"/>
            <a:ext cx="3856200" cy="15765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Примеры отношений длин отрезков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длин: одинаковое отношение соответствует пропорциональности, а разные отношения — отсутствию одной пропорции.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отношение совпадает (например, 1:2), пары образуют пропорциональность; если отношение отличается, «общая пропорция» не сохраняется.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Учебный набор примеров к теме «пропорциональные отрезки».
</a:t>
            </a:r>
            <a:endParaRPr lang="en-US" sz="800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проверить пропорциональность
</a:t>
            </a:r>
            <a:endParaRPr lang="en-US" sz="20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1802725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Проверять пропорциональность можно через равенство отношений: если a:b = c:d, значит обе пары связаны одним и тем же правилом изменения длины.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06750" y="2703344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 можно использовать умножение крест-накрест. Для a:b = c:d должно выполняться равенство a·d = b·c.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406750" y="3599027"/>
            <a:ext cx="4289100" cy="67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Например, при 3:6 = 5:10 получаем 3·10 = 6·5, то есть 30 = 30. Если произведения не равны, пропорции нет.
</a:t>
            </a:r>
            <a:endParaRPr lang="en-US" sz="12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Алгоритм нахождения неизвестного отрезка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Применяется в задачах на масштаб и сравнение длин через пропорцию.
</a:t>
            </a:r>
            <a:endParaRPr lang="en-US" sz="11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изменяются длины при постоянном отношении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При постоянном отношении в паре первая и вторая длины меняются одинаковым «правилом»: во сколько раз выросло одно, во столько же выросло другое.
</a:t>
            </a:r>
            <a:endParaRPr lang="en-US" sz="1172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9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Точки ложатся на одну закономерность: коэффициент пропорциональности не меняется. Поэтому по одной паре можно достраивать другие значения без измерений.
</a:t>
            </a:r>
            <a:endParaRPr lang="en-US" sz="1099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Составлено по значениям пар 2–4, 3–6, 4–8, 5–10 из условия примера.
</a:t>
            </a:r>
            <a:endParaRPr lang="en-US" sz="8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1:1000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Это значит, что на чертеже реальный размер больше в 1000 раз.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Образовательный пример по теме масштаба (1 см и реальная длина).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пропорция связывает изображение и действительность: любые измерения на плане переводятся в реальные длины по одному и тому же правилу.
</a:t>
            </a:r>
            <a:endParaRPr lang="en-US" sz="10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24050" y="1243596"/>
            <a:ext cx="4020300" cy="1311309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24050" y="3037744"/>
            <a:ext cx="4020300" cy="1311309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8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Подобные фигуры и пропорциональные стороны
</a:t>
            </a:r>
            <a:endParaRPr lang="en-US" sz="2000" dirty="0"/>
          </a:p>
        </p:txBody>
      </p:sp>
      <p:sp>
        <p:nvSpPr>
          <p:cNvPr id="9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800" dirty="0"/>
          </a:p>
        </p:txBody>
      </p:sp>
      <p:sp>
        <p:nvSpPr>
          <p:cNvPr id="10" name="Text 2"/>
          <p:cNvSpPr txBox="1"/>
          <p:nvPr/>
        </p:nvSpPr>
        <p:spPr>
          <a:xfrm>
            <a:off x="406750" y="1395625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38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Макет города: один масштаб для всех деталей
</a:t>
            </a:r>
            <a:pPr algn="l" indent="0" marL="0">
              <a:lnSpc>
                <a:spcPct val="115000"/>
              </a:lnSpc>
              <a:buNone/>
            </a:pPr>
            <a:r>
              <a:rPr lang="en-US" sz="16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9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Представьте уменьшенную модель района: дороги, здания и расстояния выглядят одинаково «по форме». При уменьшении в одно и то же число раз все линейные размеры сохраняют пропорции. Поэтому углы остаются равными, а стороны меняются по общему коэффициенту.
</a:t>
            </a:r>
            <a:endParaRPr lang="en-US" sz="1238" dirty="0"/>
          </a:p>
        </p:txBody>
      </p:sp>
      <p:sp>
        <p:nvSpPr>
          <p:cNvPr id="11" name="Text 3"/>
          <p:cNvSpPr txBox="1"/>
          <p:nvPr/>
        </p:nvSpPr>
        <p:spPr>
          <a:xfrm>
            <a:off x="406750" y="3191200"/>
            <a:ext cx="3433800" cy="1004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Два похожих треугольника на чертеже
</a:t>
            </a:r>
            <a:pPr algn="l" indent="0" marL="0">
              <a:lnSpc>
                <a:spcPct val="115000"/>
              </a:lnSpc>
              <a:buNone/>
            </a:pPr>
            <a:r>
              <a:rPr lang="en-US" sz="16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6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листе могут быть два треугольника разных размеров, но с одинаковой формой. У соответствующих углов значения одинаковы, а соответствующие стороны относятся между собой одним числом. Если увеличить один треугольник в 3 раза, то и все его линейные стороны увеличатся в 3 раза.
</a:t>
            </a:r>
            <a:endParaRPr lang="en-US" sz="1207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1625" y="2789068"/>
            <a:ext cx="3856200" cy="1049113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сторон подобных треугольников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902000" y="2242700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Рассмотрим два треугольника: у первого стороны 4 см, 6 см, 8 см; у второго — 8 см, 12 см, 16 см. Если отношения соответствующих сторон одинаковы (например, 1:2), то треугольники подобны: сохраняется форма, меняется только размер.
</a:t>
            </a:r>
            <a:endParaRPr lang="en-US" sz="986" dirty="0"/>
          </a:p>
        </p:txBody>
      </p:sp>
      <p:sp>
        <p:nvSpPr>
          <p:cNvPr id="9" name="Text 3"/>
          <p:cNvSpPr txBox="1"/>
          <p:nvPr/>
        </p:nvSpPr>
        <p:spPr>
          <a:xfrm>
            <a:off x="4902000" y="30769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Одинаковый коэффициент подобия (1:2) доказывает пропорциональность сторон и подтверждает подобие треугольников.
</a:t>
            </a:r>
            <a:endParaRPr lang="en-US" sz="1100" dirty="0"/>
          </a:p>
        </p:txBody>
      </p:sp>
      <p:sp>
        <p:nvSpPr>
          <p:cNvPr id="10" name="Text 4"/>
          <p:cNvSpPr txBox="1"/>
          <p:nvPr/>
        </p:nvSpPr>
        <p:spPr>
          <a:xfrm>
            <a:off x="411525" y="4437680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Учебное представление о подобных треугольниках (сохранение отношений соответствующих сторон).
</a:t>
            </a:r>
            <a:endParaRPr lang="en-US" sz="8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2761336" y="1893206"/>
            <a:ext cx="218700" cy="2187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09350" y="1915076"/>
            <a:ext cx="218700" cy="17496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020655" y="1887806"/>
            <a:ext cx="200813" cy="229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800" dirty="0"/>
          </a:p>
        </p:txBody>
      </p:sp>
      <p:sp>
        <p:nvSpPr>
          <p:cNvPr id="11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Типичные ошибки при работе с пропорциями
</a:t>
            </a:r>
            <a:endParaRPr lang="en-US" sz="2000" dirty="0"/>
          </a:p>
        </p:txBody>
      </p:sp>
      <p:sp>
        <p:nvSpPr>
          <p:cNvPr id="12" name="Text 2"/>
          <p:cNvSpPr txBox="1"/>
          <p:nvPr/>
        </p:nvSpPr>
        <p:spPr>
          <a:xfrm>
            <a:off x="2761325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01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Путают отношения и арифметику
</a:t>
            </a:r>
            <a:pPr algn="l" indent="0" marL="0">
              <a:lnSpc>
                <a:spcPct val="115000"/>
              </a:lnSpc>
              <a:buNone/>
            </a:pPr>
            <a:r>
              <a:rPr lang="en-US" sz="272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2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пытаются «проверить» пропорцию сложением или вычитанием длин. Но пропорция проверяется равенством отношений: нельзя получить правильную связь через сумму, если сохраняется другой коэффициент.
</a:t>
            </a:r>
            <a:endParaRPr lang="en-US" sz="1101" dirty="0"/>
          </a:p>
        </p:txBody>
      </p:sp>
      <p:sp>
        <p:nvSpPr>
          <p:cNvPr id="13" name="Text 3"/>
          <p:cNvSpPr txBox="1"/>
          <p:nvPr/>
        </p:nvSpPr>
        <p:spPr>
          <a:xfrm>
            <a:off x="509349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114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Сравнивают числа с разными единицами
</a:t>
            </a:r>
            <a:pPr algn="l" indent="0" marL="0">
              <a:lnSpc>
                <a:spcPct val="115000"/>
              </a:lnSpc>
              <a:buNone/>
            </a:pPr>
            <a:r>
              <a:rPr lang="en-US" sz="27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3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пропорций ломается, когда длины даны в разных единицах (например, см и мм) и не приведены к одному формату. Сначала переведите все величины, затем записывайте отношения.
</a:t>
            </a:r>
            <a:endParaRPr lang="en-US" sz="1114" dirty="0"/>
          </a:p>
        </p:txBody>
      </p:sp>
      <p:sp>
        <p:nvSpPr>
          <p:cNvPr id="14" name="Text 4"/>
          <p:cNvSpPr txBox="1"/>
          <p:nvPr/>
        </p:nvSpPr>
        <p:spPr>
          <a:xfrm>
            <a:off x="5011700" y="2253500"/>
            <a:ext cx="1399800" cy="1460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93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Неправильно проверяют равенство
</a:t>
            </a:r>
            <a:pPr algn="l" indent="0" marL="0">
              <a:lnSpc>
                <a:spcPct val="115000"/>
              </a:lnSpc>
              <a:buNone/>
            </a:pPr>
            <a:r>
              <a:rPr lang="en-US" sz="27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817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Ошибка — проверять равенство вида 3+6 = 5+10. Правильный способ: сравнить отношения (или произведения крайних и средних членов), тогда равенство будет согласовано с самим определением пропорции.
</a:t>
            </a:r>
            <a:endParaRPr lang="en-US" sz="1093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используются пропорции в жизни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Чаще всего пропорции применяют, когда нужно уменьшить или увеличить размеры, сохранив форму: например, пересчитать чертёж на другой масштаб или подобрать ингредиенты для другого количества порций.
</a:t>
            </a:r>
            <a:endParaRPr lang="en-US" sz="986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986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Диаграмма показывает, что пропорциональное изменение встречается в разных сферах. Смысл в одном: одинаковое отношение помогает переносить размеры между «изображением» и «реальностью».
</a:t>
            </a:r>
            <a:endParaRPr lang="en-US" sz="986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примеров по теме «масштаб и подобие»; точные доли по сферам не заданы (показаны как перечень областей).
</a:t>
            </a:r>
            <a:endParaRPr lang="en-US" sz="8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800" dirty="0"/>
          </a:p>
        </p:txBody>
      </p:sp>
      <p:sp>
        <p:nvSpPr>
          <p:cNvPr id="7" name="Text 1"/>
          <p:cNvSpPr txBox="1"/>
          <p:nvPr/>
        </p:nvSpPr>
        <p:spPr>
          <a:xfrm>
            <a:off x="5395025" y="1389200"/>
            <a:ext cx="3328800" cy="10596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55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 см
</a:t>
            </a:r>
            <a:endParaRPr lang="en-US" sz="5500" dirty="0"/>
          </a:p>
        </p:txBody>
      </p:sp>
      <p:sp>
        <p:nvSpPr>
          <p:cNvPr id="8" name="Text 2"/>
          <p:cNvSpPr txBox="1"/>
          <p:nvPr/>
        </p:nvSpPr>
        <p:spPr>
          <a:xfrm>
            <a:off x="5361000" y="2542600"/>
            <a:ext cx="3328800" cy="1279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80000"/>
              </a:lnSpc>
              <a:buNone/>
            </a:pPr>
            <a:r>
              <a:rPr lang="en-US" sz="2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Значит, искомая длина равна 15 см.
</a:t>
            </a:r>
            <a:endParaRPr lang="en-US" sz="2100" dirty="0"/>
          </a:p>
        </p:txBody>
      </p:sp>
      <p:sp>
        <p:nvSpPr>
          <p:cNvPr id="9" name="Text 3"/>
          <p:cNvSpPr txBox="1"/>
          <p:nvPr/>
        </p:nvSpPr>
        <p:spPr>
          <a:xfrm>
            <a:off x="444900" y="4477352"/>
            <a:ext cx="3328800" cy="233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Решение примера из условия: 4 см соответствует 10 см, а 6 см соответствует x.
</a:t>
            </a:r>
            <a:endParaRPr lang="en-US" sz="800" dirty="0"/>
          </a:p>
        </p:txBody>
      </p:sp>
      <p:sp>
        <p:nvSpPr>
          <p:cNvPr id="10" name="Text 4"/>
          <p:cNvSpPr txBox="1"/>
          <p:nvPr/>
        </p:nvSpPr>
        <p:spPr>
          <a:xfrm>
            <a:off x="444900" y="1389200"/>
            <a:ext cx="2930100" cy="1470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пропорции 4:10 = 6:x после умножения крест-накрест получается x = 15 см. Это значение подходит для задач на масштаб и сравнение отрезков.
</a:t>
            </a:r>
            <a:endParaRPr lang="en-US" sz="10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04453" y="1781600"/>
            <a:ext cx="8377543" cy="29607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06750" y="415525"/>
            <a:ext cx="6097500" cy="435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решаются текстовые задачи на пропорциональные отрезки
</a:t>
            </a:r>
            <a:endParaRPr lang="en-US" sz="2000" dirty="0"/>
          </a:p>
        </p:txBody>
      </p:sp>
      <p:sp>
        <p:nvSpPr>
          <p:cNvPr id="7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800" dirty="0"/>
          </a:p>
        </p:txBody>
      </p:sp>
      <p:sp>
        <p:nvSpPr>
          <p:cNvPr id="8" name="Text 2"/>
          <p:cNvSpPr txBox="1"/>
          <p:nvPr/>
        </p:nvSpPr>
        <p:spPr>
          <a:xfrm>
            <a:off x="406750" y="907450"/>
            <a:ext cx="3888000" cy="230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11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Порядок действий для задач 8 класса: от выделения величин к проверке ответа.
</a:t>
            </a:r>
            <a:endParaRPr lang="en-US" sz="11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825425" y="1692011"/>
            <a:ext cx="4020300" cy="2661878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Чертежи, модели и реальные объекты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642913" y="1804507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Архитектурные чертежи, макеты зданий, модели автомобилей и планы помещений строятся с сохранением пропорций. Уменьшенная модель сохраняет форму объекта, только все линейные размеры становятся меньше в одинаковое число раз.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642913" y="3153662"/>
            <a:ext cx="3578700" cy="1104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Такая «привязка» помогает рассчитать реальные размеры по масштабу. На макете видно, что элементы не меняют расположение относительно друг друга: их размеры связаны единым коэффициентом уменьшения.
</a:t>
            </a:r>
            <a:endParaRPr lang="en-US" sz="12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800" dirty="0"/>
          </a:p>
        </p:txBody>
      </p:sp>
      <p:sp>
        <p:nvSpPr>
          <p:cNvPr id="8" name="Text 1"/>
          <p:cNvSpPr txBox="1"/>
          <p:nvPr/>
        </p:nvSpPr>
        <p:spPr>
          <a:xfrm>
            <a:off x="406750" y="415525"/>
            <a:ext cx="65586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Краткая памятка по пропорциям
</a:t>
            </a:r>
            <a:endParaRPr lang="en-US" sz="2000" dirty="0"/>
          </a:p>
        </p:txBody>
      </p:sp>
      <p:sp>
        <p:nvSpPr>
          <p:cNvPr id="9" name="Text 2"/>
          <p:cNvSpPr txBox="1"/>
          <p:nvPr/>
        </p:nvSpPr>
        <p:spPr>
          <a:xfrm>
            <a:off x="422374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Если a:b = c:d, то выполняется равенство a·d = b·c. Это удобная проверка: достаточно перемножить крайние и сравнить с произведением средних членов.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2675227" y="2265900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известны три числа в пропорции, четвёртое находят делением произведения крайних членов на известный средний член. Такой подход быстро превращает пропорцию в вычисление по формуле.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25767" y="2265765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Формула и вычисления работают только при корректной записи пропорции: соответствующие части должны относиться друг к другу. Если перепутать порядок, получится неверное уравнение даже при правильных умножениях.
</a:t>
            </a:r>
            <a:endParaRPr lang="en-US" sz="1000" dirty="0"/>
          </a:p>
        </p:txBody>
      </p:sp>
      <p:sp>
        <p:nvSpPr>
          <p:cNvPr id="12" name="Text 5"/>
          <p:cNvSpPr txBox="1"/>
          <p:nvPr/>
        </p:nvSpPr>
        <p:spPr>
          <a:xfrm>
            <a:off x="7179007" y="2266011"/>
            <a:ext cx="1566900" cy="1958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Обязательно следите за единицами измерения: они должны быть одинаковыми во всех сравниваемых величинах. Тогда найденная длина будет выражена в нужных единицах и по смыслу задачи окажется подходящей.
</a:t>
            </a:r>
            <a:endParaRPr lang="en-US" sz="1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896025" y="2670763"/>
            <a:ext cx="3856200" cy="1309974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Мини-практика: проверить пропорциональность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06750" y="22445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Сравните пары чисел и найдите, какие из них дают одинаковое отношение. В первой тройке отношение одинаковое, а в четвёртой паре оно другое — значит, общая пропорция нарушается.
</a:t>
            </a:r>
            <a:endParaRPr lang="en-US" sz="1000" dirty="0"/>
          </a:p>
        </p:txBody>
      </p:sp>
      <p:sp>
        <p:nvSpPr>
          <p:cNvPr id="10" name="Text 3"/>
          <p:cNvSpPr txBox="1"/>
          <p:nvPr/>
        </p:nvSpPr>
        <p:spPr>
          <a:xfrm>
            <a:off x="406750" y="3078762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Совпадение отношений подтверждает пропорциональность. Разное отношение у последней пары означает, что она не входит в одну и ту же группу пропорциональных значений.
</a:t>
            </a:r>
            <a:endParaRPr lang="en-US" sz="1000" dirty="0"/>
          </a:p>
        </p:txBody>
      </p:sp>
      <p:sp>
        <p:nvSpPr>
          <p:cNvPr id="11" name="Text 4"/>
          <p:cNvSpPr txBox="1"/>
          <p:nvPr/>
        </p:nvSpPr>
        <p:spPr>
          <a:xfrm>
            <a:off x="4905925" y="444980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Собственные вычисления отношения для каждой пары (a:b).
</a:t>
            </a:r>
            <a:endParaRPr lang="en-US" sz="8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403093" y="1781600"/>
            <a:ext cx="3853263" cy="2162400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406750" y="415525"/>
            <a:ext cx="38760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0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Коэффициент увеличения и длина отрезка
</a:t>
            </a:r>
            <a:endParaRPr lang="en-US" sz="2000" dirty="0"/>
          </a:p>
        </p:txBody>
      </p:sp>
      <p:sp>
        <p:nvSpPr>
          <p:cNvPr id="8" name="Text 1"/>
          <p:cNvSpPr txBox="1"/>
          <p:nvPr/>
        </p:nvSpPr>
        <p:spPr>
          <a:xfrm>
            <a:off x="7549450" y="4887175"/>
            <a:ext cx="1294800" cy="159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800" dirty="0"/>
          </a:p>
        </p:txBody>
      </p:sp>
      <p:sp>
        <p:nvSpPr>
          <p:cNvPr id="9" name="Text 2"/>
          <p:cNvSpPr txBox="1"/>
          <p:nvPr/>
        </p:nvSpPr>
        <p:spPr>
          <a:xfrm>
            <a:off x="4916125" y="2242713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Для наглядности считаем, что исходная длина равна 1. Тогда при коэффициенте 2 новая длина становится 2, при 3 — 3.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4916125" y="3076938"/>
            <a:ext cx="2958300" cy="719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5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Чем больше коэффициент, тем больше полученная длина. При этом внутри каждой пары сохраняется одно и то же правило изменения — это и есть суть пропорциональности.
</a:t>
            </a:r>
            <a:endParaRPr lang="en-US" sz="1005" dirty="0"/>
          </a:p>
        </p:txBody>
      </p:sp>
      <p:sp>
        <p:nvSpPr>
          <p:cNvPr id="11" name="Text 4"/>
          <p:cNvSpPr txBox="1"/>
          <p:nvPr/>
        </p:nvSpPr>
        <p:spPr>
          <a:xfrm>
            <a:off x="411525" y="3986855"/>
            <a:ext cx="3856200" cy="2709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Наглядная модель по определению коэффициента пропорциональности; исходные данные заданы в условии слайда (1,5; 2; 2,5; 3).
</a:t>
            </a:r>
            <a:endParaRPr lang="en-US" sz="8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8500" y="911200"/>
            <a:ext cx="3291000" cy="1597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80000"/>
              </a:lnSpc>
              <a:buNone/>
            </a:pPr>
            <a:r>
              <a:rPr lang="en-US" sz="26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Главное о пропорциональных отрезках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428500" y="3110225"/>
            <a:ext cx="3291000" cy="1130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FFFFFF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Пропорциональные отрезки имеют равные отношения длин и помогают находить неизвестные размеры в геометрических задачах. Умение записывать пропорцию, проверять равенство отношений и учитывать единицы ускоряет и делает решение точнее.
</a:t>
            </a:r>
            <a:endParaRPr lang="en-US" sz="12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2026-05-13T08:45:19Z</dcterms:created>
  <dcterms:modified xsi:type="dcterms:W3CDTF">2026-05-13T08:45:19Z</dcterms:modified>
</cp:coreProperties>
</file>