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jpe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slideLayout" Target="../slideLayouts/slideLayout1.xml"/><Relationship Id="rId11"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slideLayout" Target="../slideLayouts/slideLayout1.xml"/><Relationship Id="rId11"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jpe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91"/>
            <a:ext cx="9144000" cy="517921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73500" y="4209700"/>
            <a:ext cx="3837900" cy="196200"/>
          </a:xfrm>
          <a:prstGeom prst="rect">
            <a:avLst/>
          </a:prstGeom>
          <a:noFill/>
          <a:ln/>
        </p:spPr>
        <p:txBody>
          <a:bodyPr wrap="square" lIns="0" tIns="0" rIns="0" bIns="0" rtlCol="0" anchor="ctr"/>
          <a:lstStyle/>
          <a:p>
            <a:pPr algn="l" indent="0" marL="0">
              <a:lnSpc>
                <a:spcPct val="115000"/>
              </a:lnSpc>
              <a:buNone/>
            </a:pPr>
            <a:r>
              <a:rPr lang="en-US" sz="800" b="1" dirty="0">
                <a:solidFill>
                  <a:srgbClr val="000000"/>
                </a:solidFill>
                <a:latin typeface="Arial" pitchFamily="34" charset="0"/>
                <a:ea typeface="Arial" pitchFamily="34" charset="-122"/>
                <a:cs typeface="Arial" pitchFamily="34" charset="-120"/>
              </a:rPr>
              <a:t>
</a:t>
            </a:r>
            <a:endParaRPr lang="en-US" sz="800" dirty="0"/>
          </a:p>
        </p:txBody>
      </p:sp>
      <p:sp>
        <p:nvSpPr>
          <p:cNvPr id="5" name="Text 1"/>
          <p:cNvSpPr txBox="1"/>
          <p:nvPr/>
        </p:nvSpPr>
        <p:spPr>
          <a:xfrm>
            <a:off x="773500" y="1959850"/>
            <a:ext cx="3837900" cy="12561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Числа растут и уменьшаются по одному правилу.
</a:t>
            </a:r>
            <a:endParaRPr lang="en-US" sz="1000" dirty="0"/>
          </a:p>
        </p:txBody>
      </p:sp>
      <p:sp>
        <p:nvSpPr>
          <p:cNvPr id="6" name="Text 2"/>
          <p:cNvSpPr txBox="1"/>
          <p:nvPr/>
        </p:nvSpPr>
        <p:spPr>
          <a:xfrm>
            <a:off x="773500" y="812425"/>
            <a:ext cx="3837900" cy="1007700"/>
          </a:xfrm>
          <a:prstGeom prst="rect">
            <a:avLst/>
          </a:prstGeom>
          <a:noFill/>
          <a:ln/>
        </p:spPr>
        <p:txBody>
          <a:bodyPr wrap="square" lIns="0" tIns="0" rIns="0" bIns="0" rtlCol="0" anchor="ctr"/>
          <a:lstStyle/>
          <a:p>
            <a:pPr algn="l" indent="0" marL="0">
              <a:lnSpc>
                <a:spcPct val="100000"/>
              </a:lnSpc>
              <a:buNone/>
            </a:pPr>
            <a:r>
              <a:rPr lang="en-US" sz="2109" b="1" dirty="0">
                <a:solidFill>
                  <a:srgbClr val="000000"/>
                </a:solidFill>
                <a:latin typeface="Arial" pitchFamily="34" charset="0"/>
                <a:ea typeface="Arial" pitchFamily="34" charset="-122"/>
                <a:cs typeface="Arial" pitchFamily="34" charset="-120"/>
              </a:rPr>
              <a:t>Геометрическая прогрессия: последовательность с постоянным умножением
</a:t>
            </a:r>
            <a:endParaRPr lang="en-US" sz="2109"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99675" y="1015627"/>
            <a:ext cx="3713400" cy="31077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1959850"/>
            <a:ext cx="3580500" cy="18381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Эта тема показывает, как описывать проценты, накопления и изменения величин. Она развивает умение находить закономерности в последовательностях и применять формулы для любого члена ряда.
</a:t>
            </a:r>
            <a:endParaRPr lang="en-US" sz="1000" dirty="0"/>
          </a:p>
        </p:txBody>
      </p:sp>
      <p:sp>
        <p:nvSpPr>
          <p:cNvPr id="7" name="Text 1"/>
          <p:cNvSpPr txBox="1"/>
          <p:nvPr/>
        </p:nvSpPr>
        <p:spPr>
          <a:xfrm>
            <a:off x="773500" y="812425"/>
            <a:ext cx="3837900" cy="1007700"/>
          </a:xfrm>
          <a:prstGeom prst="rect">
            <a:avLst/>
          </a:prstGeom>
          <a:noFill/>
          <a:ln/>
        </p:spPr>
        <p:txBody>
          <a:bodyPr wrap="square" lIns="0" tIns="0" rIns="0" bIns="0" rtlCol="0" anchor="ctr"/>
          <a:lstStyle/>
          <a:p>
            <a:pPr algn="l" indent="0" marL="0">
              <a:lnSpc>
                <a:spcPct val="100000"/>
              </a:lnSpc>
              <a:buNone/>
            </a:pPr>
            <a:r>
              <a:rPr lang="en-US" sz="2643" b="1" dirty="0">
                <a:solidFill>
                  <a:srgbClr val="000000"/>
                </a:solidFill>
                <a:latin typeface="Arial" pitchFamily="34" charset="0"/>
                <a:ea typeface="Arial" pitchFamily="34" charset="-122"/>
                <a:cs typeface="Arial" pitchFamily="34" charset="-120"/>
              </a:rPr>
              <a:t>Зачем нужна геометрическая прогрессия в 9 классе
</a:t>
            </a:r>
            <a:endParaRPr lang="en-US" sz="2643" dirty="0"/>
          </a:p>
        </p:txBody>
      </p:sp>
      <p:sp>
        <p:nvSpPr>
          <p:cNvPr id="8" name="Text 2"/>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0" y="3216582"/>
            <a:ext cx="9144000" cy="154483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3550" y="722800"/>
            <a:ext cx="7596900" cy="554400"/>
          </a:xfrm>
          <a:prstGeom prst="rect">
            <a:avLst/>
          </a:prstGeom>
          <a:noFill/>
          <a:ln/>
        </p:spPr>
        <p:txBody>
          <a:bodyPr wrap="square" lIns="0" tIns="0" rIns="0" bIns="0" rtlCol="0" anchor="ctr"/>
          <a:lstStyle/>
          <a:p>
            <a:pPr algn="l" indent="0" marL="0">
              <a:lnSpc>
                <a:spcPct val="100000"/>
              </a:lnSpc>
              <a:buNone/>
            </a:pPr>
            <a:r>
              <a:rPr lang="en-US" sz="2200" b="1" dirty="0">
                <a:solidFill>
                  <a:srgbClr val="000000"/>
                </a:solidFill>
                <a:latin typeface="Arial" pitchFamily="34" charset="0"/>
                <a:ea typeface="Arial" pitchFamily="34" charset="-122"/>
                <a:cs typeface="Arial" pitchFamily="34" charset="-120"/>
              </a:rPr>
              <a:t>Как устроена геометрическая прогрессия
</a:t>
            </a:r>
            <a:endParaRPr lang="en-US" sz="2200" dirty="0"/>
          </a:p>
        </p:txBody>
      </p:sp>
      <p:sp>
        <p:nvSpPr>
          <p:cNvPr id="10" name="Text 1"/>
          <p:cNvSpPr txBox="1"/>
          <p:nvPr/>
        </p:nvSpPr>
        <p:spPr>
          <a:xfrm>
            <a:off x="2921839"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Правило перехода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Начиная со второго члена, каждый следующий равен предыдущему, умноженному на q: b₂=b₁·q, b₃=b₂·q, b₄=b₃·q. Именно это отличает её от других последовательностей.
</a:t>
            </a:r>
            <a:endParaRPr lang="en-US" sz="900" dirty="0"/>
          </a:p>
        </p:txBody>
      </p:sp>
      <p:sp>
        <p:nvSpPr>
          <p:cNvPr id="11" name="Text 2"/>
          <p:cNvSpPr txBox="1"/>
          <p:nvPr/>
        </p:nvSpPr>
        <p:spPr>
          <a:xfrm>
            <a:off x="680101"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Запись последовательности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Геометрическая прогрессия состоит из членов b₁, b₂, b₃ и далее. Каждый новый элемент связан с предыдущим одинаковым множителем, который задаёт весь порядок чисел.
</a:t>
            </a:r>
            <a:endParaRPr lang="en-US" sz="900" dirty="0"/>
          </a:p>
        </p:txBody>
      </p:sp>
      <p:sp>
        <p:nvSpPr>
          <p:cNvPr id="12" name="Text 3"/>
          <p:cNvSpPr txBox="1"/>
          <p:nvPr/>
        </p:nvSpPr>
        <p:spPr>
          <a:xfrm>
            <a:off x="5164641"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Пример роста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Если b₁=3 и q=2, получаем ряд 3, 6, 12, 24. Здесь каждое число в два раза больше предыдущего, поэтому значения быстро увеличиваются.
</a:t>
            </a:r>
            <a:endParaRPr lang="en-US" sz="900" dirty="0"/>
          </a:p>
        </p:txBody>
      </p:sp>
      <p:sp>
        <p:nvSpPr>
          <p:cNvPr id="13" name="Text 4"/>
          <p:cNvSpPr txBox="1"/>
          <p:nvPr/>
        </p:nvSpPr>
        <p:spPr>
          <a:xfrm>
            <a:off x="7498633"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Пример уменьшения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При b₁=16 и q=0,5 получаем 16, 8, 4, 2. Такое изменение показывает, как один и тот же множитель может постепенно сокращать значения.
</a:t>
            </a:r>
            <a:endParaRPr lang="en-US" sz="900" dirty="0"/>
          </a:p>
        </p:txBody>
      </p:sp>
      <p:sp>
        <p:nvSpPr>
          <p:cNvPr id="14" name="Text 5"/>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871" y="994400"/>
            <a:ext cx="3209309" cy="3402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73500" y="775075"/>
            <a:ext cx="4488300" cy="618300"/>
          </a:xfrm>
          <a:prstGeom prst="rect">
            <a:avLst/>
          </a:prstGeom>
          <a:noFill/>
          <a:ln/>
        </p:spPr>
        <p:txBody>
          <a:bodyPr wrap="square" lIns="0" tIns="0" rIns="0" bIns="0" rtlCol="0" anchor="t"/>
          <a:lstStyle/>
          <a:p>
            <a:pPr algn="l" indent="0" marL="0">
              <a:lnSpc>
                <a:spcPct val="100000"/>
              </a:lnSpc>
              <a:buNone/>
            </a:pPr>
            <a:r>
              <a:rPr lang="en-US" sz="2400" b="1" dirty="0">
                <a:solidFill>
                  <a:srgbClr val="000000"/>
                </a:solidFill>
                <a:latin typeface="Arial" pitchFamily="34" charset="0"/>
                <a:ea typeface="Arial" pitchFamily="34" charset="-122"/>
                <a:cs typeface="Arial" pitchFamily="34" charset="-120"/>
              </a:rPr>
              <a:t>Знаменатель q и его смысл
</a:t>
            </a:r>
            <a:endParaRPr lang="en-US" sz="2400" dirty="0"/>
          </a:p>
        </p:txBody>
      </p:sp>
      <p:sp>
        <p:nvSpPr>
          <p:cNvPr id="11"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4</a:t>
            </a:r>
            <a:endParaRPr lang="en-US" sz="800" dirty="0"/>
          </a:p>
        </p:txBody>
      </p:sp>
      <p:sp>
        <p:nvSpPr>
          <p:cNvPr id="12" name="Text 2"/>
          <p:cNvSpPr txBox="1"/>
          <p:nvPr/>
        </p:nvSpPr>
        <p:spPr>
          <a:xfrm>
            <a:off x="1176110" y="1496669"/>
            <a:ext cx="3488826" cy="916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Что показывает q
</a:t>
            </a:r>
            <a:pPr algn="l" indent="0" marL="0">
              <a:lnSpc>
                <a:spcPct val="115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Знаменатель q говорит, во сколько раз меняется каждый следующий член по сравнению с предыдущим. Если значение q известно, можно восстановить весь ряд.
</a:t>
            </a:r>
            <a:endParaRPr lang="en-US" sz="1100" dirty="0"/>
          </a:p>
        </p:txBody>
      </p:sp>
      <p:sp>
        <p:nvSpPr>
          <p:cNvPr id="13" name="Text 3"/>
          <p:cNvSpPr txBox="1"/>
          <p:nvPr/>
        </p:nvSpPr>
        <p:spPr>
          <a:xfrm>
            <a:off x="845323" y="2505367"/>
            <a:ext cx="3488826" cy="916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Рост и убывание
</a:t>
            </a:r>
            <a:pPr algn="l" indent="0" marL="0">
              <a:lnSpc>
                <a:spcPct val="115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При q&gt;1 последовательность возрастает, потому что каждый член становится больше. Если 0&lt;q&lt;1, значения уменьшаются, но сохраняют одинаковое отношение между соседними членами.
</a:t>
            </a:r>
            <a:endParaRPr lang="en-US" sz="1100" dirty="0"/>
          </a:p>
        </p:txBody>
      </p:sp>
      <p:sp>
        <p:nvSpPr>
          <p:cNvPr id="14" name="Text 4"/>
          <p:cNvSpPr txBox="1"/>
          <p:nvPr/>
        </p:nvSpPr>
        <p:spPr>
          <a:xfrm>
            <a:off x="1302956" y="3514067"/>
            <a:ext cx="3488826" cy="916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Отрицательное значение
</a:t>
            </a:r>
            <a:pPr algn="l" indent="0" marL="0">
              <a:lnSpc>
                <a:spcPct val="115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Когда q&lt;0, числа меняют знак через один. Такая особенность делает последовательность чередующейся и помогает увидеть, что умножение всегда идёт на одно и то же число.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93000" y="2285006"/>
            <a:ext cx="3377400" cy="107778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2959" b="1" dirty="0">
                <a:solidFill>
                  <a:srgbClr val="000000"/>
                </a:solidFill>
                <a:latin typeface="Arial" pitchFamily="34" charset="0"/>
                <a:ea typeface="Arial" pitchFamily="34" charset="-122"/>
                <a:cs typeface="Arial" pitchFamily="34" charset="-120"/>
              </a:rPr>
              <a:t>Примеры первых членов и знаменателя
</a:t>
            </a:r>
            <a:endParaRPr lang="en-US" sz="2959" dirty="0"/>
          </a:p>
        </p:txBody>
      </p:sp>
      <p:sp>
        <p:nvSpPr>
          <p:cNvPr id="7" name="Text 1"/>
          <p:cNvSpPr txBox="1"/>
          <p:nvPr/>
        </p:nvSpPr>
        <p:spPr>
          <a:xfrm>
            <a:off x="1078300" y="1860813"/>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таблице видно, как один знаменатель определяет весь вид последовательности.
</a:t>
            </a:r>
            <a:endParaRPr lang="en-US" sz="1000" dirty="0"/>
          </a:p>
        </p:txBody>
      </p:sp>
      <p:sp>
        <p:nvSpPr>
          <p:cNvPr id="8" name="Text 2"/>
          <p:cNvSpPr txBox="1"/>
          <p:nvPr/>
        </p:nvSpPr>
        <p:spPr>
          <a:xfrm>
            <a:off x="933550" y="2951612"/>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Один и тот же множитель q задаёт поведение всей последовательности: рост, убывание или чередование знаков.
</a:t>
            </a:r>
            <a:endParaRPr lang="en-US" sz="1000" dirty="0"/>
          </a:p>
        </p:txBody>
      </p:sp>
      <p:sp>
        <p:nvSpPr>
          <p:cNvPr id="9" name="Text 3"/>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5</a:t>
            </a:r>
            <a:endParaRPr lang="en-US" sz="800" dirty="0"/>
          </a:p>
        </p:txBody>
      </p:sp>
      <p:sp>
        <p:nvSpPr>
          <p:cNvPr id="10" name="Text 4"/>
          <p:cNvSpPr txBox="1"/>
          <p:nvPr/>
        </p:nvSpPr>
        <p:spPr>
          <a:xfrm>
            <a:off x="1183075" y="4042413"/>
            <a:ext cx="3377400" cy="163200"/>
          </a:xfrm>
          <a:prstGeom prst="rect">
            <a:avLst/>
          </a:prstGeom>
          <a:noFill/>
          <a:ln/>
        </p:spPr>
        <p:txBody>
          <a:bodyPr wrap="square" lIns="0" tIns="0" rIns="0" bIns="0" rtlCol="0" anchor="t"/>
          <a:lstStyle/>
          <a:p>
            <a:pPr algn="l" indent="0" marL="0">
              <a:lnSpc>
                <a:spcPct val="115000"/>
              </a:lnSpc>
              <a:buNone/>
            </a:pPr>
            <a:r>
              <a:rPr lang="en-US" sz="578" dirty="0">
                <a:solidFill>
                  <a:srgbClr val="000000"/>
                </a:solidFill>
                <a:latin typeface="Arial" pitchFamily="34" charset="0"/>
                <a:ea typeface="Arial" pitchFamily="34" charset="-122"/>
                <a:cs typeface="Arial" pitchFamily="34" charset="-120"/>
              </a:rPr>
              <a:t>Составлено по определению геометрической прогрессии и примерам из школьного курса алгебры
</a:t>
            </a:r>
            <a:endParaRPr lang="en-US" sz="578"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00018" y="1029750"/>
            <a:ext cx="3074965" cy="3084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687600" y="724175"/>
            <a:ext cx="4528500" cy="618300"/>
          </a:xfrm>
          <a:prstGeom prst="rect">
            <a:avLst/>
          </a:prstGeom>
          <a:noFill/>
          <a:ln/>
        </p:spPr>
        <p:txBody>
          <a:bodyPr wrap="square" lIns="0" tIns="0" rIns="0" bIns="0" rtlCol="0" anchor="t"/>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Формула n-го члена
</a:t>
            </a:r>
            <a:endParaRPr lang="en-US" sz="2400" dirty="0"/>
          </a:p>
        </p:txBody>
      </p:sp>
      <p:sp>
        <p:nvSpPr>
          <p:cNvPr id="12"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6</a:t>
            </a:r>
            <a:endParaRPr lang="en-US" sz="800" dirty="0"/>
          </a:p>
        </p:txBody>
      </p:sp>
      <p:sp>
        <p:nvSpPr>
          <p:cNvPr id="13" name="Text 2"/>
          <p:cNvSpPr txBox="1"/>
          <p:nvPr/>
        </p:nvSpPr>
        <p:spPr>
          <a:xfrm>
            <a:off x="996950" y="1468675"/>
            <a:ext cx="3983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Главная запись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Общий член геометрической прогрессии находят по формуле bₙ=b₁·q^(n−1). Она позволяет сразу вычислить нужный член, не выписывая все предыдущие значения.
</a:t>
            </a:r>
            <a:endParaRPr lang="en-US" sz="1000" dirty="0"/>
          </a:p>
        </p:txBody>
      </p:sp>
      <p:sp>
        <p:nvSpPr>
          <p:cNvPr id="14" name="Text 3"/>
          <p:cNvSpPr txBox="1"/>
          <p:nvPr/>
        </p:nvSpPr>
        <p:spPr>
          <a:xfrm>
            <a:off x="996950" y="2239400"/>
            <a:ext cx="3983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Почему степень важна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Номер члена входит в показатель степени, поэтому влияние q усиливается с каждым шагом. Чем дальше расположен член, тем заметнее становится рост или уменьшение.
</a:t>
            </a:r>
            <a:endParaRPr lang="en-US" sz="1000" dirty="0"/>
          </a:p>
        </p:txBody>
      </p:sp>
      <p:sp>
        <p:nvSpPr>
          <p:cNvPr id="15" name="Text 4"/>
          <p:cNvSpPr txBox="1"/>
          <p:nvPr/>
        </p:nvSpPr>
        <p:spPr>
          <a:xfrm>
            <a:off x="996950" y="3010125"/>
            <a:ext cx="3983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Что нужно знать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Для применения формулы достаточно первых данных: b₁ и q. После подстановки остаётся аккуратно посчитать степень и выполнить умножение.
</a:t>
            </a:r>
            <a:endParaRPr lang="en-US" sz="1000" dirty="0"/>
          </a:p>
        </p:txBody>
      </p:sp>
      <p:sp>
        <p:nvSpPr>
          <p:cNvPr id="16" name="Text 5"/>
          <p:cNvSpPr txBox="1"/>
          <p:nvPr/>
        </p:nvSpPr>
        <p:spPr>
          <a:xfrm>
            <a:off x="996950" y="3780850"/>
            <a:ext cx="3983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Практический смысл
</a:t>
            </a:r>
            <a:pPr algn="l" indent="0" marL="0">
              <a:lnSpc>
                <a:spcPct val="115000"/>
              </a:lnSpc>
              <a:buNone/>
            </a:pPr>
            <a:r>
              <a:rPr lang="en-US" sz="400"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Эта формула часто используется в задачах 9 класса, потому что помогает находить любой член последовательности быстро, точно и без лишних вычислений.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93000" y="1611561"/>
            <a:ext cx="3377400" cy="242467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Как меняются значения при разных q
</a:t>
            </a:r>
            <a:endParaRPr lang="en-US" sz="3000" dirty="0"/>
          </a:p>
        </p:txBody>
      </p:sp>
      <p:sp>
        <p:nvSpPr>
          <p:cNvPr id="7" name="Text 1"/>
          <p:cNvSpPr txBox="1"/>
          <p:nvPr/>
        </p:nvSpPr>
        <p:spPr>
          <a:xfrm>
            <a:off x="773500" y="1860813"/>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Одинаковый первый член позволяет сравнить только влияние знаменателя. На графике хорошо видно, что темп изменения зависит именно от q.
</a:t>
            </a:r>
            <a:endParaRPr lang="en-US" sz="1000" dirty="0"/>
          </a:p>
        </p:txBody>
      </p:sp>
      <p:sp>
        <p:nvSpPr>
          <p:cNvPr id="8" name="Text 2"/>
          <p:cNvSpPr txBox="1"/>
          <p:nvPr/>
        </p:nvSpPr>
        <p:spPr>
          <a:xfrm>
            <a:off x="933550" y="2951612"/>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Чем больше q, тем быстрее растут члены; при q меньше 1 последовательность убывает и быстро приближается к меньшим значениям.
</a:t>
            </a:r>
            <a:endParaRPr lang="en-US" sz="1000" dirty="0"/>
          </a:p>
        </p:txBody>
      </p:sp>
      <p:sp>
        <p:nvSpPr>
          <p:cNvPr id="9" name="Text 3"/>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7</a:t>
            </a:r>
            <a:endParaRPr lang="en-US" sz="800" dirty="0"/>
          </a:p>
        </p:txBody>
      </p:sp>
      <p:sp>
        <p:nvSpPr>
          <p:cNvPr id="10" name="Text 4"/>
          <p:cNvSpPr txBox="1"/>
          <p:nvPr/>
        </p:nvSpPr>
        <p:spPr>
          <a:xfrm>
            <a:off x="1065150" y="4042413"/>
            <a:ext cx="3377400" cy="163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Учебный пример для сравнения геометрических прогрессий с b₁=2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8824" y="994400"/>
            <a:ext cx="3156152" cy="3402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773500" y="775075"/>
            <a:ext cx="4403700" cy="618300"/>
          </a:xfrm>
          <a:prstGeom prst="rect">
            <a:avLst/>
          </a:prstGeom>
          <a:noFill/>
          <a:ln/>
        </p:spPr>
        <p:txBody>
          <a:bodyPr wrap="square" lIns="0" tIns="0" rIns="0" bIns="0" rtlCol="0" anchor="t"/>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Сумма первых n членов
</a:t>
            </a:r>
            <a:endParaRPr lang="en-US" sz="2400" dirty="0"/>
          </a:p>
        </p:txBody>
      </p:sp>
      <p:sp>
        <p:nvSpPr>
          <p:cNvPr id="12"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8</a:t>
            </a:r>
            <a:endParaRPr lang="en-US" sz="800" dirty="0"/>
          </a:p>
        </p:txBody>
      </p:sp>
      <p:sp>
        <p:nvSpPr>
          <p:cNvPr id="13" name="Text 2"/>
          <p:cNvSpPr txBox="1"/>
          <p:nvPr/>
        </p:nvSpPr>
        <p:spPr>
          <a:xfrm>
            <a:off x="767051" y="1461200"/>
            <a:ext cx="3592512" cy="676500"/>
          </a:xfrm>
          <a:prstGeom prst="rect">
            <a:avLst/>
          </a:prstGeom>
          <a:noFill/>
          <a:ln/>
        </p:spPr>
        <p:txBody>
          <a:bodyPr wrap="square" lIns="0" tIns="0" rIns="0" bIns="0" rtlCol="0" anchor="t"/>
          <a:lstStyle/>
          <a:p>
            <a:pPr algn="l" indent="0" marL="0">
              <a:lnSpc>
                <a:spcPct val="115000"/>
              </a:lnSpc>
              <a:buNone/>
            </a:pPr>
            <a:r>
              <a:rPr lang="en-US" sz="951" b="1" dirty="0">
                <a:solidFill>
                  <a:srgbClr val="E51C1C"/>
                </a:solidFill>
                <a:latin typeface="Arial" pitchFamily="34" charset="0"/>
                <a:ea typeface="Arial" pitchFamily="34" charset="-122"/>
                <a:cs typeface="Arial" pitchFamily="34" charset="-120"/>
              </a:rPr>
              <a:t>Что обозначает Sₙ
</a:t>
            </a:r>
            <a:pPr algn="l" indent="0" marL="0">
              <a:lnSpc>
                <a:spcPct val="115000"/>
              </a:lnSpc>
              <a:buNone/>
            </a:pPr>
            <a:r>
              <a:rPr lang="en-US" sz="586"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805" dirty="0">
                <a:solidFill>
                  <a:srgbClr val="E51C1C"/>
                </a:solidFill>
                <a:latin typeface="Arial" pitchFamily="34" charset="0"/>
                <a:ea typeface="Arial" pitchFamily="34" charset="-122"/>
                <a:cs typeface="Arial" pitchFamily="34" charset="-120"/>
              </a:rPr>
              <a:t>Сумма первых n членов обозначается Sₙ. Это удобно, когда нужно узнать общий итог последовательности, а не выписывать и складывать все числа по отдельности.
</a:t>
            </a:r>
            <a:endParaRPr lang="en-US" sz="951" dirty="0"/>
          </a:p>
        </p:txBody>
      </p:sp>
      <p:sp>
        <p:nvSpPr>
          <p:cNvPr id="14" name="Text 3"/>
          <p:cNvSpPr txBox="1"/>
          <p:nvPr/>
        </p:nvSpPr>
        <p:spPr>
          <a:xfrm>
            <a:off x="1045651" y="2224375"/>
            <a:ext cx="3592512" cy="676500"/>
          </a:xfrm>
          <a:prstGeom prst="rect">
            <a:avLst/>
          </a:prstGeom>
          <a:noFill/>
          <a:ln/>
        </p:spPr>
        <p:txBody>
          <a:bodyPr wrap="square" lIns="0" tIns="0" rIns="0" bIns="0" rtlCol="0" anchor="t"/>
          <a:lstStyle/>
          <a:p>
            <a:pPr algn="l" indent="0" marL="0">
              <a:lnSpc>
                <a:spcPct val="115000"/>
              </a:lnSpc>
              <a:buNone/>
            </a:pPr>
            <a:r>
              <a:rPr lang="en-US" sz="951" b="1" dirty="0">
                <a:solidFill>
                  <a:srgbClr val="E51C1C"/>
                </a:solidFill>
                <a:latin typeface="Arial" pitchFamily="34" charset="0"/>
                <a:ea typeface="Arial" pitchFamily="34" charset="-122"/>
                <a:cs typeface="Arial" pitchFamily="34" charset="-120"/>
              </a:rPr>
              <a:t>Формула при q≠1
</a:t>
            </a:r>
            <a:pPr algn="l" indent="0" marL="0">
              <a:lnSpc>
                <a:spcPct val="115000"/>
              </a:lnSpc>
              <a:buNone/>
            </a:pPr>
            <a:r>
              <a:rPr lang="en-US" sz="586"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805" dirty="0">
                <a:solidFill>
                  <a:srgbClr val="E51C1C"/>
                </a:solidFill>
                <a:latin typeface="Arial" pitchFamily="34" charset="0"/>
                <a:ea typeface="Arial" pitchFamily="34" charset="-122"/>
                <a:cs typeface="Arial" pitchFamily="34" charset="-120"/>
              </a:rPr>
              <a:t>Для вычисления используют формулу Sₙ=b₁·(qⁿ−1)/(q−1) или Sₙ=b₁·(1−qⁿ)/(1−q). Обе записи равны и дают одинаковый результат.
</a:t>
            </a:r>
            <a:endParaRPr lang="en-US" sz="951" dirty="0"/>
          </a:p>
        </p:txBody>
      </p:sp>
      <p:sp>
        <p:nvSpPr>
          <p:cNvPr id="15" name="Text 4"/>
          <p:cNvSpPr txBox="1"/>
          <p:nvPr/>
        </p:nvSpPr>
        <p:spPr>
          <a:xfrm>
            <a:off x="681850" y="2987538"/>
            <a:ext cx="3592512" cy="676500"/>
          </a:xfrm>
          <a:prstGeom prst="rect">
            <a:avLst/>
          </a:prstGeom>
          <a:noFill/>
          <a:ln/>
        </p:spPr>
        <p:txBody>
          <a:bodyPr wrap="square" lIns="0" tIns="0" rIns="0" bIns="0" rtlCol="0" anchor="t"/>
          <a:lstStyle/>
          <a:p>
            <a:pPr algn="l" indent="0" marL="0">
              <a:lnSpc>
                <a:spcPct val="115000"/>
              </a:lnSpc>
              <a:buNone/>
            </a:pPr>
            <a:r>
              <a:rPr lang="en-US" sz="951" b="1" dirty="0">
                <a:solidFill>
                  <a:srgbClr val="E51C1C"/>
                </a:solidFill>
                <a:latin typeface="Arial" pitchFamily="34" charset="0"/>
                <a:ea typeface="Arial" pitchFamily="34" charset="-122"/>
                <a:cs typeface="Arial" pitchFamily="34" charset="-120"/>
              </a:rPr>
              <a:t>Когда она полезна
</a:t>
            </a:r>
            <a:pPr algn="l" indent="0" marL="0">
              <a:lnSpc>
                <a:spcPct val="115000"/>
              </a:lnSpc>
              <a:buNone/>
            </a:pPr>
            <a:r>
              <a:rPr lang="en-US" sz="586"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805" dirty="0">
                <a:solidFill>
                  <a:srgbClr val="E51C1C"/>
                </a:solidFill>
                <a:latin typeface="Arial" pitchFamily="34" charset="0"/>
                <a:ea typeface="Arial" pitchFamily="34" charset="-122"/>
                <a:cs typeface="Arial" pitchFamily="34" charset="-120"/>
              </a:rPr>
              <a:t>Формула особенно помогает в больших последовательностях, где простое сложение занимает много времени. Она экономит шаги и уменьшает риск ошибки в вычислениях.
</a:t>
            </a:r>
            <a:endParaRPr lang="en-US" sz="951" dirty="0"/>
          </a:p>
        </p:txBody>
      </p:sp>
      <p:sp>
        <p:nvSpPr>
          <p:cNvPr id="16" name="Text 5"/>
          <p:cNvSpPr txBox="1"/>
          <p:nvPr/>
        </p:nvSpPr>
        <p:spPr>
          <a:xfrm>
            <a:off x="807750" y="3750700"/>
            <a:ext cx="3592512" cy="676500"/>
          </a:xfrm>
          <a:prstGeom prst="rect">
            <a:avLst/>
          </a:prstGeom>
          <a:noFill/>
          <a:ln/>
        </p:spPr>
        <p:txBody>
          <a:bodyPr wrap="square" lIns="0" tIns="0" rIns="0" bIns="0" rtlCol="0" anchor="t"/>
          <a:lstStyle/>
          <a:p>
            <a:pPr algn="l" indent="0" marL="0">
              <a:lnSpc>
                <a:spcPct val="115000"/>
              </a:lnSpc>
              <a:buNone/>
            </a:pPr>
            <a:r>
              <a:rPr lang="en-US" sz="951" b="1" dirty="0">
                <a:solidFill>
                  <a:srgbClr val="E51C1C"/>
                </a:solidFill>
                <a:latin typeface="Arial" pitchFamily="34" charset="0"/>
                <a:ea typeface="Arial" pitchFamily="34" charset="-122"/>
                <a:cs typeface="Arial" pitchFamily="34" charset="-120"/>
              </a:rPr>
              <a:t>Связь с другими формулами
</a:t>
            </a:r>
            <a:pPr algn="l" indent="0" marL="0">
              <a:lnSpc>
                <a:spcPct val="115000"/>
              </a:lnSpc>
              <a:buNone/>
            </a:pPr>
            <a:r>
              <a:rPr lang="en-US" sz="586"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805" dirty="0">
                <a:solidFill>
                  <a:srgbClr val="E51C1C"/>
                </a:solidFill>
                <a:latin typeface="Arial" pitchFamily="34" charset="0"/>
                <a:ea typeface="Arial" pitchFamily="34" charset="-122"/>
                <a:cs typeface="Arial" pitchFamily="34" charset="-120"/>
              </a:rPr>
              <a:t>В задачах 9 класса формулу суммы часто применяют вместе с формулой n-го члена. Так легче находить и отдельные значения, и итог всей последовательности.
</a:t>
            </a:r>
            <a:endParaRPr lang="en-US" sz="95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355375" y="1619868"/>
            <a:ext cx="1420500" cy="1240163"/>
          </a:xfrm>
          <a:prstGeom prst="rect">
            <a:avLst/>
          </a:prstGeom>
        </p:spPr>
      </p:pic>
      <p:pic>
        <p:nvPicPr>
          <p:cNvPr id="5" name="Image 3" descr="preencoded.png">    </p:cNvPr>
          <p:cNvPicPr>
            <a:picLocks noChangeAspect="1"/>
          </p:cNvPicPr>
          <p:nvPr/>
        </p:nvPicPr>
        <p:blipFill>
          <a:blip r:embed="rId4"/>
          <a:stretch>
            <a:fillRect/>
          </a:stretch>
        </p:blipFill>
        <p:spPr>
          <a:xfrm>
            <a:off x="3605900" y="1497561"/>
            <a:ext cx="1891500" cy="1383529"/>
          </a:xfrm>
          <a:prstGeom prst="rect">
            <a:avLst/>
          </a:prstGeom>
        </p:spPr>
      </p:pic>
      <p:pic>
        <p:nvPicPr>
          <p:cNvPr id="6" name="Image 4" descr="preencoded.png">    </p:cNvPr>
          <p:cNvPicPr>
            <a:picLocks noChangeAspect="1"/>
          </p:cNvPicPr>
          <p:nvPr/>
        </p:nvPicPr>
        <p:blipFill>
          <a:blip r:embed="rId5"/>
          <a:stretch>
            <a:fillRect/>
          </a:stretch>
        </p:blipFill>
        <p:spPr>
          <a:xfrm>
            <a:off x="6259250" y="1497070"/>
            <a:ext cx="1891500" cy="136321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9</a:t>
            </a:r>
            <a:endParaRPr lang="en-US" sz="800" dirty="0"/>
          </a:p>
        </p:txBody>
      </p:sp>
      <p:sp>
        <p:nvSpPr>
          <p:cNvPr id="10" name="Text 1"/>
          <p:cNvSpPr txBox="1"/>
          <p:nvPr/>
        </p:nvSpPr>
        <p:spPr>
          <a:xfrm>
            <a:off x="1081775" y="3017474"/>
            <a:ext cx="1694100" cy="1073400"/>
          </a:xfrm>
          <a:prstGeom prst="rect">
            <a:avLst/>
          </a:prstGeom>
          <a:noFill/>
          <a:ln/>
        </p:spPr>
        <p:txBody>
          <a:bodyPr wrap="square" lIns="0" tIns="0" rIns="0" bIns="0" rtlCol="0" anchor="t"/>
          <a:lstStyle/>
          <a:p>
            <a:pPr algn="ctr" indent="0" marL="0">
              <a:lnSpc>
                <a:spcPct val="115000"/>
              </a:lnSpc>
              <a:buNone/>
            </a:pPr>
            <a:r>
              <a:rPr lang="en-US" sz="895" b="1" dirty="0">
                <a:solidFill>
                  <a:srgbClr val="000000"/>
                </a:solidFill>
                <a:latin typeface="Arial" pitchFamily="34" charset="0"/>
                <a:ea typeface="Arial" pitchFamily="34" charset="-122"/>
                <a:cs typeface="Arial" pitchFamily="34" charset="-120"/>
              </a:rPr>
              <a:t>Вклад, который растёт сам
</a:t>
            </a:r>
            <a:pPr algn="ctr" indent="0" marL="0">
              <a:lnSpc>
                <a:spcPct val="115000"/>
              </a:lnSpc>
              <a:buNone/>
            </a:pPr>
            <a:r>
              <a:rPr lang="en-US" sz="78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84" dirty="0">
                <a:solidFill>
                  <a:srgbClr val="000000"/>
                </a:solidFill>
                <a:latin typeface="Arial" pitchFamily="34" charset="0"/>
                <a:ea typeface="Arial" pitchFamily="34" charset="-122"/>
                <a:cs typeface="Arial" pitchFamily="34" charset="-120"/>
              </a:rPr>
              <a:t>Если банк начисляет 10% годовых, сумма каждый год умножается на 1,1. Поэтому 1000 рублей превращаются в 1100, а затем в 1210 рублей. Такой рост удобно описывать геометрической прогрессией, потому что каждый шаг повторяет одно и то же правило.
</a:t>
            </a:r>
            <a:endParaRPr lang="en-US" sz="895" dirty="0"/>
          </a:p>
        </p:txBody>
      </p:sp>
      <p:sp>
        <p:nvSpPr>
          <p:cNvPr id="11" name="Text 2"/>
          <p:cNvSpPr txBox="1"/>
          <p:nvPr/>
        </p:nvSpPr>
        <p:spPr>
          <a:xfrm>
            <a:off x="3845038" y="3170099"/>
            <a:ext cx="1694100" cy="1073400"/>
          </a:xfrm>
          <a:prstGeom prst="rect">
            <a:avLst/>
          </a:prstGeom>
          <a:noFill/>
          <a:ln/>
        </p:spPr>
        <p:txBody>
          <a:bodyPr wrap="square" lIns="0" tIns="0" rIns="0" bIns="0" rtlCol="0" anchor="t"/>
          <a:lstStyle/>
          <a:p>
            <a:pPr algn="ctr" indent="0" marL="0">
              <a:lnSpc>
                <a:spcPct val="115000"/>
              </a:lnSpc>
              <a:buNone/>
            </a:pPr>
            <a:r>
              <a:rPr lang="en-US" sz="884" b="1" dirty="0">
                <a:solidFill>
                  <a:srgbClr val="000000"/>
                </a:solidFill>
                <a:latin typeface="Arial" pitchFamily="34" charset="0"/>
                <a:ea typeface="Arial" pitchFamily="34" charset="-122"/>
                <a:cs typeface="Arial" pitchFamily="34" charset="-120"/>
              </a:rPr>
              <a:t>Почему проценты ведут себя как прогрессия
</a:t>
            </a:r>
            <a:pPr algn="ctr" indent="0" marL="0">
              <a:lnSpc>
                <a:spcPct val="115000"/>
              </a:lnSpc>
              <a:buNone/>
            </a:pPr>
            <a:r>
              <a:rPr lang="en-US" sz="77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76" dirty="0">
                <a:solidFill>
                  <a:srgbClr val="000000"/>
                </a:solidFill>
                <a:latin typeface="Arial" pitchFamily="34" charset="0"/>
                <a:ea typeface="Arial" pitchFamily="34" charset="-122"/>
                <a:cs typeface="Arial" pitchFamily="34" charset="-120"/>
              </a:rPr>
              <a:t>Процент добавляется не к начальному числу, а к уже увеличенной сумме. Из-за этого появляются одинаковые множители, а не одинаковые прибавления. Именно поэтому накопления с процентами часто считают по формулам геометрической прогрессии.
</a:t>
            </a:r>
            <a:endParaRPr lang="en-US" sz="884" dirty="0"/>
          </a:p>
        </p:txBody>
      </p:sp>
      <p:sp>
        <p:nvSpPr>
          <p:cNvPr id="12" name="Text 3"/>
          <p:cNvSpPr txBox="1"/>
          <p:nvPr/>
        </p:nvSpPr>
        <p:spPr>
          <a:xfrm>
            <a:off x="6547050" y="3017474"/>
            <a:ext cx="1694100" cy="1073400"/>
          </a:xfrm>
          <a:prstGeom prst="rect">
            <a:avLst/>
          </a:prstGeom>
          <a:noFill/>
          <a:ln/>
        </p:spPr>
        <p:txBody>
          <a:bodyPr wrap="square" lIns="0" tIns="0" rIns="0" bIns="0" rtlCol="0" anchor="t"/>
          <a:lstStyle/>
          <a:p>
            <a:pPr algn="ctr" indent="0" marL="0">
              <a:lnSpc>
                <a:spcPct val="115000"/>
              </a:lnSpc>
              <a:buNone/>
            </a:pPr>
            <a:r>
              <a:rPr lang="en-US" sz="895" b="1" dirty="0">
                <a:solidFill>
                  <a:srgbClr val="000000"/>
                </a:solidFill>
                <a:latin typeface="Arial" pitchFamily="34" charset="0"/>
                <a:ea typeface="Arial" pitchFamily="34" charset="-122"/>
                <a:cs typeface="Arial" pitchFamily="34" charset="-120"/>
              </a:rPr>
              <a:t>Где это можно увидеть
</a:t>
            </a:r>
            <a:pPr algn="ctr" indent="0" marL="0">
              <a:lnSpc>
                <a:spcPct val="115000"/>
              </a:lnSpc>
              <a:buNone/>
            </a:pPr>
            <a:r>
              <a:rPr lang="en-US" sz="78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84" dirty="0">
                <a:solidFill>
                  <a:srgbClr val="000000"/>
                </a:solidFill>
                <a:latin typeface="Arial" pitchFamily="34" charset="0"/>
                <a:ea typeface="Arial" pitchFamily="34" charset="-122"/>
                <a:cs typeface="Arial" pitchFamily="34" charset="-120"/>
              </a:rPr>
              <a:t>Похожая модель встречается не только в финансах, но и в задачах о росте значения со временем. На рисунке можно показать монеты или график, который плавно поднимается вверх после каждого нового периода.
</a:t>
            </a:r>
            <a:endParaRPr lang="en-US" sz="895" dirty="0"/>
          </a:p>
        </p:txBody>
      </p:sp>
      <p:sp>
        <p:nvSpPr>
          <p:cNvPr id="13" name="Text 4"/>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2432" b="1" dirty="0">
                <a:solidFill>
                  <a:srgbClr val="000000"/>
                </a:solidFill>
                <a:latin typeface="Arial" pitchFamily="34" charset="0"/>
                <a:ea typeface="Arial" pitchFamily="34" charset="-122"/>
                <a:cs typeface="Arial" pitchFamily="34" charset="-120"/>
              </a:rPr>
              <a:t>Геометрическая прогрессия в процентах и накоплениях
</a:t>
            </a:r>
            <a:endParaRPr lang="en-US" sz="243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3500" y="1675333"/>
            <a:ext cx="7564500" cy="279143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64500" cy="502200"/>
          </a:xfrm>
          <a:prstGeom prst="rect">
            <a:avLst/>
          </a:prstGeom>
          <a:noFill/>
          <a:ln/>
        </p:spPr>
        <p:txBody>
          <a:bodyPr wrap="square" lIns="0" tIns="0" rIns="0" bIns="0" rtlCol="0" anchor="t"/>
          <a:lstStyle/>
          <a:p>
            <a:pPr algn="l" indent="0" marL="0">
              <a:lnSpc>
                <a:spcPct val="100000"/>
              </a:lnSpc>
              <a:buNone/>
            </a:pPr>
            <a:r>
              <a:rPr lang="en-US" sz="2663" b="1" dirty="0">
                <a:solidFill>
                  <a:srgbClr val="000000"/>
                </a:solidFill>
                <a:latin typeface="Arial" pitchFamily="34" charset="0"/>
                <a:ea typeface="Arial" pitchFamily="34" charset="-122"/>
                <a:cs typeface="Arial" pitchFamily="34" charset="-120"/>
              </a:rPr>
              <a:t>Как распознать геометрическую прогрессию
</a:t>
            </a:r>
            <a:endParaRPr lang="en-US" sz="2663" dirty="0"/>
          </a:p>
        </p:txBody>
      </p:sp>
      <p:sp>
        <p:nvSpPr>
          <p:cNvPr id="7"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10</a:t>
            </a:r>
            <a:endParaRPr lang="en-US" sz="800" dirty="0"/>
          </a:p>
        </p:txBody>
      </p:sp>
      <p:sp>
        <p:nvSpPr>
          <p:cNvPr id="8" name="Text 2"/>
          <p:cNvSpPr txBox="1"/>
          <p:nvPr/>
        </p:nvSpPr>
        <p:spPr>
          <a:xfrm>
            <a:off x="773500" y="1335155"/>
            <a:ext cx="7564500" cy="192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Алгоритм проверки по отношению соседних членов последовательности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0" y="3216582"/>
            <a:ext cx="9144000" cy="154483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3550" y="722800"/>
            <a:ext cx="7596900" cy="554400"/>
          </a:xfrm>
          <a:prstGeom prst="rect">
            <a:avLst/>
          </a:prstGeom>
          <a:noFill/>
          <a:ln/>
        </p:spPr>
        <p:txBody>
          <a:bodyPr wrap="square" lIns="0" tIns="0" rIns="0" bIns="0" rtlCol="0" anchor="ctr"/>
          <a:lstStyle/>
          <a:p>
            <a:pPr algn="l" indent="0" marL="0">
              <a:lnSpc>
                <a:spcPct val="100000"/>
              </a:lnSpc>
              <a:buNone/>
            </a:pPr>
            <a:r>
              <a:rPr lang="en-US" sz="2200" b="1" dirty="0">
                <a:solidFill>
                  <a:srgbClr val="000000"/>
                </a:solidFill>
                <a:latin typeface="Arial" pitchFamily="34" charset="0"/>
                <a:ea typeface="Arial" pitchFamily="34" charset="-122"/>
                <a:cs typeface="Arial" pitchFamily="34" charset="-120"/>
              </a:rPr>
              <a:t>Когда геометрическая прогрессия убывает
</a:t>
            </a:r>
            <a:endParaRPr lang="en-US" sz="2200" dirty="0"/>
          </a:p>
        </p:txBody>
      </p:sp>
      <p:sp>
        <p:nvSpPr>
          <p:cNvPr id="10" name="Text 1"/>
          <p:cNvSpPr txBox="1"/>
          <p:nvPr/>
        </p:nvSpPr>
        <p:spPr>
          <a:xfrm>
            <a:off x="2921839"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Простой пример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Если взять 100 и умножать на 0,5, получится ряд 100, 50, 25, 12,5. Здесь хорошо видно, как одно и то же действие постепенно сокращает значения в два раза.
</a:t>
            </a:r>
            <a:endParaRPr lang="en-US" sz="900" dirty="0"/>
          </a:p>
        </p:txBody>
      </p:sp>
      <p:sp>
        <p:nvSpPr>
          <p:cNvPr id="11" name="Text 2"/>
          <p:cNvSpPr txBox="1"/>
          <p:nvPr/>
        </p:nvSpPr>
        <p:spPr>
          <a:xfrm>
            <a:off x="680101"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Условие убывания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Геометрическая прогрессия убывает, когда знаменатель находится между 0 и 1. Тогда каждый следующий член получается меньше предыдущего, потому что число каждый раз уменьшается при умножении.
</a:t>
            </a:r>
            <a:endParaRPr lang="en-US" sz="900" dirty="0"/>
          </a:p>
        </p:txBody>
      </p:sp>
      <p:sp>
        <p:nvSpPr>
          <p:cNvPr id="12" name="Text 3"/>
          <p:cNvSpPr txBox="1"/>
          <p:nvPr/>
        </p:nvSpPr>
        <p:spPr>
          <a:xfrm>
            <a:off x="5164641"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Ещё одна последовательность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При b₁ = 64 и q = 0,5 получаем 64, 32, 16, 8. Такие примеры помогают быстро заметить закономерность и понять, что прогрессия может не только расти, но и убывать.
</a:t>
            </a:r>
            <a:endParaRPr lang="en-US" sz="900" dirty="0"/>
          </a:p>
        </p:txBody>
      </p:sp>
      <p:sp>
        <p:nvSpPr>
          <p:cNvPr id="13" name="Text 4"/>
          <p:cNvSpPr txBox="1"/>
          <p:nvPr/>
        </p:nvSpPr>
        <p:spPr>
          <a:xfrm>
            <a:off x="7498633" y="1524275"/>
            <a:ext cx="1461300" cy="1548300"/>
          </a:xfrm>
          <a:prstGeom prst="rect">
            <a:avLst/>
          </a:prstGeom>
          <a:noFill/>
          <a:ln/>
        </p:spPr>
        <p:txBody>
          <a:bodyPr wrap="square" lIns="0" tIns="0" rIns="0" bIns="0" rtlCol="0" anchor="ctr"/>
          <a:lstStyle/>
          <a:p>
            <a:pPr algn="l" indent="0" marL="0">
              <a:lnSpc>
                <a:spcPct val="115000"/>
              </a:lnSpc>
              <a:buNone/>
            </a:pPr>
            <a:r>
              <a:rPr lang="en-US" sz="900" b="1" dirty="0">
                <a:solidFill>
                  <a:srgbClr val="000000"/>
                </a:solidFill>
                <a:latin typeface="Arial" pitchFamily="34" charset="0"/>
                <a:ea typeface="Arial" pitchFamily="34" charset="-122"/>
                <a:cs typeface="Arial" pitchFamily="34" charset="-120"/>
              </a:rPr>
              <a:t>Где это встречается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Подобная модель подходит для процессов, где величина уменьшается по шагам: сокращение количества предметов, ослабление яркости или постепенное приближение расстояния к меньшему значению.
</a:t>
            </a:r>
            <a:endParaRPr lang="en-US" sz="900" dirty="0"/>
          </a:p>
        </p:txBody>
      </p:sp>
      <p:sp>
        <p:nvSpPr>
          <p:cNvPr id="14" name="Text 5"/>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93000" y="2319456"/>
            <a:ext cx="3377400" cy="107778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2432" b="1" dirty="0">
                <a:solidFill>
                  <a:srgbClr val="E51C1C"/>
                </a:solidFill>
                <a:latin typeface="Arial" pitchFamily="34" charset="0"/>
                <a:ea typeface="Arial" pitchFamily="34" charset="-122"/>
                <a:cs typeface="Arial" pitchFamily="34" charset="-120"/>
              </a:rPr>
              <a:t>Арифметическая и геометрическая прогрессии: сравнение
</a:t>
            </a:r>
            <a:endParaRPr lang="en-US" sz="2432" dirty="0"/>
          </a:p>
        </p:txBody>
      </p:sp>
      <p:sp>
        <p:nvSpPr>
          <p:cNvPr id="7" name="Text 1"/>
          <p:cNvSpPr txBox="1"/>
          <p:nvPr/>
        </p:nvSpPr>
        <p:spPr>
          <a:xfrm>
            <a:off x="1060325" y="1777613"/>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E51C1C"/>
                </a:solidFill>
                <a:latin typeface="Arial" pitchFamily="34" charset="0"/>
                <a:ea typeface="Arial" pitchFamily="34" charset="-122"/>
                <a:cs typeface="Arial" pitchFamily="34" charset="-120"/>
              </a:rPr>
              <a:t>Таблица показывает главное различие между двумя видами последовательностей: постоянную разность в арифметической прогрессии и постоянный множитель в геометрической.
</a:t>
            </a:r>
            <a:endParaRPr lang="en-US" sz="1000" dirty="0"/>
          </a:p>
        </p:txBody>
      </p:sp>
      <p:sp>
        <p:nvSpPr>
          <p:cNvPr id="8" name="Text 2"/>
          <p:cNvSpPr txBox="1"/>
          <p:nvPr/>
        </p:nvSpPr>
        <p:spPr>
          <a:xfrm>
            <a:off x="915575" y="2868413"/>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E51C1C"/>
                </a:solidFill>
                <a:latin typeface="Arial" pitchFamily="34" charset="0"/>
                <a:ea typeface="Arial" pitchFamily="34" charset="-122"/>
                <a:cs typeface="Arial" pitchFamily="34" charset="-120"/>
              </a:rPr>
              <a:t>В арифметической прогрессии изменения идут прибавлением, а в геометрической — умножением. Это позволяет сразу определить тип последовательности по её правилу.
</a:t>
            </a:r>
            <a:endParaRPr lang="en-US" sz="1000" dirty="0"/>
          </a:p>
        </p:txBody>
      </p:sp>
      <p:sp>
        <p:nvSpPr>
          <p:cNvPr id="9" name="Text 3"/>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12</a:t>
            </a:r>
            <a:endParaRPr lang="en-US" sz="800" dirty="0"/>
          </a:p>
        </p:txBody>
      </p:sp>
      <p:sp>
        <p:nvSpPr>
          <p:cNvPr id="10" name="Text 4"/>
          <p:cNvSpPr txBox="1"/>
          <p:nvPr/>
        </p:nvSpPr>
        <p:spPr>
          <a:xfrm>
            <a:off x="1174075" y="3959212"/>
            <a:ext cx="3377400" cy="163200"/>
          </a:xfrm>
          <a:prstGeom prst="rect">
            <a:avLst/>
          </a:prstGeom>
          <a:noFill/>
          <a:ln/>
        </p:spPr>
        <p:txBody>
          <a:bodyPr wrap="square" lIns="0" tIns="0" rIns="0" bIns="0" rtlCol="0" anchor="t"/>
          <a:lstStyle/>
          <a:p>
            <a:pPr algn="l" indent="0" marL="0">
              <a:lnSpc>
                <a:spcPct val="115000"/>
              </a:lnSpc>
              <a:buNone/>
            </a:pPr>
            <a:r>
              <a:rPr lang="en-US" sz="800" dirty="0">
                <a:solidFill>
                  <a:srgbClr val="E51C1C"/>
                </a:solidFill>
                <a:latin typeface="Arial" pitchFamily="34" charset="0"/>
                <a:ea typeface="Arial" pitchFamily="34" charset="-122"/>
                <a:cs typeface="Arial" pitchFamily="34" charset="-120"/>
              </a:rPr>
              <a:t>Школьный курс алгебры, 9 класс
</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13</a:t>
            </a:r>
            <a:endParaRPr lang="en-US" sz="800" dirty="0"/>
          </a:p>
        </p:txBody>
      </p:sp>
      <p:sp>
        <p:nvSpPr>
          <p:cNvPr id="8" name="Text 1"/>
          <p:cNvSpPr txBox="1"/>
          <p:nvPr/>
        </p:nvSpPr>
        <p:spPr>
          <a:xfrm>
            <a:off x="773500" y="775075"/>
            <a:ext cx="5634600" cy="580500"/>
          </a:xfrm>
          <a:prstGeom prst="rect">
            <a:avLst/>
          </a:prstGeom>
          <a:noFill/>
          <a:ln/>
        </p:spPr>
        <p:txBody>
          <a:bodyPr wrap="square" lIns="0" tIns="0" rIns="0" bIns="0" rtlCol="0" anchor="t"/>
          <a:lstStyle/>
          <a:p>
            <a:pPr algn="l" indent="0" marL="0">
              <a:lnSpc>
                <a:spcPct val="100000"/>
              </a:lnSpc>
              <a:buNone/>
            </a:pPr>
            <a:r>
              <a:rPr lang="en-US" sz="2400" b="1" dirty="0">
                <a:solidFill>
                  <a:srgbClr val="000000"/>
                </a:solidFill>
                <a:latin typeface="Arial" pitchFamily="34" charset="0"/>
                <a:ea typeface="Arial" pitchFamily="34" charset="-122"/>
                <a:cs typeface="Arial" pitchFamily="34" charset="-120"/>
              </a:rPr>
              <a:t>Отрицательный знаменатель
</a:t>
            </a:r>
            <a:endParaRPr lang="en-US" sz="2400" dirty="0"/>
          </a:p>
        </p:txBody>
      </p:sp>
      <p:sp>
        <p:nvSpPr>
          <p:cNvPr id="9" name="Text 2"/>
          <p:cNvSpPr txBox="1"/>
          <p:nvPr/>
        </p:nvSpPr>
        <p:spPr>
          <a:xfrm>
            <a:off x="1302616" y="1493196"/>
            <a:ext cx="3801193" cy="9165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Чередование знаков
</a:t>
            </a:r>
            <a:pPr algn="l" indent="0" marL="0">
              <a:lnSpc>
                <a:spcPct val="115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Если знаменатель отрицательный, каждый следующий член меняет знак. Поэтому в последовательности появляются попеременно положительные и отрицательные числа, хотя правило умножения остаётся одним и тем же.
</a:t>
            </a:r>
            <a:endParaRPr lang="en-US" sz="1200" dirty="0"/>
          </a:p>
        </p:txBody>
      </p:sp>
      <p:sp>
        <p:nvSpPr>
          <p:cNvPr id="10" name="Text 3"/>
          <p:cNvSpPr txBox="1"/>
          <p:nvPr/>
        </p:nvSpPr>
        <p:spPr>
          <a:xfrm>
            <a:off x="942212" y="2501894"/>
            <a:ext cx="3801193" cy="9165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Пример ряда
</a:t>
            </a:r>
            <a:pPr algn="l" indent="0" marL="0">
              <a:lnSpc>
                <a:spcPct val="115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При q = -2 можно получить ряд 4, -8, 16, -32. Здесь легко увидеть, что модуль членов растёт, а знак каждый раз переходит в противоположный.
</a:t>
            </a:r>
            <a:endParaRPr lang="en-US" sz="1200" dirty="0"/>
          </a:p>
        </p:txBody>
      </p:sp>
      <p:sp>
        <p:nvSpPr>
          <p:cNvPr id="11" name="Text 4"/>
          <p:cNvSpPr txBox="1"/>
          <p:nvPr/>
        </p:nvSpPr>
        <p:spPr>
          <a:xfrm>
            <a:off x="1440819" y="3510594"/>
            <a:ext cx="3801193" cy="9165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Почему это важно
</a:t>
            </a:r>
            <a:pPr algn="l" indent="0" marL="0">
              <a:lnSpc>
                <a:spcPct val="115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Такие задачи требуют внимательности: нужно учитывать и знак, и величину множителя. Это помогает не допускать ошибок при вычислениях и лучше понимать свойства прогрессии.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93000" y="1611561"/>
            <a:ext cx="3377400" cy="242467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Сумма первых членов при разных q
</a:t>
            </a:r>
            <a:endParaRPr lang="en-US" sz="3000" dirty="0"/>
          </a:p>
        </p:txBody>
      </p:sp>
      <p:sp>
        <p:nvSpPr>
          <p:cNvPr id="7" name="Text 1"/>
          <p:cNvSpPr txBox="1"/>
          <p:nvPr/>
        </p:nvSpPr>
        <p:spPr>
          <a:xfrm>
            <a:off x="773500" y="1860813"/>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При одинаковом первом члене b₁ = 3 суммы ведут себя по-разному: в одном случае они быстро растут, а в другом почти перестают увеличиваться.
</a:t>
            </a:r>
            <a:endParaRPr lang="en-US" sz="1000" dirty="0"/>
          </a:p>
        </p:txBody>
      </p:sp>
      <p:sp>
        <p:nvSpPr>
          <p:cNvPr id="8" name="Text 2"/>
          <p:cNvSpPr txBox="1"/>
          <p:nvPr/>
        </p:nvSpPr>
        <p:spPr>
          <a:xfrm>
            <a:off x="933550" y="2951612"/>
            <a:ext cx="2943000" cy="942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Чем больше знаменатель, тем быстрее увеличивается сумма первых членов. При q меньше 1 прирост становится всё слабее и итог близок к пределу.
</a:t>
            </a:r>
            <a:endParaRPr lang="en-US" sz="1000" dirty="0"/>
          </a:p>
        </p:txBody>
      </p:sp>
      <p:sp>
        <p:nvSpPr>
          <p:cNvPr id="9" name="Text 3"/>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14</a:t>
            </a:r>
            <a:endParaRPr lang="en-US" sz="800" dirty="0"/>
          </a:p>
        </p:txBody>
      </p:sp>
      <p:sp>
        <p:nvSpPr>
          <p:cNvPr id="10" name="Text 4"/>
          <p:cNvSpPr txBox="1"/>
          <p:nvPr/>
        </p:nvSpPr>
        <p:spPr>
          <a:xfrm>
            <a:off x="1065150" y="4042413"/>
            <a:ext cx="3377400" cy="163200"/>
          </a:xfrm>
          <a:prstGeom prst="rect">
            <a:avLst/>
          </a:prstGeom>
          <a:noFill/>
          <a:ln/>
        </p:spPr>
        <p:txBody>
          <a:bodyPr wrap="square" lIns="0" tIns="0" rIns="0" bIns="0" rtlCol="0" anchor="t"/>
          <a:lstStyle/>
          <a:p>
            <a:pPr algn="l" indent="0" marL="0">
              <a:lnSpc>
                <a:spcPct val="115000"/>
              </a:lnSpc>
              <a:buNone/>
            </a:pPr>
            <a:r>
              <a:rPr lang="en-US" sz="764" dirty="0">
                <a:solidFill>
                  <a:srgbClr val="000000"/>
                </a:solidFill>
                <a:latin typeface="Arial" pitchFamily="34" charset="0"/>
                <a:ea typeface="Arial" pitchFamily="34" charset="-122"/>
                <a:cs typeface="Arial" pitchFamily="34" charset="-120"/>
              </a:rPr>
              <a:t>Расчёт по формуле Sₙ = b₁·(qⁿ−1)/(q−1), b₁=3; вычислено для сравнения
</a:t>
            </a:r>
            <a:endParaRPr lang="en-US" sz="764"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870438" y="1648250"/>
            <a:ext cx="922425" cy="1054200"/>
          </a:xfrm>
          <a:prstGeom prst="rect">
            <a:avLst/>
          </a:prstGeom>
        </p:spPr>
      </p:pic>
      <p:pic>
        <p:nvPicPr>
          <p:cNvPr id="6" name="Image 4" descr="preencoded.png">    </p:cNvPr>
          <p:cNvPicPr>
            <a:picLocks noChangeAspect="1"/>
          </p:cNvPicPr>
          <p:nvPr/>
        </p:nvPicPr>
        <p:blipFill>
          <a:blip r:embed="rId5"/>
          <a:stretch>
            <a:fillRect/>
          </a:stretch>
        </p:blipFill>
        <p:spPr>
          <a:xfrm>
            <a:off x="3154290" y="1648250"/>
            <a:ext cx="1054200" cy="1054200"/>
          </a:xfrm>
          <a:prstGeom prst="rect">
            <a:avLst/>
          </a:prstGeom>
        </p:spPr>
      </p:pic>
      <p:pic>
        <p:nvPicPr>
          <p:cNvPr id="7" name="Image 5" descr="preencoded.png">    </p:cNvPr>
          <p:cNvPicPr>
            <a:picLocks noChangeAspect="1"/>
          </p:cNvPicPr>
          <p:nvPr/>
        </p:nvPicPr>
        <p:blipFill>
          <a:blip r:embed="rId6"/>
          <a:stretch>
            <a:fillRect/>
          </a:stretch>
        </p:blipFill>
        <p:spPr>
          <a:xfrm>
            <a:off x="5219705" y="1648250"/>
            <a:ext cx="1054200" cy="1054200"/>
          </a:xfrm>
          <a:prstGeom prst="rect">
            <a:avLst/>
          </a:prstGeom>
        </p:spPr>
      </p:pic>
      <p:pic>
        <p:nvPicPr>
          <p:cNvPr id="8" name="Image 6" descr="preencoded.png">    </p:cNvPr>
          <p:cNvPicPr>
            <a:picLocks noChangeAspect="1"/>
          </p:cNvPicPr>
          <p:nvPr/>
        </p:nvPicPr>
        <p:blipFill>
          <a:blip r:embed="rId7"/>
          <a:stretch>
            <a:fillRect/>
          </a:stretch>
        </p:blipFill>
        <p:spPr>
          <a:xfrm>
            <a:off x="7285127" y="1648250"/>
            <a:ext cx="1054200" cy="1054200"/>
          </a:xfrm>
          <a:prstGeom prst="rect">
            <a:avLst/>
          </a:prstGeom>
        </p:spPr>
      </p:pic>
      <p:sp>
        <p:nvSpPr>
          <p:cNvPr id="9"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E51C1C"/>
                </a:solidFill>
                <a:latin typeface="Arial" pitchFamily="34" charset="0"/>
                <a:ea typeface="Arial" pitchFamily="34" charset="-122"/>
                <a:cs typeface="Arial" pitchFamily="34" charset="-120"/>
              </a:rPr>
              <a:t>Типичные ошибки при решении задач
</a:t>
            </a:r>
            <a:endParaRPr lang="en-US" sz="3000" dirty="0"/>
          </a:p>
        </p:txBody>
      </p:sp>
      <p:sp>
        <p:nvSpPr>
          <p:cNvPr id="10"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15</a:t>
            </a:r>
            <a:endParaRPr lang="en-US" sz="800" dirty="0"/>
          </a:p>
        </p:txBody>
      </p:sp>
      <p:sp>
        <p:nvSpPr>
          <p:cNvPr id="11" name="Text 2"/>
          <p:cNvSpPr txBox="1"/>
          <p:nvPr/>
        </p:nvSpPr>
        <p:spPr>
          <a:xfrm>
            <a:off x="773500" y="2851000"/>
            <a:ext cx="1116300" cy="1254300"/>
          </a:xfrm>
          <a:prstGeom prst="rect">
            <a:avLst/>
          </a:prstGeom>
          <a:noFill/>
          <a:ln/>
        </p:spPr>
        <p:txBody>
          <a:bodyPr wrap="square" lIns="0" tIns="0" rIns="0" bIns="0" rtlCol="0" anchor="t"/>
          <a:lstStyle/>
          <a:p>
            <a:pPr algn="ctr" indent="0" marL="0">
              <a:lnSpc>
                <a:spcPct val="115000"/>
              </a:lnSpc>
              <a:buNone/>
            </a:pPr>
            <a:r>
              <a:rPr lang="en-US" sz="855" b="1" dirty="0">
                <a:solidFill>
                  <a:srgbClr val="E51C1C"/>
                </a:solidFill>
                <a:latin typeface="Arial" pitchFamily="34" charset="0"/>
                <a:ea typeface="Arial" pitchFamily="34" charset="-122"/>
                <a:cs typeface="Arial" pitchFamily="34" charset="-120"/>
              </a:rPr>
              <a:t>Путают q и разность
</a:t>
            </a:r>
            <a:pPr algn="ctr" indent="0" marL="0">
              <a:lnSpc>
                <a:spcPct val="115000"/>
              </a:lnSpc>
              <a:buNone/>
            </a:pPr>
            <a:r>
              <a:rPr lang="en-US" sz="724"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19" dirty="0">
                <a:solidFill>
                  <a:srgbClr val="E51C1C"/>
                </a:solidFill>
                <a:latin typeface="Arial" pitchFamily="34" charset="0"/>
                <a:ea typeface="Arial" pitchFamily="34" charset="-122"/>
                <a:cs typeface="Arial" pitchFamily="34" charset="-120"/>
              </a:rPr>
              <a:t>Некоторые по привычке ищут разность, как в арифметической прогрессии. Но здесь нужно проверять отношение соседних членов и помнить, что основной параметр — знаменатель q.
</a:t>
            </a:r>
            <a:endParaRPr lang="en-US" sz="855" dirty="0"/>
          </a:p>
        </p:txBody>
      </p:sp>
      <p:sp>
        <p:nvSpPr>
          <p:cNvPr id="12" name="Text 3"/>
          <p:cNvSpPr txBox="1"/>
          <p:nvPr/>
        </p:nvSpPr>
        <p:spPr>
          <a:xfrm>
            <a:off x="3123250" y="2851000"/>
            <a:ext cx="1116300" cy="1254300"/>
          </a:xfrm>
          <a:prstGeom prst="rect">
            <a:avLst/>
          </a:prstGeom>
          <a:noFill/>
          <a:ln/>
        </p:spPr>
        <p:txBody>
          <a:bodyPr wrap="square" lIns="0" tIns="0" rIns="0" bIns="0" rtlCol="0" anchor="t"/>
          <a:lstStyle/>
          <a:p>
            <a:pPr algn="ctr" indent="0" marL="0">
              <a:lnSpc>
                <a:spcPct val="115000"/>
              </a:lnSpc>
              <a:buNone/>
            </a:pPr>
            <a:r>
              <a:rPr lang="en-US" sz="884" b="1" dirty="0">
                <a:solidFill>
                  <a:srgbClr val="E51C1C"/>
                </a:solidFill>
                <a:latin typeface="Arial" pitchFamily="34" charset="0"/>
                <a:ea typeface="Arial" pitchFamily="34" charset="-122"/>
                <a:cs typeface="Arial" pitchFamily="34" charset="-120"/>
              </a:rPr>
              <a:t>Ошибаются в степени
</a:t>
            </a:r>
            <a:pPr algn="ctr" indent="0" marL="0">
              <a:lnSpc>
                <a:spcPct val="115000"/>
              </a:lnSpc>
              <a:buNone/>
            </a:pPr>
            <a:r>
              <a:rPr lang="en-US" sz="748"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43" dirty="0">
                <a:solidFill>
                  <a:srgbClr val="E51C1C"/>
                </a:solidFill>
                <a:latin typeface="Arial" pitchFamily="34" charset="0"/>
                <a:ea typeface="Arial" pitchFamily="34" charset="-122"/>
                <a:cs typeface="Arial" pitchFamily="34" charset="-120"/>
              </a:rPr>
              <a:t>Часто забывают, что в формуле n-го члена стоит показатель n−1. Из-за этого получают неверный результат, особенно когда находят не второй, а более дальний член.
</a:t>
            </a:r>
            <a:endParaRPr lang="en-US" sz="884" dirty="0"/>
          </a:p>
        </p:txBody>
      </p:sp>
      <p:sp>
        <p:nvSpPr>
          <p:cNvPr id="13" name="Text 4"/>
          <p:cNvSpPr txBox="1"/>
          <p:nvPr/>
        </p:nvSpPr>
        <p:spPr>
          <a:xfrm>
            <a:off x="5188650" y="2851000"/>
            <a:ext cx="1116300" cy="1254300"/>
          </a:xfrm>
          <a:prstGeom prst="rect">
            <a:avLst/>
          </a:prstGeom>
          <a:noFill/>
          <a:ln/>
        </p:spPr>
        <p:txBody>
          <a:bodyPr wrap="square" lIns="0" tIns="0" rIns="0" bIns="0" rtlCol="0" anchor="t"/>
          <a:lstStyle/>
          <a:p>
            <a:pPr algn="ctr" indent="0" marL="0">
              <a:lnSpc>
                <a:spcPct val="115000"/>
              </a:lnSpc>
              <a:buNone/>
            </a:pPr>
            <a:r>
              <a:rPr lang="en-US" sz="884" b="1" dirty="0">
                <a:solidFill>
                  <a:srgbClr val="E51C1C"/>
                </a:solidFill>
                <a:latin typeface="Arial" pitchFamily="34" charset="0"/>
                <a:ea typeface="Arial" pitchFamily="34" charset="-122"/>
                <a:cs typeface="Arial" pitchFamily="34" charset="-120"/>
              </a:rPr>
              <a:t>Не учитывают знак
</a:t>
            </a:r>
            <a:pPr algn="ctr" indent="0" marL="0">
              <a:lnSpc>
                <a:spcPct val="115000"/>
              </a:lnSpc>
              <a:buNone/>
            </a:pPr>
            <a:r>
              <a:rPr lang="en-US" sz="748"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43" dirty="0">
                <a:solidFill>
                  <a:srgbClr val="E51C1C"/>
                </a:solidFill>
                <a:latin typeface="Arial" pitchFamily="34" charset="0"/>
                <a:ea typeface="Arial" pitchFamily="34" charset="-122"/>
                <a:cs typeface="Arial" pitchFamily="34" charset="-120"/>
              </a:rPr>
              <a:t>При отрицательном q легко потерять знак или неправильно умножить числа. Чтобы избежать ошибки, полезно выписывать каждый шаг и следить за чередованием знаков.
</a:t>
            </a:r>
            <a:endParaRPr lang="en-US" sz="884" dirty="0"/>
          </a:p>
        </p:txBody>
      </p:sp>
      <p:sp>
        <p:nvSpPr>
          <p:cNvPr id="14" name="Text 5"/>
          <p:cNvSpPr txBox="1"/>
          <p:nvPr/>
        </p:nvSpPr>
        <p:spPr>
          <a:xfrm>
            <a:off x="7254075" y="2851000"/>
            <a:ext cx="1116300" cy="1254300"/>
          </a:xfrm>
          <a:prstGeom prst="rect">
            <a:avLst/>
          </a:prstGeom>
          <a:noFill/>
          <a:ln/>
        </p:spPr>
        <p:txBody>
          <a:bodyPr wrap="square" lIns="0" tIns="0" rIns="0" bIns="0" rtlCol="0" anchor="t"/>
          <a:lstStyle/>
          <a:p>
            <a:pPr algn="ctr" indent="0" marL="0">
              <a:lnSpc>
                <a:spcPct val="115000"/>
              </a:lnSpc>
              <a:buNone/>
            </a:pPr>
            <a:r>
              <a:rPr lang="en-US" sz="861" b="1" dirty="0">
                <a:solidFill>
                  <a:srgbClr val="E51C1C"/>
                </a:solidFill>
                <a:latin typeface="Arial" pitchFamily="34" charset="0"/>
                <a:ea typeface="Arial" pitchFamily="34" charset="-122"/>
                <a:cs typeface="Arial" pitchFamily="34" charset="-120"/>
              </a:rPr>
              <a:t>Проверяют не то
</a:t>
            </a:r>
            <a:pPr algn="ctr" indent="0" marL="0">
              <a:lnSpc>
                <a:spcPct val="115000"/>
              </a:lnSpc>
              <a:buNone/>
            </a:pPr>
            <a:r>
              <a:rPr lang="en-US" sz="728"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24" dirty="0">
                <a:solidFill>
                  <a:srgbClr val="E51C1C"/>
                </a:solidFill>
                <a:latin typeface="Arial" pitchFamily="34" charset="0"/>
                <a:ea typeface="Arial" pitchFamily="34" charset="-122"/>
                <a:cs typeface="Arial" pitchFamily="34" charset="-120"/>
              </a:rPr>
              <a:t>Иногда сравнивают сами числа вместо отношений соседних членов. Правильная проверка — разделить каждый следующий член на предыдущий и убедиться, что получается одно и то же число.
</a:t>
            </a:r>
            <a:endParaRPr lang="en-US" sz="86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12988" y="1350456"/>
            <a:ext cx="1988152" cy="1957088"/>
          </a:xfrm>
          <a:prstGeom prst="rect">
            <a:avLst/>
          </a:prstGeom>
        </p:spPr>
      </p:pic>
      <p:pic>
        <p:nvPicPr>
          <p:cNvPr id="5" name="Image 3" descr="preencoded.png">    </p:cNvPr>
          <p:cNvPicPr>
            <a:picLocks noChangeAspect="1"/>
          </p:cNvPicPr>
          <p:nvPr/>
        </p:nvPicPr>
        <p:blipFill>
          <a:blip r:embed="rId4"/>
          <a:stretch>
            <a:fillRect/>
          </a:stretch>
        </p:blipFill>
        <p:spPr>
          <a:xfrm>
            <a:off x="3652105" y="1350493"/>
            <a:ext cx="1900538" cy="1893114"/>
          </a:xfrm>
          <a:prstGeom prst="rect">
            <a:avLst/>
          </a:prstGeom>
        </p:spPr>
      </p:pic>
      <p:pic>
        <p:nvPicPr>
          <p:cNvPr id="6" name="Image 4" descr="preencoded.png">    </p:cNvPr>
          <p:cNvPicPr>
            <a:picLocks noChangeAspect="1"/>
          </p:cNvPicPr>
          <p:nvPr/>
        </p:nvPicPr>
        <p:blipFill>
          <a:blip r:embed="rId5"/>
          <a:stretch>
            <a:fillRect/>
          </a:stretch>
        </p:blipFill>
        <p:spPr>
          <a:xfrm>
            <a:off x="6272905" y="1350493"/>
            <a:ext cx="1900538" cy="1893114"/>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16</a:t>
            </a:r>
            <a:endParaRPr lang="en-US" sz="800" dirty="0"/>
          </a:p>
        </p:txBody>
      </p:sp>
      <p:sp>
        <p:nvSpPr>
          <p:cNvPr id="10" name="Text 1"/>
          <p:cNvSpPr txBox="1"/>
          <p:nvPr/>
        </p:nvSpPr>
        <p:spPr>
          <a:xfrm>
            <a:off x="978594" y="3519725"/>
            <a:ext cx="1655835" cy="734100"/>
          </a:xfrm>
          <a:prstGeom prst="rect">
            <a:avLst/>
          </a:prstGeom>
          <a:noFill/>
          <a:ln/>
        </p:spPr>
        <p:txBody>
          <a:bodyPr wrap="square" lIns="0" tIns="0" rIns="0" bIns="0" rtlCol="0" anchor="t"/>
          <a:lstStyle/>
          <a:p>
            <a:pPr algn="ctr" indent="0" marL="0">
              <a:lnSpc>
                <a:spcPct val="115000"/>
              </a:lnSpc>
              <a:buNone/>
            </a:pPr>
            <a:r>
              <a:rPr lang="en-US" sz="695" b="1" dirty="0">
                <a:solidFill>
                  <a:srgbClr val="E51C1C"/>
                </a:solidFill>
                <a:latin typeface="Arial" pitchFamily="34" charset="0"/>
                <a:ea typeface="Arial" pitchFamily="34" charset="-122"/>
                <a:cs typeface="Arial" pitchFamily="34" charset="-120"/>
              </a:rPr>
              <a:t>Рост колонии бактерий
</a:t>
            </a:r>
            <a:pPr algn="ctr" indent="0" marL="0">
              <a:lnSpc>
                <a:spcPct val="115000"/>
              </a:lnSpc>
              <a:buNone/>
            </a:pPr>
            <a:r>
              <a:rPr lang="en-US" sz="612"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531" dirty="0">
                <a:solidFill>
                  <a:srgbClr val="E51C1C"/>
                </a:solidFill>
                <a:latin typeface="Arial" pitchFamily="34" charset="0"/>
                <a:ea typeface="Arial" pitchFamily="34" charset="-122"/>
                <a:cs typeface="Arial" pitchFamily="34" charset="-120"/>
              </a:rPr>
              <a:t>Если каждая клетка делится на две, число бактерий быстро увеличивается по схеме, похожей на геометрическую прогрессию. На первых шагах рост выглядит почти незаметным, но затем становится очень быстрым. Такая модель помогает объяснять, почему небольшие изменения дают большой результат.
</a:t>
            </a:r>
            <a:endParaRPr lang="en-US" sz="695" dirty="0"/>
          </a:p>
        </p:txBody>
      </p:sp>
      <p:sp>
        <p:nvSpPr>
          <p:cNvPr id="11" name="Text 2"/>
          <p:cNvSpPr txBox="1"/>
          <p:nvPr/>
        </p:nvSpPr>
        <p:spPr>
          <a:xfrm>
            <a:off x="3772502" y="3519725"/>
            <a:ext cx="1655835" cy="734100"/>
          </a:xfrm>
          <a:prstGeom prst="rect">
            <a:avLst/>
          </a:prstGeom>
          <a:noFill/>
          <a:ln/>
        </p:spPr>
        <p:txBody>
          <a:bodyPr wrap="square" lIns="0" tIns="0" rIns="0" bIns="0" rtlCol="0" anchor="t"/>
          <a:lstStyle/>
          <a:p>
            <a:pPr algn="ctr" indent="0" marL="0">
              <a:lnSpc>
                <a:spcPct val="115000"/>
              </a:lnSpc>
              <a:buNone/>
            </a:pPr>
            <a:r>
              <a:rPr lang="en-US" sz="695" b="1" dirty="0">
                <a:solidFill>
                  <a:srgbClr val="E51C1C"/>
                </a:solidFill>
                <a:latin typeface="Arial" pitchFamily="34" charset="0"/>
                <a:ea typeface="Arial" pitchFamily="34" charset="-122"/>
                <a:cs typeface="Arial" pitchFamily="34" charset="-120"/>
              </a:rPr>
              <a:t>Сигналы и устройства
</a:t>
            </a:r>
            <a:pPr algn="ctr" indent="0" marL="0">
              <a:lnSpc>
                <a:spcPct val="115000"/>
              </a:lnSpc>
              <a:buNone/>
            </a:pPr>
            <a:r>
              <a:rPr lang="en-US" sz="612"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531" dirty="0">
                <a:solidFill>
                  <a:srgbClr val="E51C1C"/>
                </a:solidFill>
                <a:latin typeface="Arial" pitchFamily="34" charset="0"/>
                <a:ea typeface="Arial" pitchFamily="34" charset="-122"/>
                <a:cs typeface="Arial" pitchFamily="34" charset="-120"/>
              </a:rPr>
              <a:t>В технике геометрическая прогрессия помогает описывать изменение мощности сигнала, когда значение последовательно уменьшается или возрастает в одном и том же отношении. Это удобно для понимания работы цифровых систем, где важна точность каждого шага и повторяемость изменений.
</a:t>
            </a:r>
            <a:endParaRPr lang="en-US" sz="695" dirty="0"/>
          </a:p>
        </p:txBody>
      </p:sp>
      <p:sp>
        <p:nvSpPr>
          <p:cNvPr id="12" name="Text 3"/>
          <p:cNvSpPr txBox="1"/>
          <p:nvPr/>
        </p:nvSpPr>
        <p:spPr>
          <a:xfrm>
            <a:off x="6393302" y="3519725"/>
            <a:ext cx="1655835" cy="734100"/>
          </a:xfrm>
          <a:prstGeom prst="rect">
            <a:avLst/>
          </a:prstGeom>
          <a:noFill/>
          <a:ln/>
        </p:spPr>
        <p:txBody>
          <a:bodyPr wrap="square" lIns="0" tIns="0" rIns="0" bIns="0" rtlCol="0" anchor="t"/>
          <a:lstStyle/>
          <a:p>
            <a:pPr algn="ctr" indent="0" marL="0">
              <a:lnSpc>
                <a:spcPct val="115000"/>
              </a:lnSpc>
              <a:buNone/>
            </a:pPr>
            <a:r>
              <a:rPr lang="en-US" sz="772" b="1" dirty="0">
                <a:solidFill>
                  <a:srgbClr val="E51C1C"/>
                </a:solidFill>
                <a:latin typeface="Arial" pitchFamily="34" charset="0"/>
                <a:ea typeface="Arial" pitchFamily="34" charset="-122"/>
                <a:cs typeface="Arial" pitchFamily="34" charset="-120"/>
              </a:rPr>
              <a:t>Яркость и численность
</a:t>
            </a:r>
            <a:pPr algn="ctr" indent="0" marL="0">
              <a:lnSpc>
                <a:spcPct val="115000"/>
              </a:lnSpc>
              <a:buNone/>
            </a:pPr>
            <a:r>
              <a:rPr lang="en-US" sz="680"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590" dirty="0">
                <a:solidFill>
                  <a:srgbClr val="E51C1C"/>
                </a:solidFill>
                <a:latin typeface="Arial" pitchFamily="34" charset="0"/>
                <a:ea typeface="Arial" pitchFamily="34" charset="-122"/>
                <a:cs typeface="Arial" pitchFamily="34" charset="-120"/>
              </a:rPr>
              <a:t>В природе и повседневной жизни такой закон можно заметить при постепенном уменьшении яркости или при изменении численности объектов по одинаковому правилу. На изображении это можно показать колонией, схемой деления или графиком быстрого роста.
</a:t>
            </a:r>
            <a:endParaRPr lang="en-US" sz="772" dirty="0"/>
          </a:p>
        </p:txBody>
      </p:sp>
      <p:sp>
        <p:nvSpPr>
          <p:cNvPr id="13" name="Text 4"/>
          <p:cNvSpPr txBox="1"/>
          <p:nvPr/>
        </p:nvSpPr>
        <p:spPr>
          <a:xfrm>
            <a:off x="773500" y="775000"/>
            <a:ext cx="7596900" cy="502200"/>
          </a:xfrm>
          <a:prstGeom prst="rect">
            <a:avLst/>
          </a:prstGeom>
          <a:noFill/>
          <a:ln/>
        </p:spPr>
        <p:txBody>
          <a:bodyPr wrap="square" lIns="0" tIns="0" rIns="0" bIns="0" rtlCol="0" anchor="ctr"/>
          <a:lstStyle/>
          <a:p>
            <a:pPr algn="l" indent="0" marL="0">
              <a:lnSpc>
                <a:spcPct val="100000"/>
              </a:lnSpc>
              <a:buNone/>
            </a:pPr>
            <a:r>
              <a:rPr lang="en-US" sz="2235" b="1" dirty="0">
                <a:solidFill>
                  <a:srgbClr val="E51C1C"/>
                </a:solidFill>
                <a:latin typeface="Arial" pitchFamily="34" charset="0"/>
                <a:ea typeface="Arial" pitchFamily="34" charset="-122"/>
                <a:cs typeface="Arial" pitchFamily="34" charset="-120"/>
              </a:rPr>
              <a:t>Геометрическая прогрессия в природе и технологиях
</a:t>
            </a:r>
            <a:endParaRPr lang="en-US" sz="223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3500" y="1675333"/>
            <a:ext cx="7564500" cy="279143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64500" cy="502200"/>
          </a:xfrm>
          <a:prstGeom prst="rect">
            <a:avLst/>
          </a:prstGeom>
          <a:noFill/>
          <a:ln/>
        </p:spPr>
        <p:txBody>
          <a:bodyPr wrap="square" lIns="0" tIns="0" rIns="0" bIns="0" rtlCol="0" anchor="t"/>
          <a:lstStyle/>
          <a:p>
            <a:pPr algn="l" indent="0" marL="0">
              <a:lnSpc>
                <a:spcPct val="100000"/>
              </a:lnSpc>
              <a:buNone/>
            </a:pPr>
            <a:r>
              <a:rPr lang="en-US" sz="2077" b="1" dirty="0">
                <a:solidFill>
                  <a:srgbClr val="000000"/>
                </a:solidFill>
                <a:latin typeface="Arial" pitchFamily="34" charset="0"/>
                <a:ea typeface="Arial" pitchFamily="34" charset="-122"/>
                <a:cs typeface="Arial" pitchFamily="34" charset="-120"/>
              </a:rPr>
              <a:t>Алгоритм решения задач на геометрическую прогрессию
</a:t>
            </a:r>
            <a:endParaRPr lang="en-US" sz="2077" dirty="0"/>
          </a:p>
        </p:txBody>
      </p:sp>
      <p:sp>
        <p:nvSpPr>
          <p:cNvPr id="7"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17</a:t>
            </a:r>
            <a:endParaRPr lang="en-US" sz="800" dirty="0"/>
          </a:p>
        </p:txBody>
      </p:sp>
      <p:sp>
        <p:nvSpPr>
          <p:cNvPr id="8" name="Text 2"/>
          <p:cNvSpPr txBox="1"/>
          <p:nvPr/>
        </p:nvSpPr>
        <p:spPr>
          <a:xfrm>
            <a:off x="773500" y="1335155"/>
            <a:ext cx="7564500" cy="192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Схема показывает последовательность действий при работе с формулами bₙ и Sₙ.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18</a:t>
            </a:r>
            <a:endParaRPr lang="en-US" sz="800" dirty="0"/>
          </a:p>
        </p:txBody>
      </p:sp>
      <p:sp>
        <p:nvSpPr>
          <p:cNvPr id="8" name="Text 1"/>
          <p:cNvSpPr txBox="1"/>
          <p:nvPr/>
        </p:nvSpPr>
        <p:spPr>
          <a:xfrm>
            <a:off x="773500" y="775075"/>
            <a:ext cx="7188600" cy="580500"/>
          </a:xfrm>
          <a:prstGeom prst="rect">
            <a:avLst/>
          </a:prstGeom>
          <a:noFill/>
          <a:ln/>
        </p:spPr>
        <p:txBody>
          <a:bodyPr wrap="square" lIns="0" tIns="0" rIns="0" bIns="0" rtlCol="0" anchor="t"/>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Короткие числовые примеры
</a:t>
            </a:r>
            <a:endParaRPr lang="en-US" sz="2400" dirty="0"/>
          </a:p>
        </p:txBody>
      </p:sp>
      <p:sp>
        <p:nvSpPr>
          <p:cNvPr id="9" name="Text 2"/>
          <p:cNvSpPr txBox="1"/>
          <p:nvPr/>
        </p:nvSpPr>
        <p:spPr>
          <a:xfrm>
            <a:off x="864679" y="1461195"/>
            <a:ext cx="3742163" cy="925800"/>
          </a:xfrm>
          <a:prstGeom prst="rect">
            <a:avLst/>
          </a:prstGeom>
          <a:noFill/>
          <a:ln/>
        </p:spPr>
        <p:txBody>
          <a:bodyPr wrap="square" lIns="0" tIns="0" rIns="0" bIns="0" rtlCol="0" anchor="t"/>
          <a:lstStyle/>
          <a:p>
            <a:pPr algn="l" indent="0" marL="0">
              <a:lnSpc>
                <a:spcPct val="115000"/>
              </a:lnSpc>
              <a:buNone/>
            </a:pPr>
            <a:r>
              <a:rPr lang="en-US" sz="1100" b="1" dirty="0">
                <a:solidFill>
                  <a:srgbClr val="E51C1C"/>
                </a:solidFill>
                <a:latin typeface="Arial" pitchFamily="34" charset="0"/>
                <a:ea typeface="Arial" pitchFamily="34" charset="-122"/>
                <a:cs typeface="Arial" pitchFamily="34" charset="-120"/>
              </a:rPr>
              <a:t>Рост
</a:t>
            </a:r>
            <a:pPr algn="l" indent="0" marL="0">
              <a:lnSpc>
                <a:spcPct val="115000"/>
              </a:lnSpc>
              <a:buNone/>
            </a:pPr>
            <a:r>
              <a:rPr lang="en-US" sz="600"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При b₁ = 5 и q = 2 получаем b₄ = 40. Такой пример показывает быстрый рост последовательности, когда каждый новый член вдвое больше предыдущего.
</a:t>
            </a:r>
            <a:endParaRPr lang="en-US" sz="1100" dirty="0"/>
          </a:p>
        </p:txBody>
      </p:sp>
      <p:sp>
        <p:nvSpPr>
          <p:cNvPr id="10" name="Text 3"/>
          <p:cNvSpPr txBox="1"/>
          <p:nvPr/>
        </p:nvSpPr>
        <p:spPr>
          <a:xfrm>
            <a:off x="1431330" y="2506211"/>
            <a:ext cx="3742163" cy="925800"/>
          </a:xfrm>
          <a:prstGeom prst="rect">
            <a:avLst/>
          </a:prstGeom>
          <a:noFill/>
          <a:ln/>
        </p:spPr>
        <p:txBody>
          <a:bodyPr wrap="square" lIns="0" tIns="0" rIns="0" bIns="0" rtlCol="0" anchor="t"/>
          <a:lstStyle/>
          <a:p>
            <a:pPr algn="l" indent="0" marL="0">
              <a:lnSpc>
                <a:spcPct val="115000"/>
              </a:lnSpc>
              <a:buNone/>
            </a:pPr>
            <a:r>
              <a:rPr lang="en-US" sz="1100" b="1" dirty="0">
                <a:solidFill>
                  <a:srgbClr val="E51C1C"/>
                </a:solidFill>
                <a:latin typeface="Arial" pitchFamily="34" charset="0"/>
                <a:ea typeface="Arial" pitchFamily="34" charset="-122"/>
                <a:cs typeface="Arial" pitchFamily="34" charset="-120"/>
              </a:rPr>
              <a:t>Уменьшение
</a:t>
            </a:r>
            <a:pPr algn="l" indent="0" marL="0">
              <a:lnSpc>
                <a:spcPct val="115000"/>
              </a:lnSpc>
              <a:buNone/>
            </a:pPr>
            <a:r>
              <a:rPr lang="en-US" sz="600"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Если b₁ = 81 и q = 1/3, то b₃ = 9. Здесь каждый шаг уменьшает значение в три раза, поэтому числа становятся меньше довольно быстро.
</a:t>
            </a:r>
            <a:endParaRPr lang="en-US" sz="1100" dirty="0"/>
          </a:p>
        </p:txBody>
      </p:sp>
      <p:sp>
        <p:nvSpPr>
          <p:cNvPr id="11" name="Text 4"/>
          <p:cNvSpPr txBox="1"/>
          <p:nvPr/>
        </p:nvSpPr>
        <p:spPr>
          <a:xfrm>
            <a:off x="773503" y="3551199"/>
            <a:ext cx="3577594" cy="925800"/>
          </a:xfrm>
          <a:prstGeom prst="rect">
            <a:avLst/>
          </a:prstGeom>
          <a:noFill/>
          <a:ln/>
        </p:spPr>
        <p:txBody>
          <a:bodyPr wrap="square" lIns="0" tIns="0" rIns="0" bIns="0" rtlCol="0" anchor="t"/>
          <a:lstStyle/>
          <a:p>
            <a:pPr algn="l" indent="0" marL="0">
              <a:lnSpc>
                <a:spcPct val="115000"/>
              </a:lnSpc>
              <a:buNone/>
            </a:pPr>
            <a:r>
              <a:rPr lang="en-US" sz="1100" b="1" dirty="0">
                <a:solidFill>
                  <a:srgbClr val="E51C1C"/>
                </a:solidFill>
                <a:latin typeface="Arial" pitchFamily="34" charset="0"/>
                <a:ea typeface="Arial" pitchFamily="34" charset="-122"/>
                <a:cs typeface="Arial" pitchFamily="34" charset="-120"/>
              </a:rPr>
              <a:t>Чередование знаков
</a:t>
            </a:r>
            <a:pPr algn="l" indent="0" marL="0">
              <a:lnSpc>
                <a:spcPct val="115000"/>
              </a:lnSpc>
              <a:buNone/>
            </a:pPr>
            <a:r>
              <a:rPr lang="en-US" sz="600"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При b₁ = 7 и q = -2 получаем b₅ = 112. Этот случай показывает, что прогрессия может менять знак через один и одновременно увеличиваться по модулю.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87600" y="724175"/>
            <a:ext cx="6157200" cy="648300"/>
          </a:xfrm>
          <a:prstGeom prst="rect">
            <a:avLst/>
          </a:prstGeom>
          <a:noFill/>
          <a:ln/>
        </p:spPr>
        <p:txBody>
          <a:bodyPr wrap="square" lIns="0" tIns="0" rIns="0" bIns="0" rtlCol="0" anchor="t"/>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Что важно запомнить
</a:t>
            </a:r>
            <a:endParaRPr lang="en-US" sz="2400" dirty="0"/>
          </a:p>
        </p:txBody>
      </p:sp>
      <p:sp>
        <p:nvSpPr>
          <p:cNvPr id="10"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19</a:t>
            </a:r>
            <a:endParaRPr lang="en-US" sz="800" dirty="0"/>
          </a:p>
        </p:txBody>
      </p:sp>
      <p:sp>
        <p:nvSpPr>
          <p:cNvPr id="11" name="Text 2"/>
          <p:cNvSpPr txBox="1"/>
          <p:nvPr/>
        </p:nvSpPr>
        <p:spPr>
          <a:xfrm>
            <a:off x="996950" y="1468675"/>
            <a:ext cx="4142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Основа правила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Геометрическая прогрессия строится не на сложении, а на умножении на одно и то же число. Именно это отличает её от других последовательностей и задаёт весь дальнейший расчёт.
</a:t>
            </a:r>
            <a:endParaRPr lang="en-US" sz="1000" dirty="0"/>
          </a:p>
        </p:txBody>
      </p:sp>
      <p:sp>
        <p:nvSpPr>
          <p:cNvPr id="12" name="Text 3"/>
          <p:cNvSpPr txBox="1"/>
          <p:nvPr/>
        </p:nvSpPr>
        <p:spPr>
          <a:xfrm>
            <a:off x="996950" y="2239400"/>
            <a:ext cx="4142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Главные элементы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Нужно уверенно знать первый член b₁, знаменатель q, формулу n-го члена и формулу суммы первых членов. Эти обозначения встречаются почти в каждой задаче по теме.
</a:t>
            </a:r>
            <a:endParaRPr lang="en-US" sz="1000" dirty="0"/>
          </a:p>
        </p:txBody>
      </p:sp>
      <p:sp>
        <p:nvSpPr>
          <p:cNvPr id="13" name="Text 4"/>
          <p:cNvSpPr txBox="1"/>
          <p:nvPr/>
        </p:nvSpPr>
        <p:spPr>
          <a:xfrm>
            <a:off x="996950" y="3010125"/>
            <a:ext cx="4142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Как проверять последовательность
</a:t>
            </a:r>
            <a:pPr algn="l" indent="0" marL="0">
              <a:lnSpc>
                <a:spcPct val="115000"/>
              </a:lnSpc>
              <a:buNone/>
            </a:pPr>
            <a:r>
              <a:rPr lang="en-US" sz="400"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Чтобы понять, является ли ряд геометрическим, сравнивают отношения соседних членов. Если они одинаковы, последовательность подходит; если нет, нужно искать другой тип.
</a:t>
            </a:r>
            <a:endParaRPr lang="en-US" sz="1000" dirty="0"/>
          </a:p>
        </p:txBody>
      </p:sp>
      <p:sp>
        <p:nvSpPr>
          <p:cNvPr id="14" name="Text 5"/>
          <p:cNvSpPr txBox="1"/>
          <p:nvPr/>
        </p:nvSpPr>
        <p:spPr>
          <a:xfrm>
            <a:off x="996950" y="3780850"/>
            <a:ext cx="4142400" cy="706500"/>
          </a:xfrm>
          <a:prstGeom prst="rect">
            <a:avLst/>
          </a:prstGeom>
          <a:noFill/>
          <a:ln/>
        </p:spPr>
        <p:txBody>
          <a:bodyPr wrap="square" lIns="0" tIns="0" rIns="0" bIns="0" rtlCol="0" anchor="t"/>
          <a:lstStyle/>
          <a:p>
            <a:pPr algn="l" indent="0" marL="0">
              <a:lnSpc>
                <a:spcPct val="115000"/>
              </a:lnSpc>
              <a:buNone/>
            </a:pPr>
            <a:r>
              <a:rPr lang="en-US" sz="1000" b="1" dirty="0">
                <a:solidFill>
                  <a:srgbClr val="E51C1C"/>
                </a:solidFill>
                <a:latin typeface="Arial" pitchFamily="34" charset="0"/>
                <a:ea typeface="Arial" pitchFamily="34" charset="-122"/>
                <a:cs typeface="Arial" pitchFamily="34" charset="-120"/>
              </a:rPr>
              <a:t>Зачем это нужно
</a:t>
            </a:r>
            <a:pPr algn="l" indent="0" marL="0">
              <a:lnSpc>
                <a:spcPct val="115000"/>
              </a:lnSpc>
              <a:buNone/>
            </a:pPr>
            <a:r>
              <a:rPr lang="en-US" sz="400" b="1" dirty="0">
                <a:solidFill>
                  <a:srgbClr val="E51C1C"/>
                </a:solidFill>
                <a:latin typeface="Arial" pitchFamily="34" charset="0"/>
                <a:ea typeface="Arial" pitchFamily="34" charset="-122"/>
                <a:cs typeface="Arial" pitchFamily="34" charset="-120"/>
              </a:rPr>
              <a:t>
</a:t>
            </a:r>
            <a:pPr algn="l" indent="0" marL="0">
              <a:lnSpc>
                <a:spcPct val="115000"/>
              </a:lnSpc>
              <a:buNone/>
            </a:pPr>
            <a:r>
              <a:rPr lang="en-US" sz="900" dirty="0">
                <a:solidFill>
                  <a:srgbClr val="E51C1C"/>
                </a:solidFill>
                <a:latin typeface="Arial" pitchFamily="34" charset="0"/>
                <a:ea typeface="Arial" pitchFamily="34" charset="-122"/>
                <a:cs typeface="Arial" pitchFamily="34" charset="-120"/>
              </a:rPr>
              <a:t>Знание формул помогает решать задачи быстрее и точнее, не перебирая все члены вручную. Это особенно полезно в школьных заданиях и при работе с числами в жизни.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53050" y="2556750"/>
            <a:ext cx="3837900" cy="1256100"/>
          </a:xfrm>
          <a:prstGeom prst="rect">
            <a:avLst/>
          </a:prstGeom>
          <a:noFill/>
          <a:ln/>
        </p:spPr>
        <p:txBody>
          <a:bodyPr wrap="square" lIns="0" tIns="0" rIns="0" bIns="0" rtlCol="0" anchor="t"/>
          <a:lstStyle/>
          <a:p>
            <a:pPr algn="ctr" indent="0" marL="0">
              <a:lnSpc>
                <a:spcPct val="115000"/>
              </a:lnSpc>
              <a:buNone/>
            </a:pPr>
            <a:r>
              <a:rPr lang="en-US" sz="1000" dirty="0">
                <a:solidFill>
                  <a:srgbClr val="E51C1C"/>
                </a:solidFill>
                <a:latin typeface="Arial" pitchFamily="34" charset="0"/>
                <a:ea typeface="Arial" pitchFamily="34" charset="-122"/>
                <a:cs typeface="Arial" pitchFamily="34" charset="-120"/>
              </a:rPr>
              <a:t>Геометрическая прогрессия показывает, как одно и то же умножение может быстро менять числа. Понимание q, формул bₙ и Sₙ помогает решать задачи и видеть математику вокруг нас.
</a:t>
            </a:r>
            <a:endParaRPr lang="en-US" sz="1000" dirty="0"/>
          </a:p>
        </p:txBody>
      </p:sp>
      <p:sp>
        <p:nvSpPr>
          <p:cNvPr id="5" name="Text 1"/>
          <p:cNvSpPr txBox="1"/>
          <p:nvPr/>
        </p:nvSpPr>
        <p:spPr>
          <a:xfrm>
            <a:off x="1737025" y="1329500"/>
            <a:ext cx="5670000" cy="1007700"/>
          </a:xfrm>
          <a:prstGeom prst="rect">
            <a:avLst/>
          </a:prstGeom>
          <a:noFill/>
          <a:ln/>
        </p:spPr>
        <p:txBody>
          <a:bodyPr wrap="square" lIns="0" tIns="0" rIns="0" bIns="0" rtlCol="0" anchor="ctr"/>
          <a:lstStyle/>
          <a:p>
            <a:pPr algn="ctr" indent="0" marL="0">
              <a:lnSpc>
                <a:spcPct val="100000"/>
              </a:lnSpc>
              <a:buNone/>
            </a:pPr>
            <a:r>
              <a:rPr lang="en-US" sz="2600" b="1" dirty="0">
                <a:solidFill>
                  <a:srgbClr val="E51C1C"/>
                </a:solidFill>
                <a:latin typeface="Arial" pitchFamily="34" charset="0"/>
                <a:ea typeface="Arial" pitchFamily="34" charset="-122"/>
                <a:cs typeface="Arial" pitchFamily="34" charset="-120"/>
              </a:rPr>
              <a:t>Итог: одна идея, много применений
</a:t>
            </a:r>
            <a:endParaRPr 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2026-05-30T02:00:41Z</dcterms:created>
  <dcterms:modified xsi:type="dcterms:W3CDTF">2026-05-30T02:00:41Z</dcterms:modified>
</cp:coreProperties>
</file>