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image" Target="../media/image-1-5.png"/><Relationship Id="rId6" Type="http://schemas.openxmlformats.org/officeDocument/2006/relationships/slideLayout" Target="../slideLayouts/slideLayout1.xml"/><Relationship Id="rId7"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slideLayout" Target="../slideLayouts/slideLayout1.xml"/><Relationship Id="rId7"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image" Target="../media/image-6-9.png"/><Relationship Id="rId10" Type="http://schemas.openxmlformats.org/officeDocument/2006/relationships/image" Target="../media/image-6-10.png"/><Relationship Id="rId11" Type="http://schemas.openxmlformats.org/officeDocument/2006/relationships/slideLayout" Target="../slideLayouts/slideLayout1.xml"/><Relationship Id="rId1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jpeg"/><Relationship Id="rId4" Type="http://schemas.openxmlformats.org/officeDocument/2006/relationships/image" Target="../media/image-10-4.png"/><Relationship Id="rId5" Type="http://schemas.openxmlformats.org/officeDocument/2006/relationships/image" Target="../media/image-10-5.jpeg"/><Relationship Id="rId6" Type="http://schemas.openxmlformats.org/officeDocument/2006/relationships/image" Target="../media/image-10-6.png"/><Relationship Id="rId7" Type="http://schemas.openxmlformats.org/officeDocument/2006/relationships/image" Target="../media/image-10-7.jpeg"/><Relationship Id="rId8" Type="http://schemas.openxmlformats.org/officeDocument/2006/relationships/image" Target="../media/image-10-8.png"/><Relationship Id="rId9" Type="http://schemas.openxmlformats.org/officeDocument/2006/relationships/image" Target="../media/image-10-9.png"/><Relationship Id="rId10" Type="http://schemas.openxmlformats.org/officeDocument/2006/relationships/image" Target="../media/image-10-10.png"/><Relationship Id="rId11" Type="http://schemas.openxmlformats.org/officeDocument/2006/relationships/slideLayout" Target="../slideLayouts/slideLayout1.xml"/><Relationship Id="rId1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jpeg"/><Relationship Id="rId4" Type="http://schemas.openxmlformats.org/officeDocument/2006/relationships/image" Target="../media/image-15-4.png"/><Relationship Id="rId5" Type="http://schemas.openxmlformats.org/officeDocument/2006/relationships/image" Target="../media/image-15-5.jpeg"/><Relationship Id="rId6" Type="http://schemas.openxmlformats.org/officeDocument/2006/relationships/image" Target="../media/image-15-6.png"/><Relationship Id="rId7" Type="http://schemas.openxmlformats.org/officeDocument/2006/relationships/image" Target="../media/image-15-7.jpeg"/><Relationship Id="rId8" Type="http://schemas.openxmlformats.org/officeDocument/2006/relationships/image" Target="../media/image-15-8.png"/><Relationship Id="rId9" Type="http://schemas.openxmlformats.org/officeDocument/2006/relationships/image" Target="../media/image-15-9.png"/><Relationship Id="rId10" Type="http://schemas.openxmlformats.org/officeDocument/2006/relationships/slideLayout" Target="../slideLayouts/slideLayout1.xml"/><Relationship Id="rId11"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image" Target="../media/image-17-8.png"/><Relationship Id="rId9" Type="http://schemas.openxmlformats.org/officeDocument/2006/relationships/image" Target="../media/image-17-9.png"/><Relationship Id="rId10" Type="http://schemas.openxmlformats.org/officeDocument/2006/relationships/image" Target="../media/image-17-10.png"/><Relationship Id="rId11" Type="http://schemas.openxmlformats.org/officeDocument/2006/relationships/image" Target="../media/image-17-11.png"/><Relationship Id="rId12" Type="http://schemas.openxmlformats.org/officeDocument/2006/relationships/image" Target="../media/image-17-12.png"/><Relationship Id="rId13" Type="http://schemas.openxmlformats.org/officeDocument/2006/relationships/slideLayout" Target="../slideLayouts/slideLayout1.xml"/><Relationship Id="rId1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19400" y="-1925"/>
            <a:ext cx="5621300" cy="5145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3771075"/>
            <a:ext cx="3904800" cy="11790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Водные хищники с лучевой симметрией и стрекательными клетками
</a:t>
            </a:r>
            <a:endParaRPr lang="en-US" sz="1000" dirty="0"/>
          </a:p>
        </p:txBody>
      </p:sp>
      <p:sp>
        <p:nvSpPr>
          <p:cNvPr id="8" name="Text 1"/>
          <p:cNvSpPr txBox="1"/>
          <p:nvPr/>
        </p:nvSpPr>
        <p:spPr>
          <a:xfrm>
            <a:off x="180000" y="1269896"/>
            <a:ext cx="5312100" cy="824400"/>
          </a:xfrm>
          <a:prstGeom prst="rect">
            <a:avLst/>
          </a:prstGeom>
          <a:noFill/>
          <a:ln/>
        </p:spPr>
        <p:txBody>
          <a:bodyPr wrap="square" lIns="0" tIns="0" rIns="0" bIns="0" rtlCol="0" anchor="ctr"/>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Тип Кишечнополостные: общая характеристика
</a:t>
            </a:r>
            <a:endParaRPr lang="en-US" sz="2412" dirty="0"/>
          </a:p>
        </p:txBody>
      </p:sp>
      <p:sp>
        <p:nvSpPr>
          <p:cNvPr id="9" name="Text 2"/>
          <p:cNvSpPr txBox="1"/>
          <p:nvPr/>
        </p:nvSpPr>
        <p:spPr>
          <a:xfrm>
            <a:off x="180000" y="999163"/>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6287" y="108800"/>
            <a:ext cx="3511676" cy="4939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3826475"/>
            <a:ext cx="3870600" cy="1051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Кишечнополостные помогают понять ранние этапы эволюции: как у животных появились ткани, простая нервная сеть, питание добычей и приспособления к жизни в воде.
</a:t>
            </a:r>
            <a:endParaRPr lang="en-US" sz="1000" dirty="0"/>
          </a:p>
        </p:txBody>
      </p:sp>
      <p:sp>
        <p:nvSpPr>
          <p:cNvPr id="8" name="Text 1"/>
          <p:cNvSpPr txBox="1"/>
          <p:nvPr/>
        </p:nvSpPr>
        <p:spPr>
          <a:xfrm>
            <a:off x="180000" y="397125"/>
            <a:ext cx="3944400" cy="8244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Древние водные животные
</a:t>
            </a:r>
            <a:endParaRPr lang="en-US" sz="2012" dirty="0"/>
          </a:p>
        </p:txBody>
      </p:sp>
      <p:sp>
        <p:nvSpPr>
          <p:cNvPr id="9"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397125"/>
            <a:ext cx="3907200" cy="8244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Основные признаки типа
</a:t>
            </a:r>
            <a:endParaRPr lang="en-US" sz="2212" dirty="0"/>
          </a:p>
        </p:txBody>
      </p:sp>
      <p:sp>
        <p:nvSpPr>
          <p:cNvPr id="10"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3</a:t>
            </a:r>
            <a:endParaRPr lang="en-US" sz="800" dirty="0"/>
          </a:p>
        </p:txBody>
      </p:sp>
      <p:sp>
        <p:nvSpPr>
          <p:cNvPr id="11" name="Text 2"/>
          <p:cNvSpPr txBox="1"/>
          <p:nvPr/>
        </p:nvSpPr>
        <p:spPr>
          <a:xfrm>
            <a:off x="277809" y="1666755"/>
            <a:ext cx="2400600" cy="1078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Два клеточных слоя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Тело кишечнополостных образовано наружной эктодермой и внутренней энтодермой. Между ними находится мезоглея, которая придает телу упругость и помогает сохранять форму.
</a:t>
            </a:r>
            <a:endParaRPr lang="en-US" sz="1100" dirty="0"/>
          </a:p>
        </p:txBody>
      </p:sp>
      <p:sp>
        <p:nvSpPr>
          <p:cNvPr id="12" name="Text 3"/>
          <p:cNvSpPr txBox="1"/>
          <p:nvPr/>
        </p:nvSpPr>
        <p:spPr>
          <a:xfrm>
            <a:off x="3126384" y="2417968"/>
            <a:ext cx="2400600" cy="1078200"/>
          </a:xfrm>
          <a:prstGeom prst="rect">
            <a:avLst/>
          </a:prstGeom>
          <a:noFill/>
          <a:ln/>
        </p:spPr>
        <p:txBody>
          <a:bodyPr wrap="square" lIns="0" tIns="0" rIns="0" bIns="0" rtlCol="0" anchor="ctr"/>
          <a:lstStyle/>
          <a:p>
            <a:pPr algn="l" indent="0" marL="0">
              <a:lnSpc>
                <a:spcPct val="115000"/>
              </a:lnSpc>
              <a:buNone/>
            </a:pPr>
            <a:r>
              <a:rPr lang="en-US" sz="1054" dirty="0">
                <a:solidFill>
                  <a:srgbClr val="FFFFFF"/>
                </a:solidFill>
                <a:latin typeface="Arial" pitchFamily="34" charset="0"/>
                <a:ea typeface="Arial" pitchFamily="34" charset="-122"/>
                <a:cs typeface="Arial" pitchFamily="34" charset="-120"/>
              </a:rPr>
              <a:t>Одна ротовая функция
</a:t>
            </a:r>
            <a:pPr algn="l" indent="0" marL="0">
              <a:lnSpc>
                <a:spcPct val="115000"/>
              </a:lnSpc>
              <a:buNone/>
            </a:pPr>
            <a:r>
              <a:rPr lang="en-US" sz="57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58" dirty="0">
                <a:solidFill>
                  <a:srgbClr val="FFFFFF"/>
                </a:solidFill>
                <a:latin typeface="Arial" pitchFamily="34" charset="0"/>
                <a:ea typeface="Arial" pitchFamily="34" charset="-122"/>
                <a:cs typeface="Arial" pitchFamily="34" charset="-120"/>
              </a:rPr>
              <a:t>Ротовое отверстие служит сразу для захвата пищи и удаления непереваренных остатков. Отдельного анального отверстия у этих животных нет, поэтому пищеварительная система устроена очень просто.
</a:t>
            </a:r>
            <a:endParaRPr lang="en-US" sz="1054" dirty="0"/>
          </a:p>
        </p:txBody>
      </p:sp>
      <p:sp>
        <p:nvSpPr>
          <p:cNvPr id="13" name="Text 4"/>
          <p:cNvSpPr txBox="1"/>
          <p:nvPr/>
        </p:nvSpPr>
        <p:spPr>
          <a:xfrm>
            <a:off x="5244325" y="992693"/>
            <a:ext cx="2400600" cy="1078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Кишечная полость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Внутри тела расположена кишечная полость, где начинается переваривание пищи. Затем вещества поступают к клеткам, обеспечивая рост, движение и жизнедеятельность организма.
</a:t>
            </a:r>
            <a:endParaRPr lang="en-US" sz="1100" dirty="0"/>
          </a:p>
        </p:txBody>
      </p:sp>
      <p:sp>
        <p:nvSpPr>
          <p:cNvPr id="14" name="Text 5"/>
          <p:cNvSpPr txBox="1"/>
          <p:nvPr/>
        </p:nvSpPr>
        <p:spPr>
          <a:xfrm>
            <a:off x="6654138" y="2415723"/>
            <a:ext cx="2400600" cy="1078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Простое строение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У кишечнополостных нет настоящих органов дыхания, кровообращения и выделения. Их строение связано с водной средой и небольшими размерами тела.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21656" y="108800"/>
            <a:ext cx="4225588" cy="4939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397125"/>
            <a:ext cx="3944400" cy="8244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Лучевая симметрия и две формы тела
</a:t>
            </a:r>
            <a:endParaRPr lang="en-US" sz="2012" dirty="0"/>
          </a:p>
        </p:txBody>
      </p:sp>
      <p:sp>
        <p:nvSpPr>
          <p:cNvPr id="10"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4</a:t>
            </a:r>
            <a:endParaRPr lang="en-US" sz="800" dirty="0"/>
          </a:p>
        </p:txBody>
      </p:sp>
      <p:sp>
        <p:nvSpPr>
          <p:cNvPr id="11" name="Text 2"/>
          <p:cNvSpPr txBox="1"/>
          <p:nvPr/>
        </p:nvSpPr>
        <p:spPr>
          <a:xfrm>
            <a:off x="839525" y="1652450"/>
            <a:ext cx="3237600" cy="9450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Симметрия по кругу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Тело кишечнополостных устроено вокруг центральной оси. Благодаря этому они могут улавливать раздражения и добычу почти с любого направления, не поворачиваясь к ним специально.
</a:t>
            </a:r>
            <a:endParaRPr lang="en-US" sz="1000" dirty="0"/>
          </a:p>
        </p:txBody>
      </p:sp>
      <p:sp>
        <p:nvSpPr>
          <p:cNvPr id="12" name="Text 3"/>
          <p:cNvSpPr txBox="1"/>
          <p:nvPr/>
        </p:nvSpPr>
        <p:spPr>
          <a:xfrm>
            <a:off x="839550" y="2787611"/>
            <a:ext cx="3237600" cy="9450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Полип и медуза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Полип обычно прикреплен к поверхности, имеет вытянутое тело и щупальца, направленные вверх. Медуза свободно плавает, а ее колоколообразная форма помогает двигаться в толще воды.
</a:t>
            </a:r>
            <a:endParaRPr lang="en-US" sz="1000" dirty="0"/>
          </a:p>
        </p:txBody>
      </p:sp>
      <p:sp>
        <p:nvSpPr>
          <p:cNvPr id="13" name="Text 4"/>
          <p:cNvSpPr txBox="1"/>
          <p:nvPr/>
        </p:nvSpPr>
        <p:spPr>
          <a:xfrm>
            <a:off x="839538" y="3922783"/>
            <a:ext cx="3237600" cy="9450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Приспособление к жизни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Разные формы тела связаны с образом жизни: полип удобен для прикрепления и ожидания добычи, а медуза лучше подходит для активного перемещения и расселения.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307839" y="1605788"/>
            <a:ext cx="4012398" cy="2473200"/>
          </a:xfrm>
          <a:prstGeom prst="rect">
            <a:avLst/>
          </a:prstGeom>
        </p:spPr>
      </p:pic>
      <p:sp>
        <p:nvSpPr>
          <p:cNvPr id="6" name="Text 0"/>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Среда обитания и жизненные формы
</a:t>
            </a:r>
            <a:endParaRPr lang="en-US" sz="2212" dirty="0"/>
          </a:p>
        </p:txBody>
      </p:sp>
      <p:sp>
        <p:nvSpPr>
          <p:cNvPr id="7" name="Text 1"/>
          <p:cNvSpPr txBox="1"/>
          <p:nvPr/>
        </p:nvSpPr>
        <p:spPr>
          <a:xfrm>
            <a:off x="783662" y="2374760"/>
            <a:ext cx="3351000" cy="858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Большинство видов связано с соленой водой, где легче встречать добычу и распространяться по течениям.
</a:t>
            </a:r>
            <a:endParaRPr lang="en-US" sz="1000" dirty="0"/>
          </a:p>
        </p:txBody>
      </p:sp>
      <p:sp>
        <p:nvSpPr>
          <p:cNvPr id="8"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5</a:t>
            </a:r>
            <a:endParaRPr lang="en-US" sz="800" dirty="0"/>
          </a:p>
        </p:txBody>
      </p:sp>
      <p:sp>
        <p:nvSpPr>
          <p:cNvPr id="9" name="Text 3"/>
          <p:cNvSpPr txBox="1"/>
          <p:nvPr/>
        </p:nvSpPr>
        <p:spPr>
          <a:xfrm>
            <a:off x="782000" y="3343014"/>
            <a:ext cx="3351000" cy="858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Морская среда преобладает, а пресноводные формы, хотя и редки, показывают широту приспособлений группы.
</a:t>
            </a:r>
            <a:endParaRPr lang="en-US" sz="1000" dirty="0"/>
          </a:p>
        </p:txBody>
      </p:sp>
      <p:sp>
        <p:nvSpPr>
          <p:cNvPr id="10" name="Text 4"/>
          <p:cNvSpPr txBox="1"/>
          <p:nvPr/>
        </p:nvSpPr>
        <p:spPr>
          <a:xfrm>
            <a:off x="4306903" y="4130575"/>
            <a:ext cx="4014300" cy="101700"/>
          </a:xfrm>
          <a:prstGeom prst="rect">
            <a:avLst/>
          </a:prstGeom>
          <a:noFill/>
          <a:ln/>
        </p:spPr>
        <p:txBody>
          <a:bodyPr wrap="square" lIns="0" tIns="0" rIns="0" bIns="0" rtlCol="0" anchor="ctr"/>
          <a:lstStyle/>
          <a:p>
            <a:pPr algn="l" indent="0" marL="0">
              <a:lnSpc>
                <a:spcPct val="115000"/>
              </a:lnSpc>
              <a:buNone/>
            </a:pPr>
            <a:r>
              <a:rPr lang="en-US" sz="696" dirty="0">
                <a:solidFill>
                  <a:srgbClr val="FFFFFF"/>
                </a:solidFill>
                <a:latin typeface="Arial" pitchFamily="34" charset="0"/>
                <a:ea typeface="Arial" pitchFamily="34" charset="-122"/>
                <a:cs typeface="Arial" pitchFamily="34" charset="-120"/>
              </a:rPr>
              <a:t>Школьный курс биологии, 8 класс
</a:t>
            </a:r>
            <a:endParaRPr lang="en-US" sz="696"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936867" y="1022089"/>
            <a:ext cx="220500" cy="2520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744870" y="1023565"/>
            <a:ext cx="249000" cy="249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560190" y="1037399"/>
            <a:ext cx="249000" cy="221333"/>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3049758" y="2431590"/>
            <a:ext cx="220500" cy="252000"/>
          </a:xfrm>
          <a:prstGeom prst="rect">
            <a:avLst/>
          </a:prstGeom>
        </p:spPr>
      </p:pic>
      <p:sp>
        <p:nvSpPr>
          <p:cNvPr id="12" name="Text 0"/>
          <p:cNvSpPr txBox="1"/>
          <p:nvPr/>
        </p:nvSpPr>
        <p:spPr>
          <a:xfrm>
            <a:off x="180000" y="258600"/>
            <a:ext cx="8784000" cy="4152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Стрекательные клетки: защита и нападение
</a:t>
            </a:r>
            <a:endParaRPr lang="en-US" sz="2012" dirty="0"/>
          </a:p>
        </p:txBody>
      </p:sp>
      <p:sp>
        <p:nvSpPr>
          <p:cNvPr id="13"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6</a:t>
            </a:r>
            <a:endParaRPr lang="en-US" sz="800" dirty="0"/>
          </a:p>
        </p:txBody>
      </p:sp>
      <p:sp>
        <p:nvSpPr>
          <p:cNvPr id="14" name="Text 2"/>
          <p:cNvSpPr txBox="1"/>
          <p:nvPr/>
        </p:nvSpPr>
        <p:spPr>
          <a:xfrm>
            <a:off x="762731" y="1664203"/>
            <a:ext cx="1965300" cy="1092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Срабатывание мгновенно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Стрекательная клетка выстреливает нитью при прикосновении к добыче или врагу. Реакция происходит очень быстро и помогает животному не упустить движение рядом.
</a:t>
            </a:r>
            <a:endParaRPr lang="en-US" sz="1000" dirty="0"/>
          </a:p>
        </p:txBody>
      </p:sp>
      <p:sp>
        <p:nvSpPr>
          <p:cNvPr id="15" name="Text 3"/>
          <p:cNvSpPr txBox="1"/>
          <p:nvPr/>
        </p:nvSpPr>
        <p:spPr>
          <a:xfrm>
            <a:off x="3585082" y="1664180"/>
            <a:ext cx="1971000" cy="1092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Надежная защита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Ядовитые нити отпугивают многих хищников. Благодаря им даже небольшие кишечнополостные могут успешно защищаться, несмотря на простое строение тела.
</a:t>
            </a:r>
            <a:endParaRPr lang="en-US" sz="1000" dirty="0"/>
          </a:p>
        </p:txBody>
      </p:sp>
      <p:sp>
        <p:nvSpPr>
          <p:cNvPr id="16" name="Text 4"/>
          <p:cNvSpPr txBox="1"/>
          <p:nvPr/>
        </p:nvSpPr>
        <p:spPr>
          <a:xfrm>
            <a:off x="6400402" y="1664180"/>
            <a:ext cx="1971000" cy="1092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Ловля добычи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На щупальцах стрекательных клеток особенно много, поэтому ими удобно удерживать мелких рачков, личинок и других беспозвоночных, попавших слишком близко.
</a:t>
            </a:r>
            <a:endParaRPr lang="en-US" sz="1000" dirty="0"/>
          </a:p>
        </p:txBody>
      </p:sp>
      <p:sp>
        <p:nvSpPr>
          <p:cNvPr id="17" name="Text 5"/>
          <p:cNvSpPr txBox="1"/>
          <p:nvPr/>
        </p:nvSpPr>
        <p:spPr>
          <a:xfrm>
            <a:off x="2875719" y="3073705"/>
            <a:ext cx="1971000" cy="1092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Контактный механизм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Клетки срабатывают при прикосновении к чувствительному волоску. Такой механизм позволяет животному реагировать на добычу без сложных органов чувств.
</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7525" y="918141"/>
            <a:ext cx="8784000" cy="3344017"/>
          </a:xfrm>
          <a:prstGeom prst="rect">
            <a:avLst/>
          </a:prstGeom>
        </p:spPr>
      </p:pic>
      <p:sp>
        <p:nvSpPr>
          <p:cNvPr id="6" name="Text 0"/>
          <p:cNvSpPr txBox="1"/>
          <p:nvPr/>
        </p:nvSpPr>
        <p:spPr>
          <a:xfrm>
            <a:off x="180000" y="257700"/>
            <a:ext cx="8784000" cy="298500"/>
          </a:xfrm>
          <a:prstGeom prst="rect">
            <a:avLst/>
          </a:prstGeom>
          <a:noFill/>
          <a:ln/>
        </p:spPr>
        <p:txBody>
          <a:bodyPr wrap="square" lIns="0" tIns="0" rIns="0" bIns="0" rtlCol="0" anchor="t"/>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Как кишечнополостные питаются
</a:t>
            </a:r>
            <a:endParaRPr lang="en-US" sz="2012" dirty="0"/>
          </a:p>
        </p:txBody>
      </p:sp>
      <p:sp>
        <p:nvSpPr>
          <p:cNvPr id="7"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7</a:t>
            </a:r>
            <a:endParaRPr lang="en-US" sz="800" dirty="0"/>
          </a:p>
        </p:txBody>
      </p:sp>
      <p:sp>
        <p:nvSpPr>
          <p:cNvPr id="8" name="Text 2"/>
          <p:cNvSpPr txBox="1"/>
          <p:nvPr/>
        </p:nvSpPr>
        <p:spPr>
          <a:xfrm>
            <a:off x="180000" y="556200"/>
            <a:ext cx="8784000" cy="181200"/>
          </a:xfrm>
          <a:prstGeom prst="rect">
            <a:avLst/>
          </a:prstGeom>
          <a:noFill/>
          <a:ln/>
        </p:spPr>
        <p:txBody>
          <a:bodyPr wrap="square" lIns="0" tIns="0" rIns="0" bIns="0" rtlCol="0" anchor="b"/>
          <a:lstStyle/>
          <a:p>
            <a:pPr algn="l" indent="0" marL="0">
              <a:lnSpc>
                <a:spcPct val="100000"/>
              </a:lnSpc>
              <a:buNone/>
            </a:pPr>
            <a:r>
              <a:rPr lang="en-US" sz="1112" dirty="0">
                <a:solidFill>
                  <a:srgbClr val="FFFFFF"/>
                </a:solidFill>
                <a:latin typeface="Arial" pitchFamily="34" charset="0"/>
                <a:ea typeface="Arial" pitchFamily="34" charset="-122"/>
                <a:cs typeface="Arial" pitchFamily="34" charset="-120"/>
              </a:rPr>
              <a:t>Последовательность питания у гидр, медуз и других представителей типа
</a:t>
            </a:r>
            <a:endParaRPr lang="en-US" sz="1112"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397125"/>
            <a:ext cx="3944400" cy="8244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Нервная система и движение
</a:t>
            </a:r>
            <a:endParaRPr lang="en-US" sz="2012" dirty="0"/>
          </a:p>
        </p:txBody>
      </p:sp>
      <p:sp>
        <p:nvSpPr>
          <p:cNvPr id="9"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8</a:t>
            </a:r>
            <a:endParaRPr lang="en-US" sz="800" dirty="0"/>
          </a:p>
        </p:txBody>
      </p:sp>
      <p:sp>
        <p:nvSpPr>
          <p:cNvPr id="10" name="Text 2"/>
          <p:cNvSpPr txBox="1"/>
          <p:nvPr/>
        </p:nvSpPr>
        <p:spPr>
          <a:xfrm>
            <a:off x="827250" y="1650400"/>
            <a:ext cx="1798800" cy="2528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Нервная сеть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Нервные клетки образуют не мозг, а простую сеть. Она помогает быстро передавать сигналы по всему телу и реагировать на прикосновения, течение воды и свет.
</a:t>
            </a:r>
            <a:endParaRPr lang="en-US" sz="1000" dirty="0"/>
          </a:p>
        </p:txBody>
      </p:sp>
      <p:sp>
        <p:nvSpPr>
          <p:cNvPr id="11" name="Text 3"/>
          <p:cNvSpPr txBox="1"/>
          <p:nvPr/>
        </p:nvSpPr>
        <p:spPr>
          <a:xfrm>
            <a:off x="2723964" y="1655764"/>
            <a:ext cx="1798800" cy="2528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Чувствительность к раздражениям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Кишечнополостные воспринимают изменения окружающей среды без сложных органов чувств. Даже простая сеть позволяет им вовремя среагировать на опасность или появление добычи.
</a:t>
            </a:r>
            <a:endParaRPr lang="en-US" sz="1000" dirty="0"/>
          </a:p>
        </p:txBody>
      </p:sp>
      <p:sp>
        <p:nvSpPr>
          <p:cNvPr id="12" name="Text 4"/>
          <p:cNvSpPr txBox="1"/>
          <p:nvPr/>
        </p:nvSpPr>
        <p:spPr>
          <a:xfrm>
            <a:off x="4622665" y="1657076"/>
            <a:ext cx="1798800" cy="2528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Движение медуз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У медуз движение связано с сокращением зонтика. При таких толчках вода выталкивается назад, и животное продвигается вперед в толще воды.
</a:t>
            </a:r>
            <a:endParaRPr lang="en-US" sz="1000" dirty="0"/>
          </a:p>
        </p:txBody>
      </p:sp>
      <p:sp>
        <p:nvSpPr>
          <p:cNvPr id="13" name="Text 5"/>
          <p:cNvSpPr txBox="1"/>
          <p:nvPr/>
        </p:nvSpPr>
        <p:spPr>
          <a:xfrm>
            <a:off x="6521356" y="1660251"/>
            <a:ext cx="1798800" cy="2528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Неподвижность полипов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Полипы обычно прикреплены к субстрату и почти не перемещаются. Их способ жизни лучше подходит для ожидания добычи и удержания на одном месте.
</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799700" y="2388302"/>
            <a:ext cx="4014300" cy="909121"/>
          </a:xfrm>
          <a:prstGeom prst="rect">
            <a:avLst/>
          </a:prstGeom>
        </p:spPr>
      </p:pic>
      <p:sp>
        <p:nvSpPr>
          <p:cNvPr id="6" name="Text 0"/>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Сравнение полипа и медузы
</a:t>
            </a:r>
            <a:endParaRPr lang="en-US" sz="2212" dirty="0"/>
          </a:p>
        </p:txBody>
      </p:sp>
      <p:sp>
        <p:nvSpPr>
          <p:cNvPr id="7" name="Text 1"/>
          <p:cNvSpPr txBox="1"/>
          <p:nvPr/>
        </p:nvSpPr>
        <p:spPr>
          <a:xfrm>
            <a:off x="5014337" y="1658623"/>
            <a:ext cx="3351000" cy="858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Таблица показывает, как две формы кишечнополостных отличаются строением, образом жизни и способом размножения.
</a:t>
            </a:r>
            <a:endParaRPr lang="en-US" sz="1000" dirty="0"/>
          </a:p>
        </p:txBody>
      </p:sp>
      <p:sp>
        <p:nvSpPr>
          <p:cNvPr id="8"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9</a:t>
            </a:r>
            <a:endParaRPr lang="en-US" sz="800" dirty="0"/>
          </a:p>
        </p:txBody>
      </p:sp>
      <p:sp>
        <p:nvSpPr>
          <p:cNvPr id="9" name="Text 3"/>
          <p:cNvSpPr txBox="1"/>
          <p:nvPr/>
        </p:nvSpPr>
        <p:spPr>
          <a:xfrm>
            <a:off x="5012675" y="2626877"/>
            <a:ext cx="3351000" cy="858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Обе формы принадлежат одному типу, но по-разному приспособлены к жизни в воде.
</a:t>
            </a:r>
            <a:endParaRPr lang="en-US" sz="1000" dirty="0"/>
          </a:p>
        </p:txBody>
      </p:sp>
      <p:sp>
        <p:nvSpPr>
          <p:cNvPr id="10" name="Text 4"/>
          <p:cNvSpPr txBox="1"/>
          <p:nvPr/>
        </p:nvSpPr>
        <p:spPr>
          <a:xfrm>
            <a:off x="799700" y="4131050"/>
            <a:ext cx="4014300" cy="101700"/>
          </a:xfrm>
          <a:prstGeom prst="rect">
            <a:avLst/>
          </a:prstGeom>
          <a:noFill/>
          <a:ln/>
        </p:spPr>
        <p:txBody>
          <a:bodyPr wrap="square" lIns="0" tIns="0" rIns="0" bIns="0" rtlCol="0" anchor="ctr"/>
          <a:lstStyle/>
          <a:p>
            <a:pPr algn="l" indent="0" marL="0">
              <a:lnSpc>
                <a:spcPct val="115000"/>
              </a:lnSpc>
              <a:buNone/>
            </a:pPr>
            <a:r>
              <a:rPr lang="en-US" sz="696" dirty="0">
                <a:solidFill>
                  <a:srgbClr val="FFFFFF"/>
                </a:solidFill>
                <a:latin typeface="Arial" pitchFamily="34" charset="0"/>
                <a:ea typeface="Arial" pitchFamily="34" charset="-122"/>
                <a:cs typeface="Arial" pitchFamily="34" charset="-120"/>
              </a:rPr>
              <a:t>Школьный курс биологии, 8 класс
</a:t>
            </a:r>
            <a:endParaRPr lang="en-US" sz="696"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18894" y="811066"/>
            <a:ext cx="4230000" cy="140862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219441" y="2219757"/>
            <a:ext cx="4230000" cy="140862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218472" y="3629686"/>
            <a:ext cx="4230000" cy="1408623"/>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10</a:t>
            </a:r>
            <a:endParaRPr lang="en-US" sz="800" dirty="0"/>
          </a:p>
        </p:txBody>
      </p:sp>
      <p:sp>
        <p:nvSpPr>
          <p:cNvPr id="13" name="Text 1"/>
          <p:cNvSpPr txBox="1"/>
          <p:nvPr/>
        </p:nvSpPr>
        <p:spPr>
          <a:xfrm>
            <a:off x="819469" y="946502"/>
            <a:ext cx="2384400" cy="1134900"/>
          </a:xfrm>
          <a:prstGeom prst="rect">
            <a:avLst/>
          </a:prstGeom>
          <a:noFill/>
          <a:ln/>
        </p:spPr>
        <p:txBody>
          <a:bodyPr wrap="square" lIns="0" tIns="0" rIns="0" bIns="0" rtlCol="0" anchor="t"/>
          <a:lstStyle/>
          <a:p>
            <a:pPr algn="l" indent="0" marL="0">
              <a:lnSpc>
                <a:spcPct val="115000"/>
              </a:lnSpc>
              <a:buNone/>
            </a:pPr>
            <a:r>
              <a:rPr lang="en-US" sz="982" dirty="0">
                <a:solidFill>
                  <a:srgbClr val="FFFFFF"/>
                </a:solidFill>
                <a:latin typeface="Arial" pitchFamily="34" charset="0"/>
                <a:ea typeface="Arial" pitchFamily="34" charset="-122"/>
                <a:cs typeface="Arial" pitchFamily="34" charset="-120"/>
              </a:rPr>
              <a:t>Маленький житель чистой воды
</a:t>
            </a:r>
            <a:pPr algn="l" indent="0" marL="0">
              <a:lnSpc>
                <a:spcPct val="115000"/>
              </a:lnSpc>
              <a:buNone/>
            </a:pPr>
            <a:r>
              <a:rPr lang="en-US" sz="53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3" dirty="0">
                <a:solidFill>
                  <a:srgbClr val="FFFFFF"/>
                </a:solidFill>
                <a:latin typeface="Arial" pitchFamily="34" charset="0"/>
                <a:ea typeface="Arial" pitchFamily="34" charset="-122"/>
                <a:cs typeface="Arial" pitchFamily="34" charset="-120"/>
              </a:rPr>
              <a:t>Гидру можно встретить в чистых пресных водоемах, где она держится на водных растениях, камнях и корягах. Ее тело очень маленькое, поэтому заметить животное непросто. Но именно на таком примере удобно рассматривать строение кишечнополостных.
</a:t>
            </a:r>
            <a:endParaRPr lang="en-US" sz="982" dirty="0"/>
          </a:p>
        </p:txBody>
      </p:sp>
      <p:sp>
        <p:nvSpPr>
          <p:cNvPr id="14" name="Text 2"/>
          <p:cNvSpPr txBox="1"/>
          <p:nvPr/>
        </p:nvSpPr>
        <p:spPr>
          <a:xfrm>
            <a:off x="820016" y="2355194"/>
            <a:ext cx="2384400" cy="1134900"/>
          </a:xfrm>
          <a:prstGeom prst="rect">
            <a:avLst/>
          </a:prstGeom>
          <a:noFill/>
          <a:ln/>
        </p:spPr>
        <p:txBody>
          <a:bodyPr wrap="square" lIns="0" tIns="0" rIns="0" bIns="0" rtlCol="0" anchor="t"/>
          <a:lstStyle/>
          <a:p>
            <a:pPr algn="l" indent="0" marL="0">
              <a:lnSpc>
                <a:spcPct val="115000"/>
              </a:lnSpc>
              <a:buNone/>
            </a:pPr>
            <a:r>
              <a:rPr lang="en-US" sz="982" dirty="0">
                <a:solidFill>
                  <a:srgbClr val="FFFFFF"/>
                </a:solidFill>
                <a:latin typeface="Arial" pitchFamily="34" charset="0"/>
                <a:ea typeface="Arial" pitchFamily="34" charset="-122"/>
                <a:cs typeface="Arial" pitchFamily="34" charset="-120"/>
              </a:rPr>
              <a:t>Щупальца вокруг рта
</a:t>
            </a:r>
            <a:pPr algn="l" indent="0" marL="0">
              <a:lnSpc>
                <a:spcPct val="115000"/>
              </a:lnSpc>
              <a:buNone/>
            </a:pPr>
            <a:r>
              <a:rPr lang="en-US" sz="53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3" dirty="0">
                <a:solidFill>
                  <a:srgbClr val="FFFFFF"/>
                </a:solidFill>
                <a:latin typeface="Arial" pitchFamily="34" charset="0"/>
                <a:ea typeface="Arial" pitchFamily="34" charset="-122"/>
                <a:cs typeface="Arial" pitchFamily="34" charset="-120"/>
              </a:rPr>
              <a:t>У гидры тело заканчивается ротовым отверстием, вокруг которого расположены щупальца со стрекательными клетками. Они помогают ей хватать мелкую добычу и защищаться от опасности. Из-за этого даже крошечное животное остается успешным хищником.
</a:t>
            </a:r>
            <a:endParaRPr lang="en-US" sz="982" dirty="0"/>
          </a:p>
        </p:txBody>
      </p:sp>
      <p:sp>
        <p:nvSpPr>
          <p:cNvPr id="15" name="Text 3"/>
          <p:cNvSpPr txBox="1"/>
          <p:nvPr/>
        </p:nvSpPr>
        <p:spPr>
          <a:xfrm>
            <a:off x="819047" y="3765123"/>
            <a:ext cx="2384400" cy="1134900"/>
          </a:xfrm>
          <a:prstGeom prst="rect">
            <a:avLst/>
          </a:prstGeom>
          <a:noFill/>
          <a:ln/>
        </p:spPr>
        <p:txBody>
          <a:bodyPr wrap="square" lIns="0" tIns="0" rIns="0" bIns="0" rtlCol="0" anchor="t"/>
          <a:lstStyle/>
          <a:p>
            <a:pPr algn="l" indent="0" marL="0">
              <a:lnSpc>
                <a:spcPct val="115000"/>
              </a:lnSpc>
              <a:buNone/>
            </a:pPr>
            <a:r>
              <a:rPr lang="en-US" sz="1038" dirty="0">
                <a:solidFill>
                  <a:srgbClr val="FFFFFF"/>
                </a:solidFill>
                <a:latin typeface="Arial" pitchFamily="34" charset="0"/>
                <a:ea typeface="Arial" pitchFamily="34" charset="-122"/>
                <a:cs typeface="Arial" pitchFamily="34" charset="-120"/>
              </a:rPr>
              <a:t>Пример для школьного опыта
</a:t>
            </a:r>
            <a:pPr algn="l" indent="0" marL="0">
              <a:lnSpc>
                <a:spcPct val="115000"/>
              </a:lnSpc>
              <a:buNone/>
            </a:pPr>
            <a:r>
              <a:rPr lang="en-US" sz="56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3" dirty="0">
                <a:solidFill>
                  <a:srgbClr val="FFFFFF"/>
                </a:solidFill>
                <a:latin typeface="Arial" pitchFamily="34" charset="0"/>
                <a:ea typeface="Arial" pitchFamily="34" charset="-122"/>
                <a:cs typeface="Arial" pitchFamily="34" charset="-120"/>
              </a:rPr>
              <a:t>Гидра особенно интересна тем, что легко восстанавливает утраченные части тела. Поэтому в школьной биологии ее часто используют как пример простого, но очень живучего организма. На рисунке хорошо видны ее размеры и основные части тела.
</a:t>
            </a:r>
            <a:endParaRPr lang="en-US" sz="1038" dirty="0"/>
          </a:p>
        </p:txBody>
      </p:sp>
      <p:sp>
        <p:nvSpPr>
          <p:cNvPr id="16" name="Text 4"/>
          <p:cNvSpPr txBox="1"/>
          <p:nvPr/>
        </p:nvSpPr>
        <p:spPr>
          <a:xfrm>
            <a:off x="180000" y="258600"/>
            <a:ext cx="8784000" cy="4152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Гидра — пресноводный представитель
</a:t>
            </a:r>
            <a:endParaRPr lang="en-US" sz="2012"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258600"/>
            <a:ext cx="8784000" cy="4152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Размножение и регенерация
</a:t>
            </a:r>
            <a:endParaRPr lang="en-US" sz="2012" dirty="0"/>
          </a:p>
        </p:txBody>
      </p:sp>
      <p:sp>
        <p:nvSpPr>
          <p:cNvPr id="9"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11</a:t>
            </a:r>
            <a:endParaRPr lang="en-US" sz="800" dirty="0"/>
          </a:p>
        </p:txBody>
      </p:sp>
      <p:sp>
        <p:nvSpPr>
          <p:cNvPr id="10" name="Text 2"/>
          <p:cNvSpPr txBox="1"/>
          <p:nvPr/>
        </p:nvSpPr>
        <p:spPr>
          <a:xfrm>
            <a:off x="180000" y="2427825"/>
            <a:ext cx="2750400" cy="1041300"/>
          </a:xfrm>
          <a:prstGeom prst="rect">
            <a:avLst/>
          </a:prstGeom>
          <a:noFill/>
          <a:ln/>
        </p:spPr>
        <p:txBody>
          <a:bodyPr wrap="square" lIns="0" tIns="0" rIns="0" bIns="0" rtlCol="0" anchor="b"/>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Бесполое размножение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У многих кишечнополостных на теле появляется почка — небольшой вырост, из которого постепенно развивается новая особь. Так численность быстро увеличивается без участия половых клеток.
</a:t>
            </a:r>
            <a:endParaRPr lang="en-US" sz="1100" dirty="0"/>
          </a:p>
        </p:txBody>
      </p:sp>
      <p:sp>
        <p:nvSpPr>
          <p:cNvPr id="11" name="Text 3"/>
          <p:cNvSpPr txBox="1"/>
          <p:nvPr/>
        </p:nvSpPr>
        <p:spPr>
          <a:xfrm>
            <a:off x="3073864" y="2427825"/>
            <a:ext cx="2750400" cy="1041300"/>
          </a:xfrm>
          <a:prstGeom prst="rect">
            <a:avLst/>
          </a:prstGeom>
          <a:noFill/>
          <a:ln/>
        </p:spPr>
        <p:txBody>
          <a:bodyPr wrap="square" lIns="0" tIns="0" rIns="0" bIns="0" rtlCol="0" anchor="b"/>
          <a:lstStyle/>
          <a:p>
            <a:pPr algn="l" indent="0" marL="0">
              <a:lnSpc>
                <a:spcPct val="115000"/>
              </a:lnSpc>
              <a:buNone/>
            </a:pPr>
            <a:r>
              <a:rPr lang="en-US" sz="1155" dirty="0">
                <a:solidFill>
                  <a:srgbClr val="FFFFFF"/>
                </a:solidFill>
                <a:latin typeface="Arial" pitchFamily="34" charset="0"/>
                <a:ea typeface="Arial" pitchFamily="34" charset="-122"/>
                <a:cs typeface="Arial" pitchFamily="34" charset="-120"/>
              </a:rPr>
              <a:t>Половое размножение
</a:t>
            </a:r>
            <a:pPr algn="l" indent="0" marL="0">
              <a:lnSpc>
                <a:spcPct val="115000"/>
              </a:lnSpc>
              <a:buNone/>
            </a:pPr>
            <a:r>
              <a:rPr lang="en-US" sz="67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FFFFFF"/>
                </a:solidFill>
                <a:latin typeface="Arial" pitchFamily="34" charset="0"/>
                <a:ea typeface="Arial" pitchFamily="34" charset="-122"/>
                <a:cs typeface="Arial" pitchFamily="34" charset="-120"/>
              </a:rPr>
              <a:t>В определённый период образуются яйцеклетки и сперматозоиды. После их слияния возникает новая стадия развития, которая помогает виду переживать неблагоприятные условия.
</a:t>
            </a:r>
            <a:endParaRPr lang="en-US" sz="1155" dirty="0"/>
          </a:p>
        </p:txBody>
      </p:sp>
      <p:sp>
        <p:nvSpPr>
          <p:cNvPr id="12" name="Text 4"/>
          <p:cNvSpPr txBox="1"/>
          <p:nvPr/>
        </p:nvSpPr>
        <p:spPr>
          <a:xfrm>
            <a:off x="5967739" y="2427825"/>
            <a:ext cx="2750400" cy="1041300"/>
          </a:xfrm>
          <a:prstGeom prst="rect">
            <a:avLst/>
          </a:prstGeom>
          <a:noFill/>
          <a:ln/>
        </p:spPr>
        <p:txBody>
          <a:bodyPr wrap="square" lIns="0" tIns="0" rIns="0" bIns="0" rtlCol="0" anchor="b"/>
          <a:lstStyle/>
          <a:p>
            <a:pPr algn="l" indent="0" marL="0">
              <a:lnSpc>
                <a:spcPct val="115000"/>
              </a:lnSpc>
              <a:buNone/>
            </a:pPr>
            <a:r>
              <a:rPr lang="en-US" sz="1155" dirty="0">
                <a:solidFill>
                  <a:srgbClr val="FFFFFF"/>
                </a:solidFill>
                <a:latin typeface="Arial" pitchFamily="34" charset="0"/>
                <a:ea typeface="Arial" pitchFamily="34" charset="-122"/>
                <a:cs typeface="Arial" pitchFamily="34" charset="-120"/>
              </a:rPr>
              <a:t>Регенерация
</a:t>
            </a:r>
            <a:pPr algn="l" indent="0" marL="0">
              <a:lnSpc>
                <a:spcPct val="115000"/>
              </a:lnSpc>
              <a:buNone/>
            </a:pPr>
            <a:r>
              <a:rPr lang="en-US" sz="67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FFFFFF"/>
                </a:solidFill>
                <a:latin typeface="Arial" pitchFamily="34" charset="0"/>
                <a:ea typeface="Arial" pitchFamily="34" charset="-122"/>
                <a:cs typeface="Arial" pitchFamily="34" charset="-120"/>
              </a:rPr>
              <a:t>Если часть тела повреждена, многие кишечнополостные способны её восстановить. У гидры это свойство особенно заметно и делает её удобным объектом для изучения.
</a:t>
            </a:r>
            <a:endParaRPr lang="en-US" sz="1155"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307839" y="1605788"/>
            <a:ext cx="4012398" cy="2473200"/>
          </a:xfrm>
          <a:prstGeom prst="rect">
            <a:avLst/>
          </a:prstGeom>
        </p:spPr>
      </p:pic>
      <p:sp>
        <p:nvSpPr>
          <p:cNvPr id="6" name="Text 0"/>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Где встречаются разные представители
</a:t>
            </a:r>
            <a:endParaRPr lang="en-US" sz="2212" dirty="0"/>
          </a:p>
        </p:txBody>
      </p:sp>
      <p:sp>
        <p:nvSpPr>
          <p:cNvPr id="7" name="Text 1"/>
          <p:cNvSpPr txBox="1"/>
          <p:nvPr/>
        </p:nvSpPr>
        <p:spPr>
          <a:xfrm>
            <a:off x="783662" y="2374760"/>
            <a:ext cx="3351000" cy="858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Морская вода создаёт условия для большинства видов, поэтому именно там сосредоточено наибольшее разнообразие кишечнополостных.
</a:t>
            </a:r>
            <a:endParaRPr lang="en-US" sz="1000" dirty="0"/>
          </a:p>
        </p:txBody>
      </p:sp>
      <p:sp>
        <p:nvSpPr>
          <p:cNvPr id="8"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12</a:t>
            </a:r>
            <a:endParaRPr lang="en-US" sz="800" dirty="0"/>
          </a:p>
        </p:txBody>
      </p:sp>
      <p:sp>
        <p:nvSpPr>
          <p:cNvPr id="9" name="Text 3"/>
          <p:cNvSpPr txBox="1"/>
          <p:nvPr/>
        </p:nvSpPr>
        <p:spPr>
          <a:xfrm>
            <a:off x="782000" y="3343014"/>
            <a:ext cx="3351000" cy="858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Диаграмма показывает, что морская среда преобладает, а пресноводные формы представлены значительно меньше.
</a:t>
            </a:r>
            <a:endParaRPr lang="en-US" sz="1000" dirty="0"/>
          </a:p>
        </p:txBody>
      </p:sp>
      <p:sp>
        <p:nvSpPr>
          <p:cNvPr id="10" name="Text 4"/>
          <p:cNvSpPr txBox="1"/>
          <p:nvPr/>
        </p:nvSpPr>
        <p:spPr>
          <a:xfrm>
            <a:off x="4306903" y="4130575"/>
            <a:ext cx="4014300" cy="101700"/>
          </a:xfrm>
          <a:prstGeom prst="rect">
            <a:avLst/>
          </a:prstGeom>
          <a:noFill/>
          <a:ln/>
        </p:spPr>
        <p:txBody>
          <a:bodyPr wrap="square" lIns="0" tIns="0" rIns="0" bIns="0" rtlCol="0" anchor="ctr"/>
          <a:lstStyle/>
          <a:p>
            <a:pPr algn="l" indent="0" marL="0">
              <a:lnSpc>
                <a:spcPct val="115000"/>
              </a:lnSpc>
              <a:buNone/>
            </a:pPr>
            <a:r>
              <a:rPr lang="en-US" sz="696" dirty="0">
                <a:solidFill>
                  <a:srgbClr val="FFFFFF"/>
                </a:solidFill>
                <a:latin typeface="Arial" pitchFamily="34" charset="0"/>
                <a:ea typeface="Arial" pitchFamily="34" charset="-122"/>
                <a:cs typeface="Arial" pitchFamily="34" charset="-120"/>
              </a:rPr>
              <a:t>Школьный курс биологии, 8 класс
</a:t>
            </a:r>
            <a:endParaRPr lang="en-US" sz="696"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Питание и пищеварение
</a:t>
            </a:r>
            <a:endParaRPr lang="en-US" sz="2212" dirty="0"/>
          </a:p>
        </p:txBody>
      </p:sp>
      <p:sp>
        <p:nvSpPr>
          <p:cNvPr id="10"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13</a:t>
            </a:r>
            <a:endParaRPr lang="en-US" sz="800" dirty="0"/>
          </a:p>
        </p:txBody>
      </p:sp>
      <p:sp>
        <p:nvSpPr>
          <p:cNvPr id="11" name="Text 2"/>
          <p:cNvSpPr txBox="1"/>
          <p:nvPr/>
        </p:nvSpPr>
        <p:spPr>
          <a:xfrm>
            <a:off x="356787" y="1642962"/>
            <a:ext cx="4209600" cy="477000"/>
          </a:xfrm>
          <a:prstGeom prst="rect">
            <a:avLst/>
          </a:prstGeom>
          <a:noFill/>
          <a:ln/>
        </p:spPr>
        <p:txBody>
          <a:bodyPr wrap="square" lIns="0" tIns="0" rIns="0" bIns="0" rtlCol="0" anchor="t"/>
          <a:lstStyle/>
          <a:p>
            <a:pPr algn="l" indent="0" marL="0">
              <a:lnSpc>
                <a:spcPct val="115000"/>
              </a:lnSpc>
              <a:buNone/>
            </a:pPr>
            <a:r>
              <a:rPr lang="en-US" sz="816" dirty="0">
                <a:solidFill>
                  <a:srgbClr val="FFFFFF"/>
                </a:solidFill>
                <a:latin typeface="Arial" pitchFamily="34" charset="0"/>
                <a:ea typeface="Arial" pitchFamily="34" charset="-122"/>
                <a:cs typeface="Arial" pitchFamily="34" charset="-120"/>
              </a:rPr>
              <a:t>Хищный способ
</a:t>
            </a:r>
            <a:pPr algn="l" indent="0" marL="0">
              <a:lnSpc>
                <a:spcPct val="115000"/>
              </a:lnSpc>
              <a:buNone/>
            </a:pPr>
            <a:r>
              <a:rPr lang="en-US" sz="24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5" dirty="0">
                <a:solidFill>
                  <a:srgbClr val="FFFFFF"/>
                </a:solidFill>
                <a:latin typeface="Arial" pitchFamily="34" charset="0"/>
                <a:ea typeface="Arial" pitchFamily="34" charset="-122"/>
                <a:cs typeface="Arial" pitchFamily="34" charset="-120"/>
              </a:rPr>
              <a:t>Кишечнополостные ловят мелкую добычу: рачков, личинок и других беспозвоночных. Такой способ питания возможен благодаря щупальцам и стрекательным клеткам, которые быстро обездвиживают жертву.
</a:t>
            </a:r>
            <a:endParaRPr lang="en-US" sz="816" dirty="0"/>
          </a:p>
        </p:txBody>
      </p:sp>
      <p:sp>
        <p:nvSpPr>
          <p:cNvPr id="12" name="Text 3"/>
          <p:cNvSpPr txBox="1"/>
          <p:nvPr/>
        </p:nvSpPr>
        <p:spPr>
          <a:xfrm>
            <a:off x="972675" y="2347685"/>
            <a:ext cx="4209600" cy="4770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Захват пищи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Щупальца подводят добычу к ротовому отверстию. После этого пища попадает внутрь тела, где начинается её переработка в кишечной полости.
</a:t>
            </a:r>
            <a:endParaRPr lang="en-US" sz="1000" dirty="0"/>
          </a:p>
        </p:txBody>
      </p:sp>
      <p:sp>
        <p:nvSpPr>
          <p:cNvPr id="13" name="Text 4"/>
          <p:cNvSpPr txBox="1"/>
          <p:nvPr/>
        </p:nvSpPr>
        <p:spPr>
          <a:xfrm>
            <a:off x="972663" y="3052642"/>
            <a:ext cx="4209600" cy="477000"/>
          </a:xfrm>
          <a:prstGeom prst="rect">
            <a:avLst/>
          </a:prstGeom>
          <a:noFill/>
          <a:ln/>
        </p:spPr>
        <p:txBody>
          <a:bodyPr wrap="square" lIns="0" tIns="0" rIns="0" bIns="0" rtlCol="0" anchor="t"/>
          <a:lstStyle/>
          <a:p>
            <a:pPr algn="l" indent="0" marL="0">
              <a:lnSpc>
                <a:spcPct val="115000"/>
              </a:lnSpc>
              <a:buNone/>
            </a:pPr>
            <a:r>
              <a:rPr lang="en-US" sz="921" dirty="0">
                <a:solidFill>
                  <a:srgbClr val="FFFFFF"/>
                </a:solidFill>
                <a:latin typeface="Arial" pitchFamily="34" charset="0"/>
                <a:ea typeface="Arial" pitchFamily="34" charset="-122"/>
                <a:cs typeface="Arial" pitchFamily="34" charset="-120"/>
              </a:rPr>
              <a:t>Смешанное пищеварение
</a:t>
            </a:r>
            <a:pPr algn="l" indent="0" marL="0">
              <a:lnSpc>
                <a:spcPct val="115000"/>
              </a:lnSpc>
              <a:buNone/>
            </a:pPr>
            <a:r>
              <a:rPr lang="en-US" sz="27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29" dirty="0">
                <a:solidFill>
                  <a:srgbClr val="FFFFFF"/>
                </a:solidFill>
                <a:latin typeface="Arial" pitchFamily="34" charset="0"/>
                <a:ea typeface="Arial" pitchFamily="34" charset="-122"/>
                <a:cs typeface="Arial" pitchFamily="34" charset="-120"/>
              </a:rPr>
              <a:t>Сначала пища частично расщепляется вне клеток, а затем её частицы поглощаются клетками стенки тела. Поэтому пищеварение у этих животных называют смешанным.
</a:t>
            </a:r>
            <a:endParaRPr lang="en-US" sz="921" dirty="0"/>
          </a:p>
        </p:txBody>
      </p:sp>
      <p:sp>
        <p:nvSpPr>
          <p:cNvPr id="14" name="Text 5"/>
          <p:cNvSpPr txBox="1"/>
          <p:nvPr/>
        </p:nvSpPr>
        <p:spPr>
          <a:xfrm>
            <a:off x="356797" y="3743304"/>
            <a:ext cx="4209600" cy="477000"/>
          </a:xfrm>
          <a:prstGeom prst="rect">
            <a:avLst/>
          </a:prstGeom>
          <a:noFill/>
          <a:ln/>
        </p:spPr>
        <p:txBody>
          <a:bodyPr wrap="square" lIns="0" tIns="0" rIns="0" bIns="0" rtlCol="0" anchor="t"/>
          <a:lstStyle/>
          <a:p>
            <a:pPr algn="l" indent="0" marL="0">
              <a:lnSpc>
                <a:spcPct val="115000"/>
              </a:lnSpc>
              <a:buNone/>
            </a:pPr>
            <a:r>
              <a:rPr lang="en-US" sz="816" dirty="0">
                <a:solidFill>
                  <a:srgbClr val="FFFFFF"/>
                </a:solidFill>
                <a:latin typeface="Arial" pitchFamily="34" charset="0"/>
                <a:ea typeface="Arial" pitchFamily="34" charset="-122"/>
                <a:cs typeface="Arial" pitchFamily="34" charset="-120"/>
              </a:rPr>
              <a:t>Без отдельного ануса
</a:t>
            </a:r>
            <a:pPr algn="l" indent="0" marL="0">
              <a:lnSpc>
                <a:spcPct val="115000"/>
              </a:lnSpc>
              <a:buNone/>
            </a:pPr>
            <a:r>
              <a:rPr lang="en-US" sz="24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5" dirty="0">
                <a:solidFill>
                  <a:srgbClr val="FFFFFF"/>
                </a:solidFill>
                <a:latin typeface="Arial" pitchFamily="34" charset="0"/>
                <a:ea typeface="Arial" pitchFamily="34" charset="-122"/>
                <a:cs typeface="Arial" pitchFamily="34" charset="-120"/>
              </a:rPr>
              <a:t>У кишечнополостных нет самостоятельной пищеварительной трубки и анального отверстия. Непереваренные остатки выводятся через рот, что соответствует простому строению их организма.
</a:t>
            </a:r>
            <a:endParaRPr lang="en-US" sz="816"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7525" y="918141"/>
            <a:ext cx="8784000" cy="3344017"/>
          </a:xfrm>
          <a:prstGeom prst="rect">
            <a:avLst/>
          </a:prstGeom>
        </p:spPr>
      </p:pic>
      <p:sp>
        <p:nvSpPr>
          <p:cNvPr id="6" name="Text 0"/>
          <p:cNvSpPr txBox="1"/>
          <p:nvPr/>
        </p:nvSpPr>
        <p:spPr>
          <a:xfrm>
            <a:off x="180000" y="257700"/>
            <a:ext cx="8784000" cy="298500"/>
          </a:xfrm>
          <a:prstGeom prst="rect">
            <a:avLst/>
          </a:prstGeom>
          <a:noFill/>
          <a:ln/>
        </p:spPr>
        <p:txBody>
          <a:bodyPr wrap="square" lIns="0" tIns="0" rIns="0" bIns="0" rtlCol="0" anchor="t"/>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Жизненный цикл у многих морских форм
</a:t>
            </a:r>
            <a:endParaRPr lang="en-US" sz="2012" dirty="0"/>
          </a:p>
        </p:txBody>
      </p:sp>
      <p:sp>
        <p:nvSpPr>
          <p:cNvPr id="7"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14</a:t>
            </a:r>
            <a:endParaRPr lang="en-US" sz="800" dirty="0"/>
          </a:p>
        </p:txBody>
      </p:sp>
      <p:sp>
        <p:nvSpPr>
          <p:cNvPr id="8" name="Text 2"/>
          <p:cNvSpPr txBox="1"/>
          <p:nvPr/>
        </p:nvSpPr>
        <p:spPr>
          <a:xfrm>
            <a:off x="180000" y="556200"/>
            <a:ext cx="8784000" cy="181200"/>
          </a:xfrm>
          <a:prstGeom prst="rect">
            <a:avLst/>
          </a:prstGeom>
          <a:noFill/>
          <a:ln/>
        </p:spPr>
        <p:txBody>
          <a:bodyPr wrap="square" lIns="0" tIns="0" rIns="0" bIns="0" rtlCol="0" anchor="b"/>
          <a:lstStyle/>
          <a:p>
            <a:pPr algn="l" indent="0" marL="0">
              <a:lnSpc>
                <a:spcPct val="100000"/>
              </a:lnSpc>
              <a:buNone/>
            </a:pPr>
            <a:r>
              <a:rPr lang="en-US" sz="1112" dirty="0">
                <a:solidFill>
                  <a:srgbClr val="FFFFFF"/>
                </a:solidFill>
                <a:latin typeface="Arial" pitchFamily="34" charset="0"/>
                <a:ea typeface="Arial" pitchFamily="34" charset="-122"/>
                <a:cs typeface="Arial" pitchFamily="34" charset="-120"/>
              </a:rPr>
              <a:t>Схема основана на типичном цикле развития морской медузы с чередованием половозрелой и прикреплённой стадий.
</a:t>
            </a:r>
            <a:endParaRPr lang="en-US" sz="1112"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98101" y="2926300"/>
            <a:ext cx="2107934" cy="21162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516888" y="2926525"/>
            <a:ext cx="2110869" cy="2115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335323" y="2926525"/>
            <a:ext cx="2112246" cy="21150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15</a:t>
            </a:r>
            <a:endParaRPr lang="en-US" sz="800" dirty="0"/>
          </a:p>
        </p:txBody>
      </p:sp>
      <p:sp>
        <p:nvSpPr>
          <p:cNvPr id="12" name="Text 1"/>
          <p:cNvSpPr txBox="1"/>
          <p:nvPr/>
        </p:nvSpPr>
        <p:spPr>
          <a:xfrm>
            <a:off x="801062" y="1652125"/>
            <a:ext cx="1773994" cy="1134900"/>
          </a:xfrm>
          <a:prstGeom prst="rect">
            <a:avLst/>
          </a:prstGeom>
          <a:noFill/>
          <a:ln/>
        </p:spPr>
        <p:txBody>
          <a:bodyPr wrap="square" lIns="0" tIns="0" rIns="0" bIns="0" rtlCol="0" anchor="t"/>
          <a:lstStyle/>
          <a:p>
            <a:pPr algn="l" indent="0" marL="0">
              <a:lnSpc>
                <a:spcPct val="115000"/>
              </a:lnSpc>
              <a:buNone/>
            </a:pPr>
            <a:r>
              <a:rPr lang="en-US" sz="929" dirty="0">
                <a:solidFill>
                  <a:srgbClr val="FFFFFF"/>
                </a:solidFill>
                <a:latin typeface="Arial" pitchFamily="34" charset="0"/>
                <a:ea typeface="Arial" pitchFamily="34" charset="-122"/>
                <a:cs typeface="Arial" pitchFamily="34" charset="-120"/>
              </a:rPr>
              <a:t>Крошечные строители
</a:t>
            </a:r>
            <a:pPr algn="l" indent="0" marL="0">
              <a:lnSpc>
                <a:spcPct val="115000"/>
              </a:lnSpc>
              <a:buNone/>
            </a:pPr>
            <a:r>
              <a:rPr lang="en-US" sz="46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36" dirty="0">
                <a:solidFill>
                  <a:srgbClr val="FFFFFF"/>
                </a:solidFill>
                <a:latin typeface="Arial" pitchFamily="34" charset="0"/>
                <a:ea typeface="Arial" pitchFamily="34" charset="-122"/>
                <a:cs typeface="Arial" pitchFamily="34" charset="-120"/>
              </a:rPr>
              <a:t>Коралловый полип сам по себе очень мал, но его жизнь меняет морское дно. Выделяя известковый скелет, он постепенно создаёт прочную основу. Со временем из множества таких основ вырастает риф, заметный даже издалека.
</a:t>
            </a:r>
            <a:endParaRPr lang="en-US" sz="929" dirty="0"/>
          </a:p>
        </p:txBody>
      </p:sp>
      <p:sp>
        <p:nvSpPr>
          <p:cNvPr id="13" name="Text 2"/>
          <p:cNvSpPr txBox="1"/>
          <p:nvPr/>
        </p:nvSpPr>
        <p:spPr>
          <a:xfrm>
            <a:off x="3608544" y="1651085"/>
            <a:ext cx="1786392" cy="1134900"/>
          </a:xfrm>
          <a:prstGeom prst="rect">
            <a:avLst/>
          </a:prstGeom>
          <a:noFill/>
          <a:ln/>
        </p:spPr>
        <p:txBody>
          <a:bodyPr wrap="square" lIns="0" tIns="0" rIns="0" bIns="0" rtlCol="0" anchor="t"/>
          <a:lstStyle/>
          <a:p>
            <a:pPr algn="l" indent="0" marL="0">
              <a:lnSpc>
                <a:spcPct val="115000"/>
              </a:lnSpc>
              <a:buNone/>
            </a:pPr>
            <a:r>
              <a:rPr lang="en-US" sz="996" dirty="0">
                <a:solidFill>
                  <a:srgbClr val="FFFFFF"/>
                </a:solidFill>
                <a:latin typeface="Arial" pitchFamily="34" charset="0"/>
                <a:ea typeface="Arial" pitchFamily="34" charset="-122"/>
                <a:cs typeface="Arial" pitchFamily="34" charset="-120"/>
              </a:rPr>
              <a:t>Дом для морских обитателей
</a:t>
            </a:r>
            <a:pPr algn="l" indent="0" marL="0">
              <a:lnSpc>
                <a:spcPct val="115000"/>
              </a:lnSpc>
              <a:buNone/>
            </a:pPr>
            <a:r>
              <a:rPr lang="en-US" sz="49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6" dirty="0">
                <a:solidFill>
                  <a:srgbClr val="FFFFFF"/>
                </a:solidFill>
                <a:latin typeface="Arial" pitchFamily="34" charset="0"/>
                <a:ea typeface="Arial" pitchFamily="34" charset="-122"/>
                <a:cs typeface="Arial" pitchFamily="34" charset="-120"/>
              </a:rPr>
              <a:t>Риф похож на подводный город. В его укрытиях находят убежище рыбы, моллюски, ракообразные и многие другие животные. Здесь есть пища, защита и места для размножения, поэтому рифы особенно богаты жизнью.
</a:t>
            </a:r>
            <a:endParaRPr lang="en-US" sz="996" dirty="0"/>
          </a:p>
        </p:txBody>
      </p:sp>
      <p:sp>
        <p:nvSpPr>
          <p:cNvPr id="14" name="Text 3"/>
          <p:cNvSpPr txBox="1"/>
          <p:nvPr/>
        </p:nvSpPr>
        <p:spPr>
          <a:xfrm>
            <a:off x="6427668" y="1651085"/>
            <a:ext cx="1786392" cy="1134900"/>
          </a:xfrm>
          <a:prstGeom prst="rect">
            <a:avLst/>
          </a:prstGeom>
          <a:noFill/>
          <a:ln/>
        </p:spPr>
        <p:txBody>
          <a:bodyPr wrap="square" lIns="0" tIns="0" rIns="0" bIns="0" rtlCol="0" anchor="t"/>
          <a:lstStyle/>
          <a:p>
            <a:pPr algn="l" indent="0" marL="0">
              <a:lnSpc>
                <a:spcPct val="115000"/>
              </a:lnSpc>
              <a:buNone/>
            </a:pPr>
            <a:r>
              <a:rPr lang="en-US" sz="801" dirty="0">
                <a:solidFill>
                  <a:srgbClr val="FFFFFF"/>
                </a:solidFill>
                <a:latin typeface="Arial" pitchFamily="34" charset="0"/>
                <a:ea typeface="Arial" pitchFamily="34" charset="-122"/>
                <a:cs typeface="Arial" pitchFamily="34" charset="-120"/>
              </a:rPr>
              <a:t>Морская система огромного масштаба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21" dirty="0">
                <a:solidFill>
                  <a:srgbClr val="FFFFFF"/>
                </a:solidFill>
                <a:latin typeface="Arial" pitchFamily="34" charset="0"/>
                <a:ea typeface="Arial" pitchFamily="34" charset="-122"/>
                <a:cs typeface="Arial" pitchFamily="34" charset="-120"/>
              </a:rPr>
              <a:t>Некоторые рифовые образования тянутся на очень большие расстояния и складываются из тысяч поколений кораллов. Это наглядный пример того, как маленькие организмы могут создавать крупные природные сооружения, влияющие на целые экосистемы.
</a:t>
            </a:r>
            <a:endParaRPr lang="en-US" sz="801" dirty="0"/>
          </a:p>
        </p:txBody>
      </p:sp>
      <p:sp>
        <p:nvSpPr>
          <p:cNvPr id="15" name="Text 4"/>
          <p:cNvSpPr txBox="1"/>
          <p:nvPr/>
        </p:nvSpPr>
        <p:spPr>
          <a:xfrm>
            <a:off x="180000" y="258600"/>
            <a:ext cx="8784000" cy="4152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Кораллы и рифы
</a:t>
            </a:r>
            <a:endParaRPr lang="en-US" sz="2012"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0000" y="1375901"/>
            <a:ext cx="8784000" cy="1498447"/>
          </a:xfrm>
          <a:prstGeom prst="rect">
            <a:avLst/>
          </a:prstGeom>
        </p:spPr>
      </p:pic>
      <p:sp>
        <p:nvSpPr>
          <p:cNvPr id="6" name="Text 0"/>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Значение кишечнополостных для природы и человека
</a:t>
            </a:r>
            <a:endParaRPr lang="en-US" sz="2212" dirty="0"/>
          </a:p>
        </p:txBody>
      </p:sp>
      <p:sp>
        <p:nvSpPr>
          <p:cNvPr id="7" name="Text 1"/>
          <p:cNvSpPr txBox="1"/>
          <p:nvPr/>
        </p:nvSpPr>
        <p:spPr>
          <a:xfrm>
            <a:off x="836350" y="3737950"/>
            <a:ext cx="2277900" cy="1190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Таблица показывает, чем полезны кишечнополостные и в каких случаях они могут быть опасны для человека.
</a:t>
            </a:r>
            <a:endParaRPr lang="en-US" sz="1000" dirty="0"/>
          </a:p>
        </p:txBody>
      </p:sp>
      <p:sp>
        <p:nvSpPr>
          <p:cNvPr id="8"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16</a:t>
            </a:r>
            <a:endParaRPr lang="en-US" sz="800" dirty="0"/>
          </a:p>
        </p:txBody>
      </p:sp>
      <p:sp>
        <p:nvSpPr>
          <p:cNvPr id="9" name="Text 3"/>
          <p:cNvSpPr txBox="1"/>
          <p:nvPr/>
        </p:nvSpPr>
        <p:spPr>
          <a:xfrm>
            <a:off x="179600" y="3386250"/>
            <a:ext cx="8784000" cy="1134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Школьная биология
</a:t>
            </a:r>
            <a:endParaRPr lang="en-US" sz="700" dirty="0"/>
          </a:p>
        </p:txBody>
      </p:sp>
      <p:sp>
        <p:nvSpPr>
          <p:cNvPr id="10" name="Text 4"/>
          <p:cNvSpPr txBox="1"/>
          <p:nvPr/>
        </p:nvSpPr>
        <p:spPr>
          <a:xfrm>
            <a:off x="3217394" y="3738850"/>
            <a:ext cx="2277900" cy="1190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Большинство представителей полезны для экосистем, но отдельные виды требуют осторожности из-за ядовитых стрекательных клеток.
</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924350" y="1740886"/>
            <a:ext cx="249000" cy="22133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923276" y="3161866"/>
            <a:ext cx="249000" cy="199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5153135" y="1036537"/>
            <a:ext cx="249000" cy="221333"/>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5153126" y="3842698"/>
            <a:ext cx="249000" cy="2490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5153126" y="2432825"/>
            <a:ext cx="249000" cy="249000"/>
          </a:xfrm>
          <a:prstGeom prst="rect">
            <a:avLst/>
          </a:prstGeom>
        </p:spPr>
      </p:pic>
      <p:sp>
        <p:nvSpPr>
          <p:cNvPr id="14" name="Text 0"/>
          <p:cNvSpPr txBox="1"/>
          <p:nvPr/>
        </p:nvSpPr>
        <p:spPr>
          <a:xfrm>
            <a:off x="180000" y="258600"/>
            <a:ext cx="8784000" cy="4152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Приспособления к водной жизни
</a:t>
            </a:r>
            <a:endParaRPr lang="en-US" sz="2012" dirty="0"/>
          </a:p>
        </p:txBody>
      </p:sp>
      <p:sp>
        <p:nvSpPr>
          <p:cNvPr id="15"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17</a:t>
            </a:r>
            <a:endParaRPr lang="en-US" sz="800" dirty="0"/>
          </a:p>
        </p:txBody>
      </p:sp>
      <p:sp>
        <p:nvSpPr>
          <p:cNvPr id="16" name="Text 2"/>
          <p:cNvSpPr txBox="1"/>
          <p:nvPr/>
        </p:nvSpPr>
        <p:spPr>
          <a:xfrm>
            <a:off x="1463788" y="1681517"/>
            <a:ext cx="2646900" cy="10923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Жизнь в воде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Все кишечнополостные связаны с водной средой. Вода поддерживает их тело, помогает передвижению и облегчает обмен веществ при простом строении организма.
</a:t>
            </a:r>
            <a:endParaRPr lang="en-US" sz="1100" dirty="0"/>
          </a:p>
        </p:txBody>
      </p:sp>
      <p:sp>
        <p:nvSpPr>
          <p:cNvPr id="17" name="Text 3"/>
          <p:cNvSpPr txBox="1"/>
          <p:nvPr/>
        </p:nvSpPr>
        <p:spPr>
          <a:xfrm>
            <a:off x="1462713" y="3091430"/>
            <a:ext cx="2646900" cy="10923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Щупальца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Щупальца окружают ротовое отверстие и служат для захвата добычи. Они также помогают защищаться, быстро реагируя на приближение опасности.
</a:t>
            </a:r>
            <a:endParaRPr lang="en-US" sz="1100" dirty="0"/>
          </a:p>
        </p:txBody>
      </p:sp>
      <p:sp>
        <p:nvSpPr>
          <p:cNvPr id="18" name="Text 4"/>
          <p:cNvSpPr txBox="1"/>
          <p:nvPr/>
        </p:nvSpPr>
        <p:spPr>
          <a:xfrm>
            <a:off x="5692573" y="977167"/>
            <a:ext cx="2646900" cy="10923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Стрекательные клетки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Стрекательные клетки позволяют обездвижить добычу и отпугнуть врага. Благодаря им даже небольшое животное может успешно охотиться.
</a:t>
            </a:r>
            <a:endParaRPr lang="en-US" sz="1100" dirty="0"/>
          </a:p>
        </p:txBody>
      </p:sp>
      <p:sp>
        <p:nvSpPr>
          <p:cNvPr id="19" name="Text 5"/>
          <p:cNvSpPr txBox="1"/>
          <p:nvPr/>
        </p:nvSpPr>
        <p:spPr>
          <a:xfrm>
            <a:off x="5692563" y="3797162"/>
            <a:ext cx="2646900" cy="10923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Два образа жизни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Медузы лучше приспособлены к плаванию, а полипы — к прикреплению к поверхности. Эти формы помогают виду жить в разных условиях.
</a:t>
            </a:r>
            <a:endParaRPr lang="en-US" sz="1100" dirty="0"/>
          </a:p>
        </p:txBody>
      </p:sp>
      <p:sp>
        <p:nvSpPr>
          <p:cNvPr id="20" name="Text 6"/>
          <p:cNvSpPr txBox="1"/>
          <p:nvPr/>
        </p:nvSpPr>
        <p:spPr>
          <a:xfrm>
            <a:off x="5692563" y="2387289"/>
            <a:ext cx="2646900" cy="10923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Лучевая симметрия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Части тела расположены вокруг центральной оси. Такое строение удобно для животных, которые воспринимают раздражения и добычу со всех сторон.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307839" y="1605788"/>
            <a:ext cx="4012398" cy="2473200"/>
          </a:xfrm>
          <a:prstGeom prst="rect">
            <a:avLst/>
          </a:prstGeom>
        </p:spPr>
      </p:pic>
      <p:sp>
        <p:nvSpPr>
          <p:cNvPr id="6" name="Text 0"/>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Главные особенности типа в одном обзоре
</a:t>
            </a:r>
            <a:endParaRPr lang="en-US" sz="2212" dirty="0"/>
          </a:p>
        </p:txBody>
      </p:sp>
      <p:sp>
        <p:nvSpPr>
          <p:cNvPr id="7" name="Text 1"/>
          <p:cNvSpPr txBox="1"/>
          <p:nvPr/>
        </p:nvSpPr>
        <p:spPr>
          <a:xfrm>
            <a:off x="783662" y="2374760"/>
            <a:ext cx="3351000" cy="858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Каждый признак дополняет другой: строение тела связано с питанием, а среда обитания — с движением и защитой.
</a:t>
            </a:r>
            <a:endParaRPr lang="en-US" sz="1000" dirty="0"/>
          </a:p>
        </p:txBody>
      </p:sp>
      <p:sp>
        <p:nvSpPr>
          <p:cNvPr id="8"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18</a:t>
            </a:r>
            <a:endParaRPr lang="en-US" sz="800" dirty="0"/>
          </a:p>
        </p:txBody>
      </p:sp>
      <p:sp>
        <p:nvSpPr>
          <p:cNvPr id="9" name="Text 3"/>
          <p:cNvSpPr txBox="1"/>
          <p:nvPr/>
        </p:nvSpPr>
        <p:spPr>
          <a:xfrm>
            <a:off x="782000" y="3343014"/>
            <a:ext cx="3351000" cy="858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Наиболее заметны признаки, которые отличают кишечнополостных от других животных: два слоя клеток, кишечная полость и стрекательные клетки.
</a:t>
            </a:r>
            <a:endParaRPr lang="en-US" sz="1000" dirty="0"/>
          </a:p>
        </p:txBody>
      </p:sp>
      <p:sp>
        <p:nvSpPr>
          <p:cNvPr id="10" name="Text 4"/>
          <p:cNvSpPr txBox="1"/>
          <p:nvPr/>
        </p:nvSpPr>
        <p:spPr>
          <a:xfrm>
            <a:off x="4306903" y="4130575"/>
            <a:ext cx="4014300" cy="101700"/>
          </a:xfrm>
          <a:prstGeom prst="rect">
            <a:avLst/>
          </a:prstGeom>
          <a:noFill/>
          <a:ln/>
        </p:spPr>
        <p:txBody>
          <a:bodyPr wrap="square" lIns="0" tIns="0" rIns="0" bIns="0" rtlCol="0" anchor="ctr"/>
          <a:lstStyle/>
          <a:p>
            <a:pPr algn="l" indent="0" marL="0">
              <a:lnSpc>
                <a:spcPct val="115000"/>
              </a:lnSpc>
              <a:buNone/>
            </a:pPr>
            <a:r>
              <a:rPr lang="en-US" sz="696" dirty="0">
                <a:solidFill>
                  <a:srgbClr val="FFFFFF"/>
                </a:solidFill>
                <a:latin typeface="Arial" pitchFamily="34" charset="0"/>
                <a:ea typeface="Arial" pitchFamily="34" charset="-122"/>
                <a:cs typeface="Arial" pitchFamily="34" charset="-120"/>
              </a:rPr>
              <a:t>Школьный курс биологии, 8 класс
</a:t>
            </a:r>
            <a:endParaRPr lang="en-US" sz="696"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397125"/>
            <a:ext cx="3907200" cy="8244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Эволюционное значение кишечнополостных
</a:t>
            </a:r>
            <a:endParaRPr lang="en-US" sz="2212" dirty="0"/>
          </a:p>
        </p:txBody>
      </p:sp>
      <p:sp>
        <p:nvSpPr>
          <p:cNvPr id="9"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19</a:t>
            </a:r>
            <a:endParaRPr lang="en-US" sz="800" dirty="0"/>
          </a:p>
        </p:txBody>
      </p:sp>
      <p:sp>
        <p:nvSpPr>
          <p:cNvPr id="10" name="Text 2"/>
          <p:cNvSpPr txBox="1"/>
          <p:nvPr/>
        </p:nvSpPr>
        <p:spPr>
          <a:xfrm>
            <a:off x="985999" y="1681337"/>
            <a:ext cx="2400600" cy="1078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Ранний уровень организации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Кишечнополостные показывают, как у многоклеточных появились настоящие ткани. При этом их организация остаётся простой, без сложных органов и систем.
</a:t>
            </a:r>
            <a:endParaRPr lang="en-US" sz="1000" dirty="0"/>
          </a:p>
        </p:txBody>
      </p:sp>
      <p:sp>
        <p:nvSpPr>
          <p:cNvPr id="11" name="Text 3"/>
          <p:cNvSpPr txBox="1"/>
          <p:nvPr/>
        </p:nvSpPr>
        <p:spPr>
          <a:xfrm>
            <a:off x="3834574" y="2432550"/>
            <a:ext cx="2400600" cy="1078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Приспособление к воде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Жизнь в водной среде помогает им обходиться без органов дыхания, кровообращения и выделения. Обмен веществ идёт через поверхность тела, что достаточно для их образа жизни.
</a:t>
            </a:r>
            <a:endParaRPr lang="en-US" sz="1000" dirty="0"/>
          </a:p>
        </p:txBody>
      </p:sp>
      <p:sp>
        <p:nvSpPr>
          <p:cNvPr id="12" name="Text 4"/>
          <p:cNvSpPr txBox="1"/>
          <p:nvPr/>
        </p:nvSpPr>
        <p:spPr>
          <a:xfrm>
            <a:off x="5949149" y="1007275"/>
            <a:ext cx="2400600" cy="1078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Важное звено эволюции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Эта группа показывает переход от более простых форм жизни к более сложным. Поэтому кишечнополостных изучают как один из ключевых этапов развития животных.
</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979288"/>
            <a:ext cx="7436700" cy="1088400"/>
          </a:xfrm>
          <a:prstGeom prst="rect">
            <a:avLst/>
          </a:prstGeom>
          <a:noFill/>
          <a:ln/>
        </p:spPr>
        <p:txBody>
          <a:bodyPr wrap="square" lIns="0" tIns="0" rIns="0" bIns="0" rtlCol="0" anchor="ctr"/>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Кишечнополостные: простые, но очень важные
</a:t>
            </a:r>
            <a:endParaRPr lang="en-US" sz="2412" dirty="0"/>
          </a:p>
        </p:txBody>
      </p:sp>
      <p:sp>
        <p:nvSpPr>
          <p:cNvPr id="5" name="Text 1"/>
          <p:cNvSpPr txBox="1"/>
          <p:nvPr/>
        </p:nvSpPr>
        <p:spPr>
          <a:xfrm>
            <a:off x="802300" y="3039900"/>
            <a:ext cx="4019400" cy="11790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Кишечнополостные — древние водные животные с лучевой симметрией, стрекательными клетками и двумя формами тела. Они наглядно показывают ранний этап эволюции и важны для морских экосистем.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2026-06-01T10:51:09Z</dcterms:created>
  <dcterms:modified xsi:type="dcterms:W3CDTF">2026-06-01T10:51:09Z</dcterms:modified>
</cp:coreProperties>
</file>