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00" y="980183"/>
            <a:ext cx="9144000" cy="41612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977900"/>
            <a:ext cx="6658200" cy="21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Америка: два материка, единая историко-географическая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Арктики до Огненной Земли: природа, люди, история и экономика.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981849" y="2009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2275" y="1327"/>
            <a:ext cx="5901600" cy="5140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в западном полушарии: пространство контрастов и древних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занимает западное полушарие, охватывает почти все климатические пояса и соединяет океаны, моря и материки. Здесь до прихода европейцев развивались майя, ацтеки, инки и многие другие народы со своими традициями и государственностью.
</a:t>
            </a:r>
            <a:endParaRPr lang="en-US" sz="2634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1212" y="0"/>
            <a:ext cx="471152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как крупнейший экономический центр мира
</a:t>
            </a:r>
            <a:endParaRPr lang="en-US" sz="2783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71750" y="100702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ядро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Канада и Мексика образуют мощный экономический пояс, где сосредоточены финансы, промышленность, транспортные узлы и научные центры, определяющие хозяйственный облик всей Северной Америки.
</a:t>
            </a:r>
            <a:endParaRPr lang="en-US" sz="1053" dirty="0"/>
          </a:p>
        </p:txBody>
      </p:sp>
      <p:sp>
        <p:nvSpPr>
          <p:cNvPr id="11" name="Text 3"/>
          <p:cNvSpPr txBox="1"/>
          <p:nvPr/>
        </p:nvSpPr>
        <p:spPr>
          <a:xfrm>
            <a:off x="771750" y="192764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связь рынков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Высокотехнологичные отрасли, развитая логистика и тесная торговля между странами ускоряют обмен капиталом, товарами и рабочей силой, усиливая роль материка в мировой экономике.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771750" y="284827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климатические барьеры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огромные пространства Арктики, Кордильер и внутренних равнин остаются слабо освоенными: здесь расселение ограничивают суровый климат, высотная поясность и большие расстояния.
</a:t>
            </a:r>
            <a:endParaRPr lang="en-US" sz="1053" dirty="0"/>
          </a:p>
        </p:txBody>
      </p:sp>
      <p:sp>
        <p:nvSpPr>
          <p:cNvPr id="13" name="Text 5"/>
          <p:cNvSpPr txBox="1"/>
          <p:nvPr/>
        </p:nvSpPr>
        <p:spPr>
          <a:xfrm>
            <a:off x="771750" y="376889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освоения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наглядно показывает, как рядом могут существовать сверхурбанизированные мегаполисы, мощные промышленные пояса и почти пустынные районы с очень редкой сетью поселений.
</a:t>
            </a:r>
            <a:endParaRPr lang="en-US" sz="10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5390" y="0"/>
            <a:ext cx="374712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каркас Северной Америки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30200" y="1077179"/>
            <a:ext cx="5971500" cy="68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горный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тянутся вдоль западной окраины материка и формируют сложный рельеф с высокими хребтами, межгорными котловинами и зонами сейсмической активности, влияющими на расселение и хозяйство.
</a:t>
            </a:r>
            <a:endParaRPr lang="en-US" sz="1213" dirty="0"/>
          </a:p>
        </p:txBody>
      </p:sp>
      <p:sp>
        <p:nvSpPr>
          <p:cNvPr id="12" name="Text 3"/>
          <p:cNvSpPr txBox="1"/>
          <p:nvPr/>
        </p:nvSpPr>
        <p:spPr>
          <a:xfrm>
            <a:off x="430200" y="1821084"/>
            <a:ext cx="5971500" cy="68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восточные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 значительно ниже Кордильер, но играют важную роль как старый горный пояс, на основе которого развивались ранние промышленные районы и плотное освоение востока.
</a:t>
            </a:r>
            <a:endParaRPr lang="en-US" sz="1276" dirty="0"/>
          </a:p>
        </p:txBody>
      </p:sp>
      <p:sp>
        <p:nvSpPr>
          <p:cNvPr id="13" name="Text 4"/>
          <p:cNvSpPr txBox="1"/>
          <p:nvPr/>
        </p:nvSpPr>
        <p:spPr>
          <a:xfrm>
            <a:off x="430200" y="2564985"/>
            <a:ext cx="5971500" cy="68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 занимают центральную часть материка и служат важнейшей сельскохозяйственной зоной, где природные условия благоприятны для механизированного земледелия и транспортных связей.
</a:t>
            </a:r>
            <a:endParaRPr lang="en-US" sz="1213" dirty="0"/>
          </a:p>
        </p:txBody>
      </p:sp>
      <p:sp>
        <p:nvSpPr>
          <p:cNvPr id="14" name="Text 5"/>
          <p:cNvSpPr txBox="1"/>
          <p:nvPr/>
        </p:nvSpPr>
        <p:spPr>
          <a:xfrm>
            <a:off x="430200" y="3308886"/>
            <a:ext cx="5971500" cy="68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система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 с притоками образует крупнейшую речную систему региона, обеспечивая сток, водные ресурсы, судоходство и связь внутренних районов с Мексиканским заливом.
</a:t>
            </a:r>
            <a:endParaRPr lang="en-US" sz="1306" dirty="0"/>
          </a:p>
        </p:txBody>
      </p:sp>
      <p:sp>
        <p:nvSpPr>
          <p:cNvPr id="15" name="Text 6"/>
          <p:cNvSpPr txBox="1"/>
          <p:nvPr/>
        </p:nvSpPr>
        <p:spPr>
          <a:xfrm>
            <a:off x="430200" y="4052788"/>
            <a:ext cx="5971500" cy="68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материке соседствуют ледники Аляски, пустыни юго-запада США, влажные леса восточного побережья и тропические ландшафты Мексики, что подчёркивает исключительное разнообразие природы.
</a:t>
            </a:r>
            <a:endParaRPr lang="en-US" sz="12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418" y="2750150"/>
            <a:ext cx="3735515" cy="2082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Америки по численности населения
</a:t>
            </a:r>
            <a:endParaRPr lang="en-US" sz="2218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региона концентрируют основную часть населения Америки, тогда как огромные территории остаются малозаселёнными.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Америки сосредоточено прежде всего в нескольких крупных государствах; при этом пространственное освоение остаётся крайне неравномерным.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оценки 2024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природные ресурсы и неравномерное заселение
</a:t>
            </a:r>
            <a:endParaRPr lang="en-US" sz="2455" dirty="0"/>
          </a:p>
        </p:txBody>
      </p:sp>
      <p:sp>
        <p:nvSpPr>
          <p:cNvPr id="9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74899" y="12116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Ресурсное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обладает крупными запасами пресной воды, леса, руд цветных металлов и уникальным биоразнообразием, что делает его стратегически важным для мировой экономики и природопользования.
</a:t>
            </a:r>
            <a:endParaRPr lang="en-US" sz="1332" dirty="0"/>
          </a:p>
        </p:txBody>
      </p:sp>
      <p:sp>
        <p:nvSpPr>
          <p:cNvPr id="11" name="Text 3"/>
          <p:cNvSpPr txBox="1"/>
          <p:nvPr/>
        </p:nvSpPr>
        <p:spPr>
          <a:xfrm>
            <a:off x="3974899" y="20657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низменность, Анды, Бразильское и Гвианское плоскогорья, а также Патагония формируют разные природные условия, от влажных экваториальных лесов до холодных ветреных плато.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3974899" y="29199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 заселённые 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крупные города и агломерации сосредоточены на побережьях Бразилии, Аргентины, Чили, Колумбии и Перу, где удобнее транспорт, хозяйство и внешняя торговля.
</a:t>
            </a:r>
            <a:endParaRPr lang="en-US" sz="1388" dirty="0"/>
          </a:p>
        </p:txBody>
      </p:sp>
      <p:sp>
        <p:nvSpPr>
          <p:cNvPr id="13" name="Text 5"/>
          <p:cNvSpPr txBox="1"/>
          <p:nvPr/>
        </p:nvSpPr>
        <p:spPr>
          <a:xfrm>
            <a:off x="3974899" y="37740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 заселённая Амазония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Амазонии остаются слабо освоенными из-за влажного климата, труднодоступности и природоохранных ограничений, поэтому здесь сохраняются большие массивы почти нетронутой природы.
</a:t>
            </a:r>
            <a:endParaRPr lang="en-US" sz="12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 стран Америки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МВФ, 2024 год; значения нормированы для наглядного сравнения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насколько различается экономический масштаб стран региона и как сильно США опережают ближайших соседей по объёму хозяйства.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лидерство США очевидно; Бразилия и Мексика формируют основу Латинской Америки, а Канада выделяется сочетанием ресурсов, промышленности и торговли.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32400" y="171450"/>
            <a:ext cx="84915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 изменение исторической карты Америки
</a:t>
            </a:r>
            <a:endParaRPr lang="en-US" sz="2783" dirty="0"/>
          </a:p>
        </p:txBody>
      </p:sp>
      <p:sp>
        <p:nvSpPr>
          <p:cNvPr id="11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Христофора Колумба открыла для Европы путь в Америку и стала началом масштабного перераспределения земель, населения и торговых связей.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Португалия закрепили своё влияние в Южной и Центральной Америке, создавая административные структуры, миссии и колониальные центры.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Америке и Карибском бассейне усилились позиции Великобритании и Франции; развивались плантации, морская торговля и трансатлантические маршруты.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Плантационное хозяйство, работорговля и войны резко изменили население региона, а коренные народы понесли тяжёлые демографические потери из-за насилия и болезней.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3278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XVIII–XIX века начались войны за независимость, которые привели к формированию национальных государств и новому этапу развития материка.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доевропейских цивилизаций к современному этапу региональной интеграции и глобализации.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исторического развития Америки
</a:t>
            </a:r>
            <a:endParaRPr lang="en-US" sz="2918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5390" y="0"/>
            <a:ext cx="374712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Америки и культурное наследие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языки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Америки сохраняют языки, обряды и формы общественной жизни, которые передаются из поколения в поколение и остаются важной частью культурной карты региона.
</a:t>
            </a:r>
            <a:endParaRPr lang="en-US" sz="1274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общности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наибольшим и наиболее узнаваемым относятся навахо, кечуа, аймара, гуарани, майя и многие другие народы, каждый из которых имеет собственную историю и территорию расселения.
</a:t>
            </a:r>
            <a:endParaRPr lang="en-US" sz="1274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коренных народов связано с земледелием, охотой, навигацией и природопользованием; многие традиционные приёмы основаны на точном наблюдении за климатом и ландшафтом.
</a:t>
            </a:r>
            <a:endParaRPr lang="en-US" sz="1274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культуре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Архитектура, календари, мифология, сельскохозяйственные методы и топонимика Америки до сих пор несут отпечаток древних цивилизаций и формируют её уникальную идентичность.
</a:t>
            </a:r>
            <a:endParaRPr lang="en-US" sz="12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Америки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языковым зонам региона; для учебной визуализации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мозаика региона сформировалась под влиянием колонизации, переселений и сохранения автохтонных культур. В отдельных странах официальный статус имеют сразу несколько языков.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языки европейского происхождения, но коренные языки остаются важной частью культурной идентичности Америки.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83" y="1180556"/>
            <a:ext cx="308984" cy="247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0518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8444" y="1166824"/>
            <a:ext cx="308984" cy="2746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0925" y="1166824"/>
            <a:ext cx="308984" cy="2746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13405" y="1180556"/>
            <a:ext cx="308984" cy="24718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урбанизации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83482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гиганты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Мехико, Сан-Паулу и Лос-Анджелес концентрируют население, рабочие места и услуги. Именно здесь формируются финансовые потоки, управленческие решения и международные связи региона.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015962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связаны разветвлёнными магистралями, портами, аэропортами и пригородными железными дорогами. Такая инфраструктура ускоряет обмен товарами и людьми, но требует постоянной модернизации.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48443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концентрация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сосредоточены промышленность, торговля, университеты, научные центры и штаб-квартиры компаний. Это усиливает роль агломераций как двигателей инноваций и роста.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80923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Пригородное расширение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стоимости земли и жилья в центре подталкивает население к переезду в пригороды. В результате увеличиваются маятниковые поездки, нагрузка на дороги и потребность в новых коммуникациях.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3404" y="1557225"/>
            <a:ext cx="1610726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застройки усиливает загрязнение воздуха, транспортные заторы и социальное неравенство. Для устойчивого развития городам нужны общественный транспорт, доступное жильё и экологические нормы.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315" y="1299600"/>
            <a:ext cx="4564971" cy="254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природные объекты Америки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материков имеют не только географическое, но и хозяйственное значение: они влияют на транспорт, ресурсы, туризм и расселение населения.
</a:t>
            </a:r>
            <a:pPr algn="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Америки обладают мировым масштабом и во многом определяют специализацию хозяйства и направления освоения территорий.
</a:t>
            </a:r>
            <a:endParaRPr lang="en-US" sz="1199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географического материала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575" y="100075"/>
            <a:ext cx="80016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региона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373550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фундамент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страны располагают крупными запасами нефти, газа, меди, железной руды, лития и угля. Ресурсная база обеспечивает экспорт, энергетическую устойчивость и развитие перерабатывающих отраслей.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73550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Канада, Бразилия и Мексика развили машиностроение, автомобильное производство, нефтехимию, авиакосмическую и электронную промышленность. Эти отрасли связаны с крупными рынками сбыта и транспортными коридорами.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72375" y="1340916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Финансы, образование, IT, логистика и туризм особенно значимы в США и Канаде, где высокая урбанизация поддерживает спрос на сложные услуги и инновационные рабочие места.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2375" y="3184251"/>
            <a:ext cx="3379800" cy="14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и часть Северной Америки поставляют на мировой рынок зерно, сою, кофе, мясо, фрукты и рыбу. Современное сельское хозяйство опирается на технику, селекцию и крупные агрохолдинги.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климатические пояса Америки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географии; качественная обобщающая диаграмма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протяжённость материка сочетается с влиянием океанов и горных барьеров, поэтому соседние территории часто имеют резко разные условия увлажнения и температуры.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охватывает почти весь спектр природных зон Земли, а рельеф и широтное положение усиливают климатическое 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865"/>
            <a:ext cx="3230700" cy="12493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1583226"/>
            <a:ext cx="3230700" cy="12493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0" y="2945571"/>
            <a:ext cx="3230700" cy="124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вклад в мировую культуру
</a:t>
            </a:r>
            <a:endParaRPr lang="en-US" sz="2722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7100" y="406441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которое задаёт язык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стал одним из главных центров мировой киноиндустрии и сформировал стандарты массового зрелища. Через фильмы, сериалы и стриминговые платформы американская культура влияет на вкусы, стиль жизни и представления о современности далеко за пределами региона.
</a:t>
            </a:r>
            <a:endParaRPr lang="en-US" sz="1112" dirty="0"/>
          </a:p>
        </p:txBody>
      </p:sp>
      <p:sp>
        <p:nvSpPr>
          <p:cNvPr id="9" name="Text 3"/>
          <p:cNvSpPr txBox="1"/>
          <p:nvPr/>
        </p:nvSpPr>
        <p:spPr>
          <a:xfrm>
            <a:off x="4307100" y="1768802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 общий культурный код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Джаз, блюз и рок-н-ролл родились в Северной Америке, а Латинская Америка подарила миру самобытные ритмы, танцевальные традиции и яркие фестивали. Музыка региона легко преодолевает языковые границы и объединяет разные поколения слушателей.
</a:t>
            </a:r>
            <a:endParaRPr lang="en-US" sz="1187" dirty="0"/>
          </a:p>
        </p:txBody>
      </p:sp>
      <p:sp>
        <p:nvSpPr>
          <p:cNvPr id="10" name="Text 4"/>
          <p:cNvSpPr txBox="1"/>
          <p:nvPr/>
        </p:nvSpPr>
        <p:spPr>
          <a:xfrm>
            <a:off x="4307100" y="3131147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массовая 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Бейсбол, баскетбол и футбол в странах Америки давно вышли за рамки игры и стали частью городской культуры. Стадионы, клубы, болельщики и медиа создают мощную эмоциональную среду, которая влияет на туризм, рекламу и международный имидж городов.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региона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71750" y="1057066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богатыми и бедными слоями населения остаётся одной из ключевых проблем Америки. Он отражается в доступе к образованию, медицине, жилью и качественным рабочим местам.
</a:t>
            </a:r>
            <a:endParaRPr lang="en-US" sz="1358" dirty="0"/>
          </a:p>
        </p:txBody>
      </p:sp>
      <p:sp>
        <p:nvSpPr>
          <p:cNvPr id="11" name="Text 3"/>
          <p:cNvSpPr txBox="1"/>
          <p:nvPr/>
        </p:nvSpPr>
        <p:spPr>
          <a:xfrm>
            <a:off x="771750" y="2305516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людей внутри региона и между странами усиливает нагрузку на рынок труда, школы, жильё и транспорт. Одновременно миграция помогает закрывать дефицит рабочей силы и обновлять население.
</a:t>
            </a:r>
            <a:endParaRPr lang="en-US" sz="1358" dirty="0"/>
          </a:p>
        </p:txBody>
      </p:sp>
      <p:sp>
        <p:nvSpPr>
          <p:cNvPr id="12" name="Text 4"/>
          <p:cNvSpPr txBox="1"/>
          <p:nvPr/>
        </p:nvSpPr>
        <p:spPr>
          <a:xfrm>
            <a:off x="771750" y="3553966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загрязнение рек, истощение почв и рост потребления воды создают долгосрочные риски. Особенно уязвимы Амазония, прибрежные зоны и крупные индустриальные агломерации.
</a:t>
            </a:r>
            <a:endParaRPr lang="en-US" sz="1358" dirty="0"/>
          </a:p>
        </p:txBody>
      </p:sp>
      <p:sp>
        <p:nvSpPr>
          <p:cNvPr id="13" name="Text 5"/>
          <p:cNvSpPr txBox="1"/>
          <p:nvPr/>
        </p:nvSpPr>
        <p:spPr>
          <a:xfrm>
            <a:off x="4849200" y="2305516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Латинской Америки серьёзной проблемой остаются преступность и неустойчивость городской среды. Решение требует не только полиции, но и занятости, образования, транспорта и благоустройства.
</a:t>
            </a:r>
            <a:endParaRPr lang="en-US" sz="1358" dirty="0"/>
          </a:p>
        </p:txBody>
      </p:sp>
      <p:sp>
        <p:nvSpPr>
          <p:cNvPr id="14" name="Text 6"/>
          <p:cNvSpPr txBox="1"/>
          <p:nvPr/>
        </p:nvSpPr>
        <p:spPr>
          <a:xfrm>
            <a:off x="4849200" y="1057066"/>
            <a:ext cx="34011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Ураганы, землетрясения, засухи, наводнения и вулканическая активность регулярно затрагивают страны региона. Для снижения ущерба нужны системы раннего предупреждения и устойчивое планирование территорий.
</a:t>
            </a:r>
            <a:endParaRPr lang="en-US" sz="13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 торговые связи в Америке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основным региональным объединениям Америки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в регионе опирается на общие производственные цепочки, прежде всего в Северной Америке. В Южной Америке сотрудничество всё заметнее связывается с транспортом и энергетикой.
</a:t>
            </a:r>
            <a:pPr algn="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тесные связи сосредоточены в североамериканском треугольнике США—Канада—Мексика, но и южноамериканская интеграция постепенно усиливается.
</a:t>
            </a:r>
            <a:endParaRPr lang="en-US" sz="11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44" y="102711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194" y="2235252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194" y="3467927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35644" y="1013336"/>
            <a:ext cx="309900" cy="275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35644" y="2259792"/>
            <a:ext cx="309900" cy="247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226750" y="171450"/>
            <a:ext cx="6704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Америки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26750" y="1438154"/>
            <a:ext cx="32940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чистым источникам энергии помогает снижать выбросы и обновлять промышленность. Для региона особенно перспективны солнечная, ветровая и гидроэнергетика.
</a:t>
            </a:r>
            <a:endParaRPr lang="en-US" sz="1043" dirty="0"/>
          </a:p>
        </p:txBody>
      </p:sp>
      <p:sp>
        <p:nvSpPr>
          <p:cNvPr id="16" name="Text 3"/>
          <p:cNvSpPr txBox="1"/>
          <p:nvPr/>
        </p:nvSpPr>
        <p:spPr>
          <a:xfrm>
            <a:off x="226750" y="2670832"/>
            <a:ext cx="32940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платформенных сервисов, искусственного интеллекта и телекоммуникаций усиливает конкурентоспособность городов и стран. Это открывает новые возможности для образования, бизнеса и государственных услуг.
</a:t>
            </a:r>
            <a:endParaRPr lang="en-US" sz="943" dirty="0"/>
          </a:p>
        </p:txBody>
      </p:sp>
      <p:sp>
        <p:nvSpPr>
          <p:cNvPr id="17" name="Text 4"/>
          <p:cNvSpPr txBox="1"/>
          <p:nvPr/>
        </p:nvSpPr>
        <p:spPr>
          <a:xfrm>
            <a:off x="226750" y="3903503"/>
            <a:ext cx="32940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Амазонии, рациональное водопользование и восстановление лесов становятся ключевыми условиями устойчивого будущего. Экологические решения здесь связаны с климатом всей планеты.
</a:t>
            </a:r>
            <a:endParaRPr lang="en-US" sz="1043" dirty="0"/>
          </a:p>
        </p:txBody>
      </p:sp>
      <p:sp>
        <p:nvSpPr>
          <p:cNvPr id="18" name="Text 5"/>
          <p:cNvSpPr txBox="1"/>
          <p:nvPr/>
        </p:nvSpPr>
        <p:spPr>
          <a:xfrm>
            <a:off x="3635650" y="1438154"/>
            <a:ext cx="32940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портов, железных дорог, автомобильных коридоров и пограничной инфраструктуры повышает связанность стран. Это особенно важно для торговли сырьём, продовольствием и промышленной продукцией.
</a:t>
            </a:r>
            <a:endParaRPr lang="en-US" sz="1043" dirty="0"/>
          </a:p>
        </p:txBody>
      </p:sp>
      <p:sp>
        <p:nvSpPr>
          <p:cNvPr id="19" name="Text 6"/>
          <p:cNvSpPr txBox="1"/>
          <p:nvPr/>
        </p:nvSpPr>
        <p:spPr>
          <a:xfrm>
            <a:off x="3635650" y="2670832"/>
            <a:ext cx="32940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неравенства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образование, здравоохранение и городскую среду помогают уменьшать социальные различия. Без более справедливого распределения возможностей долгосрочный рост региона будет ограничен.
</a:t>
            </a:r>
            <a:endParaRPr lang="en-US" sz="103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Америка: единое пространство природных и исторических контрастов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объединяет материки, где соседствуют древние цивилизации, мощные экономики и уникальные природные комплексы. Её будущее зависит от баланса между освоением ресурсов, социальной справедливостью и ответственным международным сотрудничеством.
</a:t>
            </a:r>
            <a:endParaRPr lang="en-US" sz="31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2026-06-03T03:56:23Z</dcterms:created>
  <dcterms:modified xsi:type="dcterms:W3CDTF">2026-06-03T03:56:23Z</dcterms:modified>
</cp:coreProperties>
</file>