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jpeg"/><Relationship Id="rId4" Type="http://schemas.openxmlformats.org/officeDocument/2006/relationships/image" Target="../media/image-12-4.jpeg"/><Relationship Id="rId5" Type="http://schemas.openxmlformats.org/officeDocument/2006/relationships/image" Target="../media/image-12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jpeg"/><Relationship Id="rId4" Type="http://schemas.openxmlformats.org/officeDocument/2006/relationships/image" Target="../media/image-16-4.jpe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864700" y="1651"/>
            <a:ext cx="5279400" cy="514019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89625" y="270000"/>
            <a:ext cx="34803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289625" y="701025"/>
            <a:ext cx="4088700" cy="18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Страны Юго-Западной Азии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289632" y="3759006"/>
            <a:ext cx="3504600" cy="111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 древних цивилизаций, пустынь и морских путей.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864700" y="1651"/>
            <a:ext cx="5279400" cy="514019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6200" y="270000"/>
            <a:ext cx="35160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Регион, который соединяет мир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596" dirty="0"/>
          </a:p>
        </p:txBody>
      </p:sp>
      <p:sp>
        <p:nvSpPr>
          <p:cNvPr id="6" name="Text 2"/>
          <p:cNvSpPr txBox="1"/>
          <p:nvPr/>
        </p:nvSpPr>
        <p:spPr>
          <a:xfrm>
            <a:off x="276200" y="2114275"/>
            <a:ext cx="3117000" cy="15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регион соединяет континенты, поэтому здесь веками пересекались торговля, идеи и государства. Именно здесь появились ранние города, важные религиозные центры и пути, которые изменили историю.
</a:t>
            </a:r>
            <a:endParaRPr lang="en-US" sz="957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711563"/>
            <a:ext cx="9144000" cy="242887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6200" y="270000"/>
            <a:ext cx="8597700" cy="6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 на карте мира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596" dirty="0"/>
          </a:p>
        </p:txBody>
      </p:sp>
      <p:sp>
        <p:nvSpPr>
          <p:cNvPr id="10" name="Text 2"/>
          <p:cNvSpPr txBox="1"/>
          <p:nvPr/>
        </p:nvSpPr>
        <p:spPr>
          <a:xfrm>
            <a:off x="276125" y="1063675"/>
            <a:ext cx="20952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части света
</a:t>
            </a:r>
            <a:pPr algn="l" indent="0" marL="0">
              <a:lnSpc>
                <a:spcPct val="115000"/>
              </a:lnSpc>
              <a:buNone/>
            </a:pPr>
            <a:r>
              <a:rPr lang="en-US" sz="5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 лежит на стыке Европы, Азии и Африки. Через него проходят сухопутные и морские маршруты, которые веками связывали разные части Старого Света.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2443668" y="1063680"/>
            <a:ext cx="20952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Границы и ориентиры
</a:t>
            </a:r>
            <a:pPr algn="l" indent="0" marL="0">
              <a:lnSpc>
                <a:spcPct val="115000"/>
              </a:lnSpc>
              <a:buNone/>
            </a:pPr>
            <a:r>
              <a:rPr lang="en-US" sz="5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западе его ограничивают Средиземное и Красное моря, а на востоке заметны Персидский залив и Иранское нагорье. Это делает карту особенно разнообразной.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611215" y="1063680"/>
            <a:ext cx="20952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районы
</a:t>
            </a:r>
            <a:pPr algn="l" indent="0" marL="0">
              <a:lnSpc>
                <a:spcPct val="115000"/>
              </a:lnSpc>
              <a:buNone/>
            </a:pPr>
            <a:r>
              <a:rPr lang="en-US" sz="5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расположены Анатолия, Аравийский полуостров и Месопотамия. У каждого района свой рельеф, климат и историческая роль в развитии региона.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6778765" y="1063680"/>
            <a:ext cx="20952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Регион-связка
</a:t>
            </a:r>
            <a:pPr algn="l" indent="0" marL="0">
              <a:lnSpc>
                <a:spcPct val="115000"/>
              </a:lnSpc>
              <a:buNone/>
            </a:pPr>
            <a:r>
              <a:rPr lang="en-US" sz="5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Юго-Западная Азия давно стала узлом сообщений между материками. Поэтому здесь возникали города-порты, караванные дороги и культурные центры мирового значения.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000" y="1764719"/>
            <a:ext cx="4794300" cy="178376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27900" y="270000"/>
            <a:ext cx="32490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Страны и столицы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596" dirty="0"/>
          </a:p>
        </p:txBody>
      </p:sp>
      <p:sp>
        <p:nvSpPr>
          <p:cNvPr id="6" name="Text 2"/>
          <p:cNvSpPr txBox="1"/>
          <p:nvPr/>
        </p:nvSpPr>
        <p:spPr>
          <a:xfrm>
            <a:off x="5625625" y="1581524"/>
            <a:ext cx="32490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карте удобно сравнить страны региона и их столицы. Ниже приведены основные государственные центры Юго-Западной Азии.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5621075" y="2690599"/>
            <a:ext cx="32490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столиц — крупные политические и экономические центры, а часть из них имеет особенно важное историческое значение.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270000" y="4721388"/>
            <a:ext cx="3561900" cy="152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школьного курса географии
</a:t>
            </a:r>
            <a:endParaRPr lang="en-US" sz="757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02049" y="0"/>
            <a:ext cx="3239802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596" dirty="0"/>
          </a:p>
        </p:txBody>
      </p:sp>
      <p:sp>
        <p:nvSpPr>
          <p:cNvPr id="10" name="Text 1"/>
          <p:cNvSpPr txBox="1"/>
          <p:nvPr/>
        </p:nvSpPr>
        <p:spPr>
          <a:xfrm>
            <a:off x="270000" y="270000"/>
            <a:ext cx="54741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и природные зоны
</a:t>
            </a:r>
            <a:endParaRPr lang="en-US" sz="2000" dirty="0"/>
          </a:p>
        </p:txBody>
      </p:sp>
      <p:sp>
        <p:nvSpPr>
          <p:cNvPr id="11" name="Text 2"/>
          <p:cNvSpPr txBox="1"/>
          <p:nvPr/>
        </p:nvSpPr>
        <p:spPr>
          <a:xfrm>
            <a:off x="463336" y="1201850"/>
            <a:ext cx="3417600" cy="67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Жаркий и сухой климат
</a:t>
            </a:r>
            <a:pPr algn="l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внутренних районах преобладают жаркие и сухие условия. Дожди выпадают редко, поэтому вода становится главным фактором жизни людей, хозяйства и размещения населённых пунктов.
</a:t>
            </a:r>
            <a:endParaRPr lang="en-US" sz="903" dirty="0"/>
          </a:p>
        </p:txBody>
      </p:sp>
      <p:sp>
        <p:nvSpPr>
          <p:cNvPr id="12" name="Text 3"/>
          <p:cNvSpPr txBox="1"/>
          <p:nvPr/>
        </p:nvSpPr>
        <p:spPr>
          <a:xfrm>
            <a:off x="463336" y="2165760"/>
            <a:ext cx="3417600" cy="67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Побережья и горы
</a:t>
            </a:r>
            <a:pPr algn="l" indent="0" marL="0">
              <a:lnSpc>
                <a:spcPct val="115000"/>
              </a:lnSpc>
              <a:buNone/>
            </a:pPr>
            <a:r>
              <a:rPr lang="en-US" sz="4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побережьях и в горных районах погода мягче и влажнее. Такие территории удобнее для жизни, транспорта, садоводства и более плотного расселения людей.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463336" y="3129669"/>
            <a:ext cx="3417600" cy="67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Пустыни и полупустыни
</a:t>
            </a:r>
            <a:pPr algn="l" indent="0" marL="0">
              <a:lnSpc>
                <a:spcPct val="115000"/>
              </a:lnSpc>
              <a:buNone/>
            </a:pPr>
            <a:r>
              <a:rPr lang="en-US" sz="4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Большие площади занимают пустыни и полупустыни. Там растительность редкая, а природная среда требует осторожного использования земли и особенно бережного отношения к воде.
</a:t>
            </a:r>
            <a:endParaRPr lang="en-US" sz="970" dirty="0"/>
          </a:p>
        </p:txBody>
      </p:sp>
      <p:sp>
        <p:nvSpPr>
          <p:cNvPr id="14" name="Text 5"/>
          <p:cNvSpPr txBox="1"/>
          <p:nvPr/>
        </p:nvSpPr>
        <p:spPr>
          <a:xfrm>
            <a:off x="463336" y="4093579"/>
            <a:ext cx="3417600" cy="67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Долины рек
</a:t>
            </a:r>
            <a:pPr algn="l" indent="0" marL="0">
              <a:lnSpc>
                <a:spcPct val="115000"/>
              </a:lnSpc>
              <a:buNone/>
            </a:pPr>
            <a:r>
              <a:rPr lang="en-US" sz="4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Долины Тигра и Евфрата выделяются плодородными почвами и возможностью орошения. Именно здесь издавна было легче выращивать культуры и строить крупные поселения.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80770" y="1165600"/>
            <a:ext cx="4792160" cy="2982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8604000" cy="62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Ресурсы и хозяйство региона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596" dirty="0"/>
          </a:p>
        </p:txBody>
      </p:sp>
      <p:sp>
        <p:nvSpPr>
          <p:cNvPr id="6" name="Text 2"/>
          <p:cNvSpPr txBox="1"/>
          <p:nvPr/>
        </p:nvSpPr>
        <p:spPr>
          <a:xfrm>
            <a:off x="274550" y="1581562"/>
            <a:ext cx="32490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Экономика региона держится не только на сырье, но и на транспорте, портах и переработке. Схема показывает основные направления хозяйственной активности.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270000" y="2690637"/>
            <a:ext cx="32490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Нефть и газ остаются наиболее заметной основой, но для устойчивого развития не менее важны транспорт, порты и отрасли, зависящие от воды.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274550" y="4355850"/>
            <a:ext cx="3249000" cy="419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обобщение по материалам школьного курса географии
</a:t>
            </a:r>
            <a:endParaRPr lang="en-US" sz="757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123" y="1426575"/>
            <a:ext cx="8603753" cy="33729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270000"/>
            <a:ext cx="8604000" cy="3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связаны языки и народы
</a:t>
            </a:r>
            <a:endParaRPr lang="en-US" sz="2000" dirty="0"/>
          </a:p>
        </p:txBody>
      </p:sp>
      <p:sp>
        <p:nvSpPr>
          <p:cNvPr id="4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596" dirty="0"/>
          </a:p>
        </p:txBody>
      </p:sp>
      <p:sp>
        <p:nvSpPr>
          <p:cNvPr id="5" name="Text 2"/>
          <p:cNvSpPr txBox="1"/>
          <p:nvPr/>
        </p:nvSpPr>
        <p:spPr>
          <a:xfrm>
            <a:off x="270000" y="690550"/>
            <a:ext cx="8604000" cy="2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Народы региона исторически жили рядом, поэтому языки и традиции часто переплетаются.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8024" y="1405048"/>
            <a:ext cx="202200" cy="16176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34351" y="1384828"/>
            <a:ext cx="202200" cy="202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58127" y="3197877"/>
            <a:ext cx="162000" cy="216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934351" y="3224998"/>
            <a:ext cx="202200" cy="16176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596" dirty="0"/>
          </a:p>
        </p:txBody>
      </p:sp>
      <p:sp>
        <p:nvSpPr>
          <p:cNvPr id="11" name="Text 1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Религии региона
</a:t>
            </a:r>
            <a:endParaRPr lang="en-US" sz="2000" dirty="0"/>
          </a:p>
        </p:txBody>
      </p:sp>
      <p:sp>
        <p:nvSpPr>
          <p:cNvPr id="12" name="Text 2"/>
          <p:cNvSpPr txBox="1"/>
          <p:nvPr/>
        </p:nvSpPr>
        <p:spPr>
          <a:xfrm>
            <a:off x="809625" y="1377925"/>
            <a:ext cx="2687700" cy="130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Ислам
</a:t>
            </a:r>
            <a:pPr algn="l" indent="0" marL="0">
              <a:lnSpc>
                <a:spcPct val="115000"/>
              </a:lnSpc>
              <a:buNone/>
            </a:pPr>
            <a:r>
              <a:rPr lang="en-US" sz="4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Ислам возник на Аравийском полуострове и быстро распространился по региону. Мечети стали важной частью городского и сельского пейзажа, а религиозные традиции влияют на повседневную жизнь.
</a:t>
            </a:r>
            <a:endParaRPr lang="en-US" sz="1045" dirty="0"/>
          </a:p>
        </p:txBody>
      </p:sp>
      <p:sp>
        <p:nvSpPr>
          <p:cNvPr id="13" name="Text 3"/>
          <p:cNvSpPr txBox="1"/>
          <p:nvPr/>
        </p:nvSpPr>
        <p:spPr>
          <a:xfrm>
            <a:off x="4305900" y="1377925"/>
            <a:ext cx="2687700" cy="130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Иудаизм
</a:t>
            </a:r>
            <a:pPr algn="l" indent="0" marL="0">
              <a:lnSpc>
                <a:spcPct val="115000"/>
              </a:lnSpc>
              <a:buNone/>
            </a:pPr>
            <a:r>
              <a:rPr lang="en-US" sz="4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Иудаизм имеет древние корни в этом регионе, а для многих людей здесь особенно важны священные места и праздники. Синагоги и традиции общин сохраняют преемственность поколений.
</a:t>
            </a:r>
            <a:endParaRPr lang="en-US" sz="1045" dirty="0"/>
          </a:p>
        </p:txBody>
      </p:sp>
      <p:sp>
        <p:nvSpPr>
          <p:cNvPr id="14" name="Text 4"/>
          <p:cNvSpPr txBox="1"/>
          <p:nvPr/>
        </p:nvSpPr>
        <p:spPr>
          <a:xfrm>
            <a:off x="809637" y="3197874"/>
            <a:ext cx="2687700" cy="130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Христианство
</a:t>
            </a:r>
            <a:pPr algn="l" indent="0" marL="0">
              <a:lnSpc>
                <a:spcPct val="115000"/>
              </a:lnSpc>
              <a:buNone/>
            </a:pPr>
            <a:r>
              <a:rPr lang="en-US" sz="4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Христианство также зародилось и распространилось в Юго-Западной Азии. Церкви, монастыри и паломнические маршруты напоминают о богатой духовной истории региона.
</a:t>
            </a:r>
            <a:endParaRPr lang="en-US" sz="1045" dirty="0"/>
          </a:p>
        </p:txBody>
      </p:sp>
      <p:sp>
        <p:nvSpPr>
          <p:cNvPr id="15" name="Text 5"/>
          <p:cNvSpPr txBox="1"/>
          <p:nvPr/>
        </p:nvSpPr>
        <p:spPr>
          <a:xfrm>
            <a:off x="4305900" y="3197875"/>
            <a:ext cx="2687700" cy="130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общины
</a:t>
            </a:r>
            <a:pPr algn="l" indent="0" marL="0">
              <a:lnSpc>
                <a:spcPct val="115000"/>
              </a:lnSpc>
              <a:buNone/>
            </a:pPr>
            <a:r>
              <a:rPr lang="en-US" sz="4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странах рядом живут люди разных верований. Это требует взаимного уважения, сохранения святынь и умения мирно сосуществовать в одном пространстве.
</a:t>
            </a:r>
            <a:endParaRPr lang="en-US" sz="1045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913522" y="0"/>
            <a:ext cx="3229756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596" dirty="0"/>
          </a:p>
        </p:txBody>
      </p:sp>
      <p:sp>
        <p:nvSpPr>
          <p:cNvPr id="9" name="Text 1"/>
          <p:cNvSpPr txBox="1"/>
          <p:nvPr/>
        </p:nvSpPr>
        <p:spPr>
          <a:xfrm>
            <a:off x="270000" y="270000"/>
            <a:ext cx="5474100" cy="57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Древняя Месопотамия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508887" y="1196412"/>
            <a:ext cx="4896300" cy="82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между реками
</a:t>
            </a:r>
            <a:pPr algn="l" indent="0" marL="0">
              <a:lnSpc>
                <a:spcPct val="115000"/>
              </a:lnSpc>
              <a:buNone/>
            </a:pPr>
            <a:r>
              <a:rPr lang="en-US" sz="498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Месопотамия находилась между Тигром и Евфратом и получила название «земля между реками». Здесь возникли условия для раннего земледелия, орошения и постоянных поселений.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08887" y="2080242"/>
            <a:ext cx="4896300" cy="82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Орошение и земледелие
</a:t>
            </a:r>
            <a:pPr algn="l" indent="0" marL="0">
              <a:lnSpc>
                <a:spcPct val="115000"/>
              </a:lnSpc>
              <a:buNone/>
            </a:pPr>
            <a:r>
              <a:rPr lang="en-US" sz="498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Ирригация позволила использовать речную воду для полей и садов. Это сделало возможным рост населения, развитие ремёсел и появление более сложных форм управления.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508887" y="2964065"/>
            <a:ext cx="4896300" cy="82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Древние государства
</a:t>
            </a:r>
            <a:pPr algn="l" indent="0" marL="0">
              <a:lnSpc>
                <a:spcPct val="115000"/>
              </a:lnSpc>
              <a:buNone/>
            </a:pPr>
            <a:r>
              <a:rPr lang="en-US" sz="498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Шумер, Аккад, Вавилон и Ассирия стали крупными центрами власти и культуры. Их города влияли на соседние земли, торговлю и представления о государстве.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10775" y="3847887"/>
            <a:ext cx="4896300" cy="82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Колыбель цивилизации
</a:t>
            </a:r>
            <a:pPr algn="l" indent="0" marL="0">
              <a:lnSpc>
                <a:spcPct val="115000"/>
              </a:lnSpc>
              <a:buNone/>
            </a:pPr>
            <a:r>
              <a:rPr lang="en-US" sz="498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здесь появились одни из первых городов, храмовых комплексов и правовых традиций. Поэтому Месопотамию справедливо называют одной из колыбелей цивилизации.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07479" y="0"/>
            <a:ext cx="473664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596" dirty="0"/>
          </a:p>
        </p:txBody>
      </p:sp>
      <p:sp>
        <p:nvSpPr>
          <p:cNvPr id="8" name="Text 1"/>
          <p:cNvSpPr txBox="1"/>
          <p:nvPr/>
        </p:nvSpPr>
        <p:spPr>
          <a:xfrm>
            <a:off x="276200" y="270000"/>
            <a:ext cx="38475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Письмо и первые города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454056" y="2721774"/>
            <a:ext cx="3683700" cy="95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табличек к книгам
</a:t>
            </a:r>
            <a:pPr algn="l" indent="0" marL="0">
              <a:lnSpc>
                <a:spcPct val="115000"/>
              </a:lnSpc>
              <a:buNone/>
            </a:pPr>
            <a:r>
              <a:rPr lang="en-US" sz="5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использовали клинопись на глиняных табличках, а позже в регионе распространились алфавиты и книги. Записи помогали сохранять законы, легенды и знания между поколениями.
</a:t>
            </a:r>
            <a:endParaRPr lang="en-US" sz="1158" dirty="0"/>
          </a:p>
        </p:txBody>
      </p:sp>
      <p:sp>
        <p:nvSpPr>
          <p:cNvPr id="10" name="Text 3"/>
          <p:cNvSpPr txBox="1"/>
          <p:nvPr/>
        </p:nvSpPr>
        <p:spPr>
          <a:xfrm>
            <a:off x="454056" y="3913790"/>
            <a:ext cx="3683700" cy="95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росли города
</a:t>
            </a:r>
            <a:pPr algn="l" indent="0" marL="0">
              <a:lnSpc>
                <a:spcPct val="115000"/>
              </a:lnSpc>
              <a:buNone/>
            </a:pPr>
            <a:r>
              <a:rPr lang="en-US" sz="5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росли вокруг храмов, рынков, складов и дворцов правителей. Именно там концентрировались ремесло, обмен товарами и власть, что делало поселения всё крупнее и сложнее.
</a:t>
            </a:r>
            <a:endParaRPr lang="en-US" sz="1158" dirty="0"/>
          </a:p>
        </p:txBody>
      </p:sp>
      <p:sp>
        <p:nvSpPr>
          <p:cNvPr id="11" name="Text 4"/>
          <p:cNvSpPr txBox="1"/>
          <p:nvPr/>
        </p:nvSpPr>
        <p:spPr>
          <a:xfrm>
            <a:off x="450356" y="1529749"/>
            <a:ext cx="3683700" cy="95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нужно письмо
</a:t>
            </a:r>
            <a:pPr algn="l" indent="0" marL="0">
              <a:lnSpc>
                <a:spcPct val="115000"/>
              </a:lnSpc>
              <a:buNone/>
            </a:pPr>
            <a:r>
              <a:rPr lang="en-US" sz="5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Письменность появилась как практический инструмент: ею фиксировали зерно, скот, налоги и сделки. Так управление большими поселениями стало точнее, а память о хозяйстве — надёжнее.
</a:t>
            </a:r>
            <a:endParaRPr lang="en-US" sz="1158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8CC5F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659278"/>
            <a:ext cx="2503200" cy="248364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25650" y="2616605"/>
            <a:ext cx="2604900" cy="252604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953806" y="2271575"/>
            <a:ext cx="2190088" cy="2568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силы, изменившие регион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270000" y="1018775"/>
            <a:ext cx="2223000" cy="11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Персидская держава и дороги власти
</a:t>
            </a:r>
            <a:pPr algn="l" indent="0" marL="0">
              <a:lnSpc>
                <a:spcPct val="115000"/>
              </a:lnSpc>
              <a:buNone/>
            </a:pPr>
            <a:r>
              <a:rPr lang="en-US" sz="2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Персидская держава объединила огромные пространства и связала города дорогами, монетой и системой управления. В её пределах менялись языки и традиции, а ремесленники и торговцы легко переходили из одного края в другой.
</a:t>
            </a:r>
            <a:endParaRPr lang="en-US" sz="957" dirty="0"/>
          </a:p>
        </p:txBody>
      </p:sp>
      <p:sp>
        <p:nvSpPr>
          <p:cNvPr id="10" name="Text 2"/>
          <p:cNvSpPr txBox="1"/>
          <p:nvPr/>
        </p:nvSpPr>
        <p:spPr>
          <a:xfrm>
            <a:off x="3160202" y="1018775"/>
            <a:ext cx="2223000" cy="11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Средиземноморские центры обмена
</a:t>
            </a:r>
            <a:pPr algn="l" indent="0" marL="0">
              <a:lnSpc>
                <a:spcPct val="115000"/>
              </a:lnSpc>
              <a:buNone/>
            </a:pPr>
            <a:r>
              <a:rPr lang="en-US" sz="2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Римская и Византийская империи укрепляли города на восточном побережье Средиземного моря. Крепости, порты и рынки становились местами встреч солдат, купцов и учёных, а вместе с ними распространялись новые знания и формы искусства.
</a:t>
            </a:r>
            <a:endParaRPr lang="en-US" sz="957" dirty="0"/>
          </a:p>
        </p:txBody>
      </p:sp>
      <p:sp>
        <p:nvSpPr>
          <p:cNvPr id="11" name="Text 3"/>
          <p:cNvSpPr txBox="1"/>
          <p:nvPr/>
        </p:nvSpPr>
        <p:spPr>
          <a:xfrm>
            <a:off x="6651127" y="1018775"/>
            <a:ext cx="2223000" cy="11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халифата к Османам
</a:t>
            </a:r>
            <a:pPr algn="l" indent="0" marL="0">
              <a:lnSpc>
                <a:spcPct val="115000"/>
              </a:lnSpc>
              <a:buNone/>
            </a:pPr>
            <a:r>
              <a:rPr lang="en-US" sz="2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Арабский халифат и Османская империя создали широкую сеть связей между пустынями, морями и крупными городами. По этим путям распространялись письменность, архитектурные традиции, научные идеи и опыт управления огромными территориями.
</a:t>
            </a:r>
            <a:endParaRPr lang="en-US" sz="957" dirty="0"/>
          </a:p>
        </p:txBody>
      </p:sp>
      <p:sp>
        <p:nvSpPr>
          <p:cNvPr id="12" name="Text 4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596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76824" y="1269969"/>
            <a:ext cx="5197200" cy="82221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76824" y="2175111"/>
            <a:ext cx="5197200" cy="82221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76824" y="3080248"/>
            <a:ext cx="5197200" cy="82221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676824" y="4007607"/>
            <a:ext cx="5197200" cy="822213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Караваны, города и обмен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596" dirty="0"/>
          </a:p>
        </p:txBody>
      </p:sp>
      <p:sp>
        <p:nvSpPr>
          <p:cNvPr id="9" name="Text 2"/>
          <p:cNvSpPr txBox="1"/>
          <p:nvPr/>
        </p:nvSpPr>
        <p:spPr>
          <a:xfrm>
            <a:off x="269967" y="1269325"/>
            <a:ext cx="3099600" cy="76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Дорога караванов
</a:t>
            </a:r>
            <a:pPr algn="l" indent="0" marL="0">
              <a:lnSpc>
                <a:spcPct val="115000"/>
              </a:lnSpc>
              <a:buNone/>
            </a:pPr>
            <a:r>
              <a:rPr lang="en-US" sz="2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Караваны двигались по песчаным дорогам медленно, но надёжно, связывая далёкие города. Вьюки с шёлком и пряностями привлекали охрану, а рядом с путниками шли переводчики, меняя не только товары, но и знания.
</a:t>
            </a:r>
            <a:endParaRPr lang="en-US" sz="957" dirty="0"/>
          </a:p>
        </p:txBody>
      </p:sp>
      <p:sp>
        <p:nvSpPr>
          <p:cNvPr id="10" name="Text 3"/>
          <p:cNvSpPr txBox="1"/>
          <p:nvPr/>
        </p:nvSpPr>
        <p:spPr>
          <a:xfrm>
            <a:off x="259325" y="2174465"/>
            <a:ext cx="3099600" cy="76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у караванных путей
</a:t>
            </a:r>
            <a:pPr algn="l" indent="0" marL="0">
              <a:lnSpc>
                <a:spcPct val="115000"/>
              </a:lnSpc>
              <a:buNone/>
            </a:pPr>
            <a:r>
              <a:rPr lang="en-US" sz="2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остановках торговцы обменивали стекло, ткани, книги и украшения. В таких городах росли рынки, склады и мастерские, потому что здесь встречались люди из разных стран и обсуждали цены, новости и обычаи.
</a:t>
            </a:r>
            <a:endParaRPr lang="en-US" sz="957" dirty="0"/>
          </a:p>
        </p:txBody>
      </p:sp>
      <p:sp>
        <p:nvSpPr>
          <p:cNvPr id="11" name="Text 4"/>
          <p:cNvSpPr txBox="1"/>
          <p:nvPr/>
        </p:nvSpPr>
        <p:spPr>
          <a:xfrm>
            <a:off x="259325" y="3079601"/>
            <a:ext cx="3099600" cy="76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9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знаний и идей
</a:t>
            </a:r>
            <a:pPr algn="l" indent="0" marL="0">
              <a:lnSpc>
                <a:spcPct val="115000"/>
              </a:lnSpc>
              <a:buNone/>
            </a:pPr>
            <a:r>
              <a:rPr lang="en-US" sz="24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Шёлковый путь соединял не только товары, но и идеи. Вместе с купцами путешествовали способы письма, медицинские знания, религиозные тексты и новые художественные мотивы, которые потом укоренялись в местной культуре.
</a:t>
            </a:r>
            <a:endParaRPr lang="en-US" sz="919" dirty="0"/>
          </a:p>
        </p:txBody>
      </p:sp>
      <p:sp>
        <p:nvSpPr>
          <p:cNvPr id="12" name="Text 5"/>
          <p:cNvSpPr txBox="1"/>
          <p:nvPr/>
        </p:nvSpPr>
        <p:spPr>
          <a:xfrm>
            <a:off x="259325" y="4006961"/>
            <a:ext cx="3099600" cy="76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Оазисы на большой дороге
</a:t>
            </a:r>
            <a:pPr algn="l" indent="0" marL="0">
              <a:lnSpc>
                <a:spcPct val="115000"/>
              </a:lnSpc>
              <a:buNone/>
            </a:pPr>
            <a:r>
              <a:rPr lang="en-US" sz="2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Китая до Средиземноморья маршрут проходил через оазисы, перевалы и пустыни. Каждая остановка была важной: без воды, безопасной стоянки и местного рынка караван не мог продолжить долгий путь.
</a:t>
            </a:r>
            <a:endParaRPr lang="en-US" sz="957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02400" y="1675625"/>
            <a:ext cx="260100" cy="346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59067" y="1719065"/>
            <a:ext cx="324900" cy="25992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48158" y="1719065"/>
            <a:ext cx="324900" cy="2599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837233" y="1719065"/>
            <a:ext cx="324900" cy="25992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596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 город живым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2366023"/>
            <a:ext cx="2036700" cy="15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кварталы
</a:t>
            </a:r>
            <a:pPr algn="l" indent="0" marL="0">
              <a:lnSpc>
                <a:spcPct val="115000"/>
              </a:lnSpc>
              <a:buNone/>
            </a:pPr>
            <a:r>
              <a:rPr lang="en-US" sz="2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Высотные районы дают место для офисов, жилых башен и современных торговых центров. Здесь особенно заметны широкие проспекты, быстрый транспорт и деловой ритм больших столиц.
</a:t>
            </a:r>
            <a:endParaRPr lang="en-US" sz="1057" dirty="0"/>
          </a:p>
        </p:txBody>
      </p:sp>
      <p:sp>
        <p:nvSpPr>
          <p:cNvPr id="9" name="Text 3"/>
          <p:cNvSpPr txBox="1"/>
          <p:nvPr/>
        </p:nvSpPr>
        <p:spPr>
          <a:xfrm>
            <a:off x="2459081" y="2366023"/>
            <a:ext cx="2036700" cy="15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районы
</a:t>
            </a:r>
            <a:pPr algn="l" indent="0" marL="0">
              <a:lnSpc>
                <a:spcPct val="115000"/>
              </a:lnSpc>
              <a:buNone/>
            </a:pPr>
            <a:r>
              <a:rPr lang="en-US" sz="2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Старые центры сохраняют узкие улицы, базары и исторические здания. В них по-прежнему чувствуется жизнь прошлых веков: ремесло, торговля и общение остаются частью повседневности.
</a:t>
            </a:r>
            <a:endParaRPr lang="en-US" sz="1057" dirty="0"/>
          </a:p>
        </p:txBody>
      </p:sp>
      <p:sp>
        <p:nvSpPr>
          <p:cNvPr id="10" name="Text 4"/>
          <p:cNvSpPr txBox="1"/>
          <p:nvPr/>
        </p:nvSpPr>
        <p:spPr>
          <a:xfrm>
            <a:off x="4648162" y="2366023"/>
            <a:ext cx="2036700" cy="15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и карьера
</a:t>
            </a:r>
            <a:pPr algn="l" indent="0" marL="0">
              <a:lnSpc>
                <a:spcPct val="115000"/>
              </a:lnSpc>
              <a:buNone/>
            </a:pPr>
            <a:r>
              <a:rPr lang="en-US" sz="2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Школы, университеты и библиотеки делают города центрами образования. Именно сюда приезжают учиться, работать и искать новые возможности семьи из разных частей страны.
</a:t>
            </a:r>
            <a:endParaRPr lang="en-US" sz="1057" dirty="0"/>
          </a:p>
        </p:txBody>
      </p:sp>
      <p:sp>
        <p:nvSpPr>
          <p:cNvPr id="11" name="Text 5"/>
          <p:cNvSpPr txBox="1"/>
          <p:nvPr/>
        </p:nvSpPr>
        <p:spPr>
          <a:xfrm>
            <a:off x="6837243" y="2366023"/>
            <a:ext cx="2036700" cy="15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и торговля
</a:t>
            </a:r>
            <a:pPr algn="l" indent="0" marL="0">
              <a:lnSpc>
                <a:spcPct val="115000"/>
              </a:lnSpc>
              <a:buNone/>
            </a:pPr>
            <a:r>
              <a:rPr lang="en-US" sz="2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Рынки, порты и большие дороги связывают город с внешним миром. Через них идут товары, туристы и новости, поэтому городская жизнь в регионе очень динамична.
</a:t>
            </a:r>
            <a:endParaRPr lang="en-US" sz="1057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711563"/>
            <a:ext cx="9144000" cy="242887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6200" y="270000"/>
            <a:ext cx="8597700" cy="6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Архитектурный облик региона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596" dirty="0"/>
          </a:p>
        </p:txBody>
      </p:sp>
      <p:sp>
        <p:nvSpPr>
          <p:cNvPr id="10" name="Text 2"/>
          <p:cNvSpPr txBox="1"/>
          <p:nvPr/>
        </p:nvSpPr>
        <p:spPr>
          <a:xfrm>
            <a:off x="276125" y="1063675"/>
            <a:ext cx="20952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Религиозные центры
</a:t>
            </a:r>
            <a:pPr algn="l" indent="0" marL="0">
              <a:lnSpc>
                <a:spcPct val="115000"/>
              </a:lnSpc>
              <a:buNone/>
            </a:pPr>
            <a:r>
              <a:rPr lang="en-US" sz="5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Мечети, купола и минареты часто становятся главными ориентирами города. Их формы хорошо заметны издалека и подчеркивают религиозное и историческое значение места.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2443668" y="1063680"/>
            <a:ext cx="20952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Торговля под крышей
</a:t>
            </a:r>
            <a:pPr algn="l" indent="0" marL="0">
              <a:lnSpc>
                <a:spcPct val="115000"/>
              </a:lnSpc>
              <a:buNone/>
            </a:pPr>
            <a:r>
              <a:rPr lang="en-US" sz="5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Крытые базары и караван-сараи защищали людей и товары от жары. Такие пространства помогали вести торговлю, отдыхать в пути и сохранять атмосферу восточного города.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611215" y="1063680"/>
            <a:ext cx="20952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Приспособление к жаре
</a:t>
            </a:r>
            <a:pPr algn="l" indent="0" marL="0">
              <a:lnSpc>
                <a:spcPct val="115000"/>
              </a:lnSpc>
              <a:buNone/>
            </a:pPr>
            <a:r>
              <a:rPr lang="en-US" sz="5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Толстые стены, внутренние дворы и тень делают здания удобнее в жарком климате. Архитектура региона не только красива, но и практична, потому что помогает сохранять прохладу.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6778765" y="1063680"/>
            <a:ext cx="20952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и прочность
</a:t>
            </a:r>
            <a:pPr algn="l" indent="0" marL="0">
              <a:lnSpc>
                <a:spcPct val="115000"/>
              </a:lnSpc>
              <a:buNone/>
            </a:pPr>
            <a:r>
              <a:rPr lang="en-US" sz="5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Камень и глина долго оставались основными материалами для домов и укреплений. Эти простые материалы были доступными, а при правильной постройке служили много лет.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596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традиции переходят через поколения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1694050"/>
            <a:ext cx="2400600" cy="136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Семейная передача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семьях дети слышат народные песни, учатся праздникам и узнают первые ремесленные навыки. Так традиции передаются не по книгам, а через повседневную жизнь и пример старших.
</a:t>
            </a:r>
            <a:endParaRPr lang="en-US" sz="1057" dirty="0"/>
          </a:p>
        </p:txBody>
      </p:sp>
      <p:sp>
        <p:nvSpPr>
          <p:cNvPr id="9" name="Text 3"/>
          <p:cNvSpPr txBox="1"/>
          <p:nvPr/>
        </p:nvSpPr>
        <p:spPr>
          <a:xfrm>
            <a:off x="3003550" y="1694050"/>
            <a:ext cx="2400600" cy="136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в образовании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школах и музеях сохраняют музыку, вышивку, керамику и ковры. Здесь прошлое объясняют через выставки, уроки и рассказы, чтобы оно не исчезало вместе со старшими поколениями.
</a:t>
            </a:r>
            <a:endParaRPr lang="en-US" sz="1057" dirty="0"/>
          </a:p>
        </p:txBody>
      </p:sp>
      <p:sp>
        <p:nvSpPr>
          <p:cNvPr id="10" name="Text 4"/>
          <p:cNvSpPr txBox="1"/>
          <p:nvPr/>
        </p:nvSpPr>
        <p:spPr>
          <a:xfrm>
            <a:off x="5737100" y="1694050"/>
            <a:ext cx="2400600" cy="136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Праздники сегодня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Праздники, такие как Рамадан и весенние торжества, объединяют людей разных возрастов. Они показывают, что культура региона продолжает жить, обновляться и оставаться важной для современных городов и сёл.
</a:t>
            </a:r>
            <a:endParaRPr lang="en-US" sz="1057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8CC5F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659278"/>
            <a:ext cx="2503200" cy="248364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25650" y="2616605"/>
            <a:ext cx="2604900" cy="252604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953806" y="2271575"/>
            <a:ext cx="2190088" cy="2568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Места, которые узнают во всём мире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270000" y="1018775"/>
            <a:ext cx="2223000" cy="11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Петра и скальные фасады
</a:t>
            </a:r>
            <a:pPr algn="l" indent="0" marL="0">
              <a:lnSpc>
                <a:spcPct val="115000"/>
              </a:lnSpc>
              <a:buNone/>
            </a:pPr>
            <a:r>
              <a:rPr lang="en-US" sz="2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Петра известна как город, высеченный в розовых скалах. Узкие проходы приводят к фасадам храмов и гробниц, а пейзаж вокруг делает это место похожим на древний каменный театр.
</a:t>
            </a:r>
            <a:endParaRPr lang="en-US" sz="957" dirty="0"/>
          </a:p>
        </p:txBody>
      </p:sp>
      <p:sp>
        <p:nvSpPr>
          <p:cNvPr id="10" name="Text 2"/>
          <p:cNvSpPr txBox="1"/>
          <p:nvPr/>
        </p:nvSpPr>
        <p:spPr>
          <a:xfrm>
            <a:off x="3160202" y="1018775"/>
            <a:ext cx="2223000" cy="11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Святыни и паломничество
</a:t>
            </a:r>
            <a:pPr algn="l" indent="0" marL="0">
              <a:lnSpc>
                <a:spcPct val="115000"/>
              </a:lnSpc>
              <a:buNone/>
            </a:pPr>
            <a:r>
              <a:rPr lang="en-US" sz="2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Иерусалим и Вифлеем хранят память сразу о нескольких религиях. Здесь рядом стоят святыни, которые привлекают паломников и туристов, а старые улицы напоминают о многовековой истории.
</a:t>
            </a:r>
            <a:endParaRPr lang="en-US" sz="957" dirty="0"/>
          </a:p>
        </p:txBody>
      </p:sp>
      <p:sp>
        <p:nvSpPr>
          <p:cNvPr id="11" name="Text 3"/>
          <p:cNvSpPr txBox="1"/>
          <p:nvPr/>
        </p:nvSpPr>
        <p:spPr>
          <a:xfrm>
            <a:off x="6651127" y="1018775"/>
            <a:ext cx="2223000" cy="11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0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древних городов до пустынных ландшафтов
</a:t>
            </a:r>
            <a:pPr algn="l" indent="0" marL="0">
              <a:lnSpc>
                <a:spcPct val="115000"/>
              </a:lnSpc>
              <a:buNone/>
            </a:pPr>
            <a:r>
              <a:rPr lang="en-US" sz="24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Стамбул соединяет Европу и Азию, а Айя-София стала одним из самых узнаваемых символов города. В далёком Уре археологи находят следы Месопотамии, а Вади-Рум поражает красными скалами и бескрайними пустынями.
</a:t>
            </a:r>
            <a:endParaRPr lang="en-US" sz="920" dirty="0"/>
          </a:p>
        </p:txBody>
      </p:sp>
      <p:sp>
        <p:nvSpPr>
          <p:cNvPr id="12" name="Text 4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596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80770" y="1165600"/>
            <a:ext cx="4792160" cy="2982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8604000" cy="62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природные и климатические риски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596" dirty="0"/>
          </a:p>
        </p:txBody>
      </p:sp>
      <p:sp>
        <p:nvSpPr>
          <p:cNvPr id="6" name="Text 2"/>
          <p:cNvSpPr txBox="1"/>
          <p:nvPr/>
        </p:nvSpPr>
        <p:spPr>
          <a:xfrm>
            <a:off x="274550" y="1581562"/>
            <a:ext cx="32490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Проблемы региона связаны не только с климатом, но и с ростом городов и потреблением воды. Поэтому решения ищут одновременно в технике, строительстве и экономии ресурсов.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270000" y="2690637"/>
            <a:ext cx="32490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перечисленные угрозы важны для региона. На практике страны сочетают инженерные меры с бережным использованием воды и подготовкой к природным рискам.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274550" y="4355850"/>
            <a:ext cx="3249000" cy="419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Темы и примеры, указанные в структуре презентации
</a:t>
            </a:r>
            <a:endParaRPr lang="en-US" sz="757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02049" y="0"/>
            <a:ext cx="3239802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596" dirty="0"/>
          </a:p>
        </p:txBody>
      </p:sp>
      <p:sp>
        <p:nvSpPr>
          <p:cNvPr id="10" name="Text 1"/>
          <p:cNvSpPr txBox="1"/>
          <p:nvPr/>
        </p:nvSpPr>
        <p:spPr>
          <a:xfrm>
            <a:off x="270000" y="270000"/>
            <a:ext cx="54741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беречь природу и ресурсы
</a:t>
            </a:r>
            <a:endParaRPr lang="en-US" sz="2000" dirty="0"/>
          </a:p>
        </p:txBody>
      </p:sp>
      <p:sp>
        <p:nvSpPr>
          <p:cNvPr id="11" name="Text 2"/>
          <p:cNvSpPr txBox="1"/>
          <p:nvPr/>
        </p:nvSpPr>
        <p:spPr>
          <a:xfrm>
            <a:off x="463336" y="1201850"/>
            <a:ext cx="3417600" cy="67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Охрана пустынной природы
</a:t>
            </a:r>
            <a:pPr algn="l" indent="0" marL="0">
              <a:lnSpc>
                <a:spcPct val="115000"/>
              </a:lnSpc>
              <a:buNone/>
            </a:pPr>
            <a:r>
              <a:rPr lang="en-US" sz="4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Пустыни занимают огромные пространства, поэтому растения и животные здесь особенно уязвимы. Для их защиты создают заповедники и ограничивают хозяйственную нагрузку на редкие природные территории.
</a:t>
            </a:r>
            <a:endParaRPr lang="en-US" sz="886" dirty="0"/>
          </a:p>
        </p:txBody>
      </p:sp>
      <p:sp>
        <p:nvSpPr>
          <p:cNvPr id="12" name="Text 3"/>
          <p:cNvSpPr txBox="1"/>
          <p:nvPr/>
        </p:nvSpPr>
        <p:spPr>
          <a:xfrm>
            <a:off x="463336" y="2165760"/>
            <a:ext cx="3417600" cy="67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животных
</a:t>
            </a:r>
            <a:pPr algn="l" indent="0" marL="0">
              <a:lnSpc>
                <a:spcPct val="115000"/>
              </a:lnSpc>
              <a:buNone/>
            </a:pPr>
            <a:r>
              <a:rPr lang="en-US" sz="4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Редкие животные зависят от воды, тени и спокойных мест для размножения. Сохранение их среды обитания помогает удерживать природное равновесие в засушливых районах.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463336" y="3129669"/>
            <a:ext cx="3417600" cy="67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Борьба с эрозией
</a:t>
            </a:r>
            <a:pPr algn="l" indent="0" marL="0">
              <a:lnSpc>
                <a:spcPct val="115000"/>
              </a:lnSpc>
              <a:buNone/>
            </a:pPr>
            <a:r>
              <a:rPr lang="en-US" sz="4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Посадка деревьев и кустарников уменьшает пыль, закрепляет почвы и делает климат вокруг поселений немного мягче. Такие меры важны там, где ветры и засуха быстро истощают землю.
</a:t>
            </a:r>
            <a:endParaRPr lang="en-US" sz="994" dirty="0"/>
          </a:p>
        </p:txBody>
      </p:sp>
      <p:sp>
        <p:nvSpPr>
          <p:cNvPr id="14" name="Text 5"/>
          <p:cNvSpPr txBox="1"/>
          <p:nvPr/>
        </p:nvSpPr>
        <p:spPr>
          <a:xfrm>
            <a:off x="463336" y="4093579"/>
            <a:ext cx="3417600" cy="67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Устойчивые города
</a:t>
            </a:r>
            <a:pPr algn="l" indent="0" marL="0">
              <a:lnSpc>
                <a:spcPct val="115000"/>
              </a:lnSpc>
              <a:buNone/>
            </a:pPr>
            <a:r>
              <a:rPr lang="en-US" sz="46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Дороги, трубопроводы и здания особенно страдают от жары и нехватки воды. Поэтому новые проекты стараются делать прочнее и экономичнее, чтобы инфраструктура служила дольше.
</a:t>
            </a:r>
            <a:endParaRPr lang="en-US" sz="965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123" y="1426575"/>
            <a:ext cx="8603753" cy="33729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270000"/>
            <a:ext cx="8604000" cy="3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страны региона сотрудничают
</a:t>
            </a:r>
            <a:endParaRPr lang="en-US" sz="2000" dirty="0"/>
          </a:p>
        </p:txBody>
      </p:sp>
      <p:sp>
        <p:nvSpPr>
          <p:cNvPr id="4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596" dirty="0"/>
          </a:p>
        </p:txBody>
      </p:sp>
      <p:sp>
        <p:nvSpPr>
          <p:cNvPr id="5" name="Text 2"/>
          <p:cNvSpPr txBox="1"/>
          <p:nvPr/>
        </p:nvSpPr>
        <p:spPr>
          <a:xfrm>
            <a:off x="270000" y="690550"/>
            <a:ext cx="8604000" cy="2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Международные и региональные организации помогают странам обсуждать безопасность, энергетику, торговлю и гуманитарную помощь.
</a:t>
            </a:r>
            <a:endParaRPr lang="en-US" sz="105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89625" y="1084998"/>
            <a:ext cx="7012800" cy="1392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о регионе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289625" y="2690125"/>
            <a:ext cx="4487100" cy="13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Юго-Западная Азия объединяет древние цивилизации, разные народы и важные пути между материками. У региона богатое прошлое, но и общие задачи: вода, климат, безопасность и разумное развитие.
</a:t>
            </a:r>
            <a:endParaRPr lang="en-US" sz="1057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2026-07-26T20:33:49Z</dcterms:created>
  <dcterms:modified xsi:type="dcterms:W3CDTF">2026-07-26T20:33:49Z</dcterms:modified>
</cp:coreProperties>
</file>