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jpeg"/><Relationship Id="rId4" Type="http://schemas.openxmlformats.org/officeDocument/2006/relationships/image" Target="../media/image-8-4.png"/><Relationship Id="rId5" Type="http://schemas.openxmlformats.org/officeDocument/2006/relationships/image" Target="../media/image-8-5.jpe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image" Target="../media/image-10-10.png"/><Relationship Id="rId11" Type="http://schemas.openxmlformats.org/officeDocument/2006/relationships/image" Target="../media/image-10-11.png"/><Relationship Id="rId12" Type="http://schemas.openxmlformats.org/officeDocument/2006/relationships/slideLayout" Target="../slideLayouts/slideLayout1.xml"/><Relationship Id="rId1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jpeg"/><Relationship Id="rId4" Type="http://schemas.openxmlformats.org/officeDocument/2006/relationships/image" Target="../media/image-15-4.png"/><Relationship Id="rId5" Type="http://schemas.openxmlformats.org/officeDocument/2006/relationships/image" Target="../media/image-15-5.jpe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450" y="276225"/>
            <a:ext cx="2534109" cy="4633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207774" y="929640"/>
            <a:ext cx="5549400" cy="29412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Worth Visiting: places, words, and simple English for grade 5
</a:t>
            </a:r>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Learn to describe places worth visiting in simple English.
</a:t>
            </a:r>
            <a:endParaRPr lang="en-US" sz="3600" dirty="0"/>
          </a:p>
        </p:txBody>
      </p:sp>
      <p:sp>
        <p:nvSpPr>
          <p:cNvPr id="7" name="Text 1"/>
          <p:cNvSpPr txBox="1"/>
          <p:nvPr/>
        </p:nvSpPr>
        <p:spPr>
          <a:xfrm>
            <a:off x="3457795" y="4535013"/>
            <a:ext cx="2899500" cy="199200"/>
          </a:xfrm>
          <a:prstGeom prst="rect">
            <a:avLst/>
          </a:prstGeom>
          <a:noFill/>
          <a:ln/>
        </p:spPr>
        <p:txBody>
          <a:bodyPr wrap="square" lIns="0" tIns="0" rIns="0" bIns="0" rtlCol="0" anchor="ctr"/>
          <a:lstStyle/>
          <a:p>
            <a:pPr algn="l" indent="0" marL="0">
              <a:lnSpc>
                <a:spcPct val="100000"/>
              </a:lnSpc>
              <a:buNone/>
            </a:pPr>
            <a:r>
              <a:rPr lang="en-US" sz="1000" dirty="0">
                <a:solidFill>
                  <a:srgbClr val="005C47"/>
                </a:solidFill>
                <a:latin typeface="Arial" pitchFamily="34" charset="0"/>
                <a:ea typeface="Arial" pitchFamily="34" charset="-122"/>
                <a:cs typeface="Arial" pitchFamily="34" charset="-120"/>
              </a:rPr>
              <a:t>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4945" y="1437866"/>
            <a:ext cx="4518900" cy="30228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2</a:t>
            </a:r>
            <a:endParaRPr lang="en-US" sz="800" dirty="0"/>
          </a:p>
        </p:txBody>
      </p:sp>
      <p:sp>
        <p:nvSpPr>
          <p:cNvPr id="8" name="Text 1"/>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Why Travel Topics Work in English Lessons
</a:t>
            </a:r>
            <a:endParaRPr lang="en-US" sz="3000" dirty="0"/>
          </a:p>
        </p:txBody>
      </p:sp>
      <p:sp>
        <p:nvSpPr>
          <p:cNvPr id="9" name="Text 2"/>
          <p:cNvSpPr txBox="1"/>
          <p:nvPr/>
        </p:nvSpPr>
        <p:spPr>
          <a:xfrm>
            <a:off x="714683" y="1895475"/>
            <a:ext cx="3067200" cy="27744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Travel words are easy to use in speech: ticket, map, hotel, museum, street. In grade 5, students practice short Present Simple sentences and can-phrases while connecting new vocabulary to familiar places and famous photos, making speaking more natural and meaningful.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005C47"/>
                </a:solidFill>
                <a:latin typeface="Arial" pitchFamily="34" charset="0"/>
                <a:ea typeface="Arial" pitchFamily="34" charset="-122"/>
                <a:cs typeface="Arial" pitchFamily="34" charset="-120"/>
              </a:rPr>
              <a:t>Основные слова по теме «Places to visit»
</a:t>
            </a:r>
            <a:endParaRPr lang="en-US" sz="3000" dirty="0"/>
          </a:p>
        </p:txBody>
      </p:sp>
      <p:sp>
        <p:nvSpPr>
          <p:cNvPr id="7"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3</a:t>
            </a:r>
            <a:endParaRPr lang="en-US" sz="800" dirty="0"/>
          </a:p>
        </p:txBody>
      </p:sp>
      <p:sp>
        <p:nvSpPr>
          <p:cNvPr id="8" name="Text 2"/>
          <p:cNvSpPr txBox="1"/>
          <p:nvPr/>
        </p:nvSpPr>
        <p:spPr>
          <a:xfrm>
            <a:off x="433618" y="1631313"/>
            <a:ext cx="3887984"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Город и улица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Слова city, town, village, street, square и park помогают назвать место и представить его в коротком описании. They are useful for talking about familiar places in your own city or town.
</a:t>
            </a:r>
            <a:endParaRPr lang="en-US" sz="1300" dirty="0"/>
          </a:p>
        </p:txBody>
      </p:sp>
      <p:sp>
        <p:nvSpPr>
          <p:cNvPr id="9" name="Text 3"/>
          <p:cNvSpPr txBox="1"/>
          <p:nvPr/>
        </p:nvSpPr>
        <p:spPr>
          <a:xfrm>
            <a:off x="4849616" y="1631313"/>
            <a:ext cx="3887984"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Места для досуга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Музей, театр, zoo, cinema, library и café часто встречаются в рассказах о прогулках и школьных экскурсиях. These words help students say where they go and what they can do there.
</a:t>
            </a:r>
            <a:endParaRPr lang="en-US" sz="1300" dirty="0"/>
          </a:p>
        </p:txBody>
      </p:sp>
      <p:sp>
        <p:nvSpPr>
          <p:cNvPr id="10" name="Text 4"/>
          <p:cNvSpPr txBox="1"/>
          <p:nvPr/>
        </p:nvSpPr>
        <p:spPr>
          <a:xfrm>
            <a:off x="2628008" y="3300713"/>
            <a:ext cx="3887984"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Природа и виды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River, lake, mountain, forest, sea and beach are good for describing landscapes. With adjectives like beautiful, famous, quiet and crowded, students can make simple but clear sentences.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81282" y="1588957"/>
            <a:ext cx="2824372" cy="29511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Famous places in London
</a:t>
            </a:r>
            <a:endParaRPr lang="en-US" sz="3000" dirty="0"/>
          </a:p>
        </p:txBody>
      </p:sp>
      <p:sp>
        <p:nvSpPr>
          <p:cNvPr id="9"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4</a:t>
            </a:r>
            <a:endParaRPr lang="en-US" sz="800" dirty="0"/>
          </a:p>
        </p:txBody>
      </p:sp>
      <p:sp>
        <p:nvSpPr>
          <p:cNvPr id="10" name="Text 2"/>
          <p:cNvSpPr txBox="1"/>
          <p:nvPr/>
        </p:nvSpPr>
        <p:spPr>
          <a:xfrm>
            <a:off x="431800" y="1783205"/>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Город у Темзы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London is one of the best-known English-speaking cities. The River Thames runs through it, so students can easily use the words river, bridge and tourist when describing the city.
</a:t>
            </a:r>
            <a:endParaRPr lang="en-US" sz="1200" dirty="0"/>
          </a:p>
        </p:txBody>
      </p:sp>
      <p:sp>
        <p:nvSpPr>
          <p:cNvPr id="11" name="Text 3"/>
          <p:cNvSpPr txBox="1"/>
          <p:nvPr/>
        </p:nvSpPr>
        <p:spPr>
          <a:xfrm>
            <a:off x="3251777" y="1783205"/>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Знаковые достопримечательности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Big Ben, the London Eye, Tower Bridge and Buckingham Palace are famous places that many people recognize. They show how one city can have clocks, palaces, bridges and modern attractions at the same time.
</a:t>
            </a:r>
            <a:endParaRPr lang="en-US" sz="1200" dirty="0"/>
          </a:p>
        </p:txBody>
      </p:sp>
      <p:sp>
        <p:nvSpPr>
          <p:cNvPr id="12" name="Text 4"/>
          <p:cNvSpPr txBox="1"/>
          <p:nvPr/>
        </p:nvSpPr>
        <p:spPr>
          <a:xfrm>
            <a:off x="431800" y="3255993"/>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Простое описание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 short answer can be very simple: It is big, famous and popular with tourists. This model helps students describe a place without long or difficult sentences.
</a:t>
            </a:r>
            <a:endParaRPr lang="en-US" sz="1200" dirty="0"/>
          </a:p>
        </p:txBody>
      </p:sp>
      <p:sp>
        <p:nvSpPr>
          <p:cNvPr id="13" name="Text 5"/>
          <p:cNvSpPr txBox="1"/>
          <p:nvPr/>
        </p:nvSpPr>
        <p:spPr>
          <a:xfrm>
            <a:off x="3251777" y="3255993"/>
            <a:ext cx="2601881" cy="1235975"/>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Для изображения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 view of the Thames, Tower Bridge or the London Eye works best. Such photos make the vocabulary easier to remember and connect the words with real sights.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43172" y="1742874"/>
            <a:ext cx="600900" cy="5341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30622" y="1769710"/>
            <a:ext cx="601500" cy="4812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40197" y="1709467"/>
            <a:ext cx="600600" cy="600600"/>
          </a:xfrm>
          <a:prstGeom prst="rect">
            <a:avLst/>
          </a:prstGeom>
        </p:spPr>
      </p:pic>
      <p:sp>
        <p:nvSpPr>
          <p:cNvPr id="9"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Ключевые причины сказать, что место worth visiting
</a:t>
            </a:r>
            <a:endParaRPr lang="en-US" sz="3000" dirty="0"/>
          </a:p>
        </p:txBody>
      </p:sp>
      <p:sp>
        <p:nvSpPr>
          <p:cNvPr id="10"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5</a:t>
            </a:r>
            <a:endParaRPr lang="en-US" sz="800" dirty="0"/>
          </a:p>
        </p:txBody>
      </p:sp>
      <p:sp>
        <p:nvSpPr>
          <p:cNvPr id="11" name="Text 2"/>
          <p:cNvSpPr txBox="1"/>
          <p:nvPr/>
        </p:nvSpPr>
        <p:spPr>
          <a:xfrm>
            <a:off x="643175" y="2492050"/>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Красивый вид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Если место выглядит красиво, его легко описать коротко и уверенно. Students can say it is beautiful, green or bright, and then add one detail that makes it special.
</a:t>
            </a:r>
            <a:endParaRPr lang="en-US" sz="1400" dirty="0"/>
          </a:p>
        </p:txBody>
      </p:sp>
      <p:sp>
        <p:nvSpPr>
          <p:cNvPr id="12" name="Text 3"/>
          <p:cNvSpPr txBox="1"/>
          <p:nvPr/>
        </p:nvSpPr>
        <p:spPr>
          <a:xfrm>
            <a:off x="3430625" y="2492103"/>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Активности и впечатления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Many places are worth visiting because there is something to do: walk, look around, take photos or visit exhibits. Such actions make the answer more specific and lively.
</a:t>
            </a:r>
            <a:endParaRPr lang="en-US" sz="1400" dirty="0"/>
          </a:p>
        </p:txBody>
      </p:sp>
      <p:sp>
        <p:nvSpPr>
          <p:cNvPr id="13" name="Text 4"/>
          <p:cNvSpPr txBox="1"/>
          <p:nvPr/>
        </p:nvSpPr>
        <p:spPr>
          <a:xfrm>
            <a:off x="6240200" y="2492103"/>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Личное мнение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A good answer often includes one personal reason. For example: I like this place because it is quiet and interesting. This shows opinion and helps students speak naturally.
</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6</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Что чаще всего нравится школьникам в местах для посещения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Такие ответы легко строить на знакомых словах: view, nature, animals, building, fun. Они помогают быстро объяснить выбор без сложной грамматики.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Обобщённая учебная диаграмма по теме урока, 2025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100" dirty="0">
                <a:solidFill>
                  <a:srgbClr val="555657"/>
                </a:solidFill>
                <a:latin typeface="Arial" pitchFamily="34" charset="0"/>
                <a:ea typeface="Arial" pitchFamily="34" charset="-122"/>
                <a:cs typeface="Arial" pitchFamily="34" charset="-120"/>
              </a:rPr>
              <a:t>Красивые виды и природа лидируют, потому что их проще всего назвать и описать. Остальные категории тоже важны, но чаще требуют больше слов.
</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2055402"/>
            <a:ext cx="4486275" cy="1576794"/>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7</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Словарь для описания места: английский и русский
</a:t>
            </a:r>
            <a:endParaRPr lang="en-US" sz="3000"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Короткая таблица помогает связать слово, перевод и готовый пример в одном месте.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Учебная подборка лексики по теме Places to visit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Слово легче запомнить, когда ученик видит перевод и сразу читает пример в предложении.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14436" y="1376975"/>
            <a:ext cx="2300479" cy="30396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474336" y="1376975"/>
            <a:ext cx="2300479" cy="30396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New York City as an example of a world-famous place
</a:t>
            </a:r>
            <a:endParaRPr lang="en-US" sz="3000" dirty="0"/>
          </a:p>
        </p:txBody>
      </p:sp>
      <p:sp>
        <p:nvSpPr>
          <p:cNvPr id="9" name="Text 1"/>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8</a:t>
            </a:r>
            <a:endParaRPr lang="en-US" sz="800" dirty="0"/>
          </a:p>
        </p:txBody>
      </p:sp>
      <p:sp>
        <p:nvSpPr>
          <p:cNvPr id="10" name="Text 2"/>
          <p:cNvSpPr txBox="1"/>
          <p:nvPr/>
        </p:nvSpPr>
        <p:spPr>
          <a:xfrm>
            <a:off x="2830275" y="1501575"/>
            <a:ext cx="1521600" cy="2848200"/>
          </a:xfrm>
          <a:prstGeom prst="rect">
            <a:avLst/>
          </a:prstGeom>
          <a:noFill/>
          <a:ln/>
        </p:spPr>
        <p:txBody>
          <a:bodyPr wrap="square" lIns="0" tIns="0" rIns="0" bIns="0" rtlCol="0" anchor="ctr"/>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Город, который узнают сразу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New York City is easy to recognize in photos and films. The skyline is full of tall buildings, and the streets look busy and bright. Students can use words like city, tall and busy to describe what they see and hear in the picture.
</a:t>
            </a:r>
            <a:endParaRPr lang="en-US" sz="1200" dirty="0"/>
          </a:p>
        </p:txBody>
      </p:sp>
      <p:sp>
        <p:nvSpPr>
          <p:cNvPr id="11" name="Text 3"/>
          <p:cNvSpPr txBox="1"/>
          <p:nvPr/>
        </p:nvSpPr>
        <p:spPr>
          <a:xfrm>
            <a:off x="6990175" y="1501575"/>
            <a:ext cx="1521600" cy="2848200"/>
          </a:xfrm>
          <a:prstGeom prst="rect">
            <a:avLst/>
          </a:prstGeom>
          <a:noFill/>
          <a:ln/>
        </p:spPr>
        <p:txBody>
          <a:bodyPr wrap="square" lIns="0" tIns="0" rIns="0" bIns="0" rtlCol="0" anchor="ctr"/>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Знаковые места для описания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The Statue of Liberty, Central Park and Times Square are some of the most famous places in New York. They give students clear details for a short answer: It is a big and busy city. There are many tall buildings and a famous park.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9</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How to make a short description of a place in English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Simple speaking plan for grade 5 oral answers and mini-presentations
</a:t>
            </a:r>
            <a:endParaRPr lang="en-US" sz="3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611419" y="1459363"/>
            <a:ext cx="328913" cy="375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397825" y="1459363"/>
            <a:ext cx="375900" cy="375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207751" y="1496953"/>
            <a:ext cx="375900" cy="30072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1587925" y="3142263"/>
            <a:ext cx="375900" cy="334133"/>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444812" y="3121379"/>
            <a:ext cx="281925" cy="375900"/>
          </a:xfrm>
          <a:prstGeom prst="rect">
            <a:avLst/>
          </a:prstGeom>
        </p:spPr>
      </p:pic>
      <p:sp>
        <p:nvSpPr>
          <p:cNvPr id="13"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Places in our city that are worth visiting
</a:t>
            </a:r>
            <a:endParaRPr lang="en-US" sz="3000" dirty="0"/>
          </a:p>
        </p:txBody>
      </p:sp>
      <p:sp>
        <p:nvSpPr>
          <p:cNvPr id="14" name="Text 1"/>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10</a:t>
            </a:r>
            <a:endParaRPr lang="en-US" sz="800" dirty="0"/>
          </a:p>
        </p:txBody>
      </p:sp>
      <p:sp>
        <p:nvSpPr>
          <p:cNvPr id="15" name="Text 2"/>
          <p:cNvSpPr txBox="1"/>
          <p:nvPr/>
        </p:nvSpPr>
        <p:spPr>
          <a:xfrm>
            <a:off x="571825" y="2022025"/>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Парк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A park is easy to describe because students can see trees, paths and benches. They can say it is green and quiet, and explain that people walk, play or ride bikes there.
</a:t>
            </a:r>
            <a:endParaRPr lang="en-US" sz="1200" dirty="0"/>
          </a:p>
        </p:txBody>
      </p:sp>
      <p:sp>
        <p:nvSpPr>
          <p:cNvPr id="16" name="Text 3"/>
          <p:cNvSpPr txBox="1"/>
          <p:nvPr/>
        </p:nvSpPr>
        <p:spPr>
          <a:xfrm>
            <a:off x="3381725" y="2022025"/>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Музей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A local museum gives children a chance to talk about history and collections. It is useful for sentences like There is a museum in our city. We can learn many new facts there.
</a:t>
            </a:r>
            <a:endParaRPr lang="en-US" sz="1200" dirty="0"/>
          </a:p>
        </p:txBody>
      </p:sp>
      <p:sp>
        <p:nvSpPr>
          <p:cNvPr id="17" name="Text 4"/>
          <p:cNvSpPr txBox="1"/>
          <p:nvPr/>
        </p:nvSpPr>
        <p:spPr>
          <a:xfrm>
            <a:off x="6191651" y="2022025"/>
            <a:ext cx="2408100" cy="737400"/>
          </a:xfrm>
          <a:prstGeom prst="rect">
            <a:avLst/>
          </a:prstGeom>
          <a:noFill/>
          <a:ln/>
        </p:spPr>
        <p:txBody>
          <a:bodyPr wrap="square" lIns="0" tIns="0" rIns="0" bIns="0" rtlCol="0" anchor="ctr"/>
          <a:lstStyle/>
          <a:p>
            <a:pPr algn="ctr" indent="0" marL="0">
              <a:lnSpc>
                <a:spcPct val="100000"/>
              </a:lnSpc>
              <a:buNone/>
            </a:pPr>
            <a:r>
              <a:rPr lang="en-US" sz="1123" b="1" dirty="0">
                <a:solidFill>
                  <a:srgbClr val="E3E8D1"/>
                </a:solidFill>
                <a:latin typeface="Arial" pitchFamily="34" charset="0"/>
                <a:ea typeface="Arial" pitchFamily="34" charset="-122"/>
                <a:cs typeface="Arial" pitchFamily="34" charset="-120"/>
              </a:rPr>
              <a:t>Театр
</a:t>
            </a:r>
            <a:pPr algn="ctr" indent="0" marL="0">
              <a:lnSpc>
                <a:spcPct val="100000"/>
              </a:lnSpc>
              <a:buNone/>
            </a:pPr>
            <a:r>
              <a:rPr lang="en-US" sz="468"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842" dirty="0">
                <a:solidFill>
                  <a:srgbClr val="E3E8D1"/>
                </a:solidFill>
                <a:latin typeface="Arial" pitchFamily="34" charset="0"/>
                <a:ea typeface="Arial" pitchFamily="34" charset="-122"/>
                <a:cs typeface="Arial" pitchFamily="34" charset="-120"/>
              </a:rPr>
              <a:t>Theatre is a good word for lessons about culture and city life. Students can describe it as an interesting place where people watch performances and spend time with classmates or family.
</a:t>
            </a:r>
            <a:endParaRPr lang="en-US" sz="1123" dirty="0"/>
          </a:p>
        </p:txBody>
      </p:sp>
      <p:sp>
        <p:nvSpPr>
          <p:cNvPr id="18" name="Text 5"/>
          <p:cNvSpPr txBox="1"/>
          <p:nvPr/>
        </p:nvSpPr>
        <p:spPr>
          <a:xfrm>
            <a:off x="571825" y="3684042"/>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Набережная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A riverside promenade is a familiar place for walks and photos. It helps students use words like river, bridge and view, and say that the place is nice in the evening.
</a:t>
            </a:r>
            <a:endParaRPr lang="en-US" sz="1200" dirty="0"/>
          </a:p>
        </p:txBody>
      </p:sp>
      <p:sp>
        <p:nvSpPr>
          <p:cNvPr id="19" name="Text 6"/>
          <p:cNvSpPr txBox="1"/>
          <p:nvPr/>
        </p:nvSpPr>
        <p:spPr>
          <a:xfrm>
            <a:off x="3381725" y="3684042"/>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Площадь или памятник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The central square or a monument often becomes a city landmark. Children can say it is famous and important, and that people meet there during holidays and city events.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954331" y="1371600"/>
            <a:ext cx="2851501" cy="340319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Парк как место для учёбы и отдыха
</a:t>
            </a:r>
            <a:endParaRPr lang="en-US" sz="3000" dirty="0"/>
          </a:p>
        </p:txBody>
      </p:sp>
      <p:sp>
        <p:nvSpPr>
          <p:cNvPr id="9"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11</a:t>
            </a:r>
            <a:endParaRPr lang="en-US" sz="800" dirty="0"/>
          </a:p>
        </p:txBody>
      </p:sp>
      <p:sp>
        <p:nvSpPr>
          <p:cNvPr id="10" name="Text 2"/>
          <p:cNvSpPr txBox="1"/>
          <p:nvPr/>
        </p:nvSpPr>
        <p:spPr>
          <a:xfrm>
            <a:off x="1285601" y="1695595"/>
            <a:ext cx="1619832" cy="1043218"/>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Что есть в парке
</a:t>
            </a:r>
            <a:pPr algn="l" indent="0" marL="0">
              <a:lnSpc>
                <a:spcPct val="100000"/>
              </a:lnSpc>
              <a:buNone/>
            </a:pPr>
            <a:r>
              <a:rPr lang="en-US" sz="554"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23" dirty="0">
                <a:solidFill>
                  <a:srgbClr val="000000"/>
                </a:solidFill>
                <a:latin typeface="Arial" pitchFamily="34" charset="0"/>
                <a:ea typeface="Arial" pitchFamily="34" charset="-122"/>
                <a:cs typeface="Arial" pitchFamily="34" charset="-120"/>
              </a:rPr>
              <a:t>В парке можно увидеть деревья, цветы, птиц, дорожки, скамейки и площадку для игр. Эти слова легко запомнить и использовать в коротком английском описании.
</a:t>
            </a:r>
            <a:endParaRPr lang="en-US" sz="1200" dirty="0"/>
          </a:p>
        </p:txBody>
      </p:sp>
      <p:sp>
        <p:nvSpPr>
          <p:cNvPr id="11" name="Text 3"/>
          <p:cNvSpPr txBox="1"/>
          <p:nvPr/>
        </p:nvSpPr>
        <p:spPr>
          <a:xfrm>
            <a:off x="4095169" y="1695595"/>
            <a:ext cx="1619832" cy="1043218"/>
          </a:xfrm>
          <a:prstGeom prst="rect">
            <a:avLst/>
          </a:prstGeom>
          <a:noFill/>
          <a:ln/>
        </p:spPr>
        <p:txBody>
          <a:bodyPr wrap="square" lIns="0" tIns="0" rIns="0" bIns="0" rtlCol="0" anchor="t"/>
          <a:lstStyle/>
          <a:p>
            <a:pPr algn="l" indent="0" marL="0">
              <a:lnSpc>
                <a:spcPct val="100000"/>
              </a:lnSpc>
              <a:buNone/>
            </a:pPr>
            <a:r>
              <a:rPr lang="en-US" sz="1145" b="1" dirty="0">
                <a:solidFill>
                  <a:srgbClr val="000000"/>
                </a:solidFill>
                <a:latin typeface="Arial" pitchFamily="34" charset="0"/>
                <a:ea typeface="Arial" pitchFamily="34" charset="-122"/>
                <a:cs typeface="Arial" pitchFamily="34" charset="-120"/>
              </a:rPr>
              <a:t>Какие слова подойдут
</a:t>
            </a:r>
            <a:pPr algn="l" indent="0" marL="0">
              <a:lnSpc>
                <a:spcPct val="100000"/>
              </a:lnSpc>
              <a:buNone/>
            </a:pPr>
            <a:r>
              <a:rPr lang="en-US" sz="529"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81" dirty="0">
                <a:solidFill>
                  <a:srgbClr val="000000"/>
                </a:solidFill>
                <a:latin typeface="Arial" pitchFamily="34" charset="0"/>
                <a:ea typeface="Arial" pitchFamily="34" charset="-122"/>
                <a:cs typeface="Arial" pitchFamily="34" charset="-120"/>
              </a:rPr>
              <a:t>Для темы особенно полезны прилагательные green, clean, safe, calm, fun. Они помогают сказать, почему место нравится, и сделать ответ понятным для ученика 5 класса.
</a:t>
            </a:r>
            <a:endParaRPr lang="en-US" sz="1145" dirty="0"/>
          </a:p>
        </p:txBody>
      </p:sp>
      <p:sp>
        <p:nvSpPr>
          <p:cNvPr id="12" name="Text 4"/>
          <p:cNvSpPr txBox="1"/>
          <p:nvPr/>
        </p:nvSpPr>
        <p:spPr>
          <a:xfrm>
            <a:off x="4095750" y="3371989"/>
            <a:ext cx="1619832" cy="1043218"/>
          </a:xfrm>
          <a:prstGeom prst="rect">
            <a:avLst/>
          </a:prstGeom>
          <a:noFill/>
          <a:ln/>
        </p:spPr>
        <p:txBody>
          <a:bodyPr wrap="square" lIns="0" tIns="0" rIns="0" bIns="0" rtlCol="0" anchor="t"/>
          <a:lstStyle/>
          <a:p>
            <a:pPr algn="l" indent="0" marL="0">
              <a:lnSpc>
                <a:spcPct val="100000"/>
              </a:lnSpc>
              <a:buNone/>
            </a:pPr>
            <a:r>
              <a:rPr lang="en-US" sz="1230" b="1" dirty="0">
                <a:solidFill>
                  <a:srgbClr val="000000"/>
                </a:solidFill>
                <a:latin typeface="Arial" pitchFamily="34" charset="0"/>
                <a:ea typeface="Arial" pitchFamily="34" charset="-122"/>
                <a:cs typeface="Arial" pitchFamily="34" charset="-120"/>
              </a:rPr>
              <a:t>Пример ответа
</a:t>
            </a:r>
            <a:pPr algn="l" indent="0" marL="0">
              <a:lnSpc>
                <a:spcPct val="100000"/>
              </a:lnSpc>
              <a:buNone/>
            </a:pPr>
            <a:r>
              <a:rPr lang="en-US" sz="568"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46" dirty="0">
                <a:solidFill>
                  <a:srgbClr val="000000"/>
                </a:solidFill>
                <a:latin typeface="Arial" pitchFamily="34" charset="0"/>
                <a:ea typeface="Arial" pitchFamily="34" charset="-122"/>
                <a:cs typeface="Arial" pitchFamily="34" charset="-120"/>
              </a:rPr>
              <a:t>Короткое описание может звучать так: The park is green and nice for family walks. Такая фраза показывает и внешний вид, и личное отношение к месту.
</a:t>
            </a:r>
            <a:endParaRPr lang="en-US" sz="1230" dirty="0"/>
          </a:p>
        </p:txBody>
      </p:sp>
      <p:sp>
        <p:nvSpPr>
          <p:cNvPr id="13" name="Text 5"/>
          <p:cNvSpPr txBox="1"/>
          <p:nvPr/>
        </p:nvSpPr>
        <p:spPr>
          <a:xfrm>
            <a:off x="1285601" y="3362164"/>
            <a:ext cx="1619832" cy="1043218"/>
          </a:xfrm>
          <a:prstGeom prst="rect">
            <a:avLst/>
          </a:prstGeom>
          <a:noFill/>
          <a:ln/>
        </p:spPr>
        <p:txBody>
          <a:bodyPr wrap="square" lIns="0" tIns="0" rIns="0" bIns="0" rtlCol="0" anchor="t"/>
          <a:lstStyle/>
          <a:p>
            <a:pPr algn="l" indent="0" marL="0">
              <a:lnSpc>
                <a:spcPct val="100000"/>
              </a:lnSpc>
              <a:buNone/>
            </a:pPr>
            <a:r>
              <a:rPr lang="en-US" sz="1078" b="1" dirty="0">
                <a:solidFill>
                  <a:srgbClr val="000000"/>
                </a:solidFill>
                <a:latin typeface="Arial" pitchFamily="34" charset="0"/>
                <a:ea typeface="Arial" pitchFamily="34" charset="-122"/>
                <a:cs typeface="Arial" pitchFamily="34" charset="-120"/>
              </a:rPr>
              <a:t>Почему он нравится детям
</a:t>
            </a:r>
            <a:pPr algn="l" indent="0" marL="0">
              <a:lnSpc>
                <a:spcPct val="100000"/>
              </a:lnSpc>
              <a:buNone/>
            </a:pPr>
            <a:r>
              <a:rPr lang="en-US" sz="497"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829" dirty="0">
                <a:solidFill>
                  <a:srgbClr val="000000"/>
                </a:solidFill>
                <a:latin typeface="Arial" pitchFamily="34" charset="0"/>
                <a:ea typeface="Arial" pitchFamily="34" charset="-122"/>
                <a:cs typeface="Arial" pitchFamily="34" charset="-120"/>
              </a:rPr>
              <a:t>Парк удобен для прогулок, встреч с друзьями и семейного отдыха. Здесь можно спокойно говорить о месте, не используя сложные грамматические формы и длинные предложения.
</a:t>
            </a:r>
            <a:endParaRPr lang="en-US" sz="1078"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12</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Куда чаще всего можно поехать: типы мест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Парки и музеи чаще других появляются в школьных ответах: их легко описать простыми словами, а похожие места есть во многих городах.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Составлено по тематике урока и типичным школьным ответам; данные иллюстративные.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098" dirty="0">
                <a:solidFill>
                  <a:srgbClr val="555657"/>
                </a:solidFill>
                <a:latin typeface="Arial" pitchFamily="34" charset="0"/>
                <a:ea typeface="Arial" pitchFamily="34" charset="-122"/>
                <a:cs typeface="Arial" pitchFamily="34" charset="-120"/>
              </a:rPr>
              <a:t>Природные и культурные места лидируют, потому что для них достаточно базовой лексики и коротких фраз о внешнем виде, впечатлениях и пользе поездки.
</a:t>
            </a:r>
            <a:endParaRPr lang="en-US" sz="1098"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005C47"/>
                </a:solidFill>
                <a:latin typeface="Arial" pitchFamily="34" charset="0"/>
                <a:ea typeface="Arial" pitchFamily="34" charset="-122"/>
                <a:cs typeface="Arial" pitchFamily="34" charset="-120"/>
              </a:rPr>
              <a:t>Полезные модели предложений для 5 класса
</a:t>
            </a:r>
            <a:endParaRPr lang="en-US" sz="3000" dirty="0"/>
          </a:p>
        </p:txBody>
      </p:sp>
      <p:sp>
        <p:nvSpPr>
          <p:cNvPr id="10"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13</a:t>
            </a:r>
            <a:endParaRPr lang="en-US" sz="800" dirty="0"/>
          </a:p>
        </p:txBody>
      </p:sp>
      <p:sp>
        <p:nvSpPr>
          <p:cNvPr id="11" name="Text 2"/>
          <p:cNvSpPr txBox="1"/>
          <p:nvPr/>
        </p:nvSpPr>
        <p:spPr>
          <a:xfrm>
            <a:off x="431800" y="1631313"/>
            <a:ext cx="2536338"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Есть и много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Модели There is a… и There are many… помогают быстро описать место. Они подходят для простых ответов о парке, музее, площади или улице.
</a:t>
            </a:r>
            <a:endParaRPr lang="en-US" sz="1300" dirty="0"/>
          </a:p>
        </p:txBody>
      </p:sp>
      <p:sp>
        <p:nvSpPr>
          <p:cNvPr id="12" name="Text 3"/>
          <p:cNvSpPr txBox="1"/>
          <p:nvPr/>
        </p:nvSpPr>
        <p:spPr>
          <a:xfrm>
            <a:off x="3312589" y="1631313"/>
            <a:ext cx="2536338"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Краткое описание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Фраза It is a… place делает ответ понятным и аккуратным. С её помощью можно сказать, что место красивое, интересное, тихое или известное.
</a:t>
            </a:r>
            <a:endParaRPr lang="en-US" sz="1300" dirty="0"/>
          </a:p>
        </p:txBody>
      </p:sp>
      <p:sp>
        <p:nvSpPr>
          <p:cNvPr id="13" name="Text 4"/>
          <p:cNvSpPr txBox="1"/>
          <p:nvPr/>
        </p:nvSpPr>
        <p:spPr>
          <a:xfrm>
            <a:off x="6200939" y="1631313"/>
            <a:ext cx="2536338"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Что можно увидеть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Конструкция We can see… помогает добавить детали без сложной грамматики. Она особенно удобна, когда ученик перечисляет здания, деревья, животных или памятники.
</a:t>
            </a:r>
            <a:endParaRPr lang="en-US" sz="1300" dirty="0"/>
          </a:p>
        </p:txBody>
      </p:sp>
      <p:sp>
        <p:nvSpPr>
          <p:cNvPr id="14" name="Text 5"/>
          <p:cNvSpPr txBox="1"/>
          <p:nvPr/>
        </p:nvSpPr>
        <p:spPr>
          <a:xfrm>
            <a:off x="1864524" y="3300713"/>
            <a:ext cx="2536338"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Личное мнение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Обороты I like… because… и I think it is worth visiting помогают объяснить выбор. Для 5 класса достаточно одной причины и одного короткого вывода.
</a:t>
            </a:r>
            <a:endParaRPr lang="en-US" sz="1300" dirty="0"/>
          </a:p>
        </p:txBody>
      </p:sp>
      <p:sp>
        <p:nvSpPr>
          <p:cNvPr id="15" name="Text 6"/>
          <p:cNvSpPr txBox="1"/>
          <p:nvPr/>
        </p:nvSpPr>
        <p:spPr>
          <a:xfrm>
            <a:off x="4745313" y="3300713"/>
            <a:ext cx="2536338" cy="1194455"/>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Простые связки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Слова this, that, these, those, а также and, because, but делают речь связной. Они помогают объединить предложения в короткий и ясный ответ.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186833" y="2089322"/>
            <a:ext cx="4376738" cy="1538295"/>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Мини-фразы для разговора о местах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14</a:t>
            </a:r>
            <a:endParaRPr lang="en-US" sz="800" dirty="0"/>
          </a:p>
        </p:txBody>
      </p:sp>
      <p:sp>
        <p:nvSpPr>
          <p:cNvPr id="8" name="Text 2"/>
          <p:cNvSpPr txBox="1"/>
          <p:nvPr/>
        </p:nvSpPr>
        <p:spPr>
          <a:xfrm>
            <a:off x="4186832" y="4422356"/>
            <a:ext cx="3477923" cy="384131"/>
          </a:xfrm>
          <a:prstGeom prst="rect">
            <a:avLst/>
          </a:prstGeom>
          <a:noFill/>
          <a:ln/>
        </p:spPr>
        <p:txBody>
          <a:bodyPr wrap="square" lIns="0" tIns="0" rIns="0" bIns="0" rtlCol="0" anchor="ctr"/>
          <a:lstStyle/>
          <a:p>
            <a:pPr algn="l" indent="0" marL="0">
              <a:lnSpc>
                <a:spcPct val="100000"/>
              </a:lnSpc>
              <a:buNone/>
            </a:pPr>
            <a:r>
              <a:rPr lang="en-US" sz="1150" dirty="0">
                <a:solidFill>
                  <a:srgbClr val="9EB145"/>
                </a:solidFill>
                <a:latin typeface="Arial" pitchFamily="34" charset="0"/>
                <a:ea typeface="Arial" pitchFamily="34" charset="-122"/>
                <a:cs typeface="Arial" pitchFamily="34" charset="-120"/>
              </a:rPr>
              <a:t>Эти фразы покрывают три главные задачи: дать оценку, объяснить её и назвать известность места.
</a:t>
            </a:r>
            <a:endParaRPr lang="en-US" sz="1150" dirty="0"/>
          </a:p>
        </p:txBody>
      </p:sp>
      <p:sp>
        <p:nvSpPr>
          <p:cNvPr id="9" name="Text 3"/>
          <p:cNvSpPr txBox="1"/>
          <p:nvPr/>
        </p:nvSpPr>
        <p:spPr>
          <a:xfrm>
            <a:off x="601265" y="1886113"/>
            <a:ext cx="2997995" cy="2599693"/>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Короткие выражения помогают быстро назвать мнение, причину и общее впечатление от места.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5C47"/>
                </a:solidFill>
                <a:latin typeface="Arial" pitchFamily="34" charset="0"/>
                <a:ea typeface="Arial" pitchFamily="34" charset="-122"/>
                <a:cs typeface="Arial" pitchFamily="34" charset="-120"/>
              </a:rPr>
              <a:t>Тематический материал урока английского языка для 5 класса.
</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3975" y="1479277"/>
            <a:ext cx="3967425" cy="2274295"/>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03650" y="1472027"/>
            <a:ext cx="3967425" cy="2274295"/>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Музеи как интересные места для детей
</a:t>
            </a:r>
            <a:endParaRPr lang="en-US" sz="3000" dirty="0"/>
          </a:p>
        </p:txBody>
      </p:sp>
      <p:sp>
        <p:nvSpPr>
          <p:cNvPr id="9"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15</a:t>
            </a:r>
            <a:endParaRPr lang="en-US" sz="800" dirty="0"/>
          </a:p>
        </p:txBody>
      </p:sp>
      <p:sp>
        <p:nvSpPr>
          <p:cNvPr id="10" name="Text 2"/>
          <p:cNvSpPr txBox="1"/>
          <p:nvPr/>
        </p:nvSpPr>
        <p:spPr>
          <a:xfrm>
            <a:off x="472840" y="3894060"/>
            <a:ext cx="3957300" cy="448425"/>
          </a:xfrm>
          <a:prstGeom prst="rect">
            <a:avLst/>
          </a:prstGeom>
          <a:noFill/>
          <a:ln/>
        </p:spPr>
        <p:txBody>
          <a:bodyPr wrap="square" lIns="0" tIns="0" rIns="0" bIns="0" rtlCol="0" anchor="t"/>
          <a:lstStyle/>
          <a:p>
            <a:pPr algn="l" indent="0" marL="0">
              <a:lnSpc>
                <a:spcPct val="100000"/>
              </a:lnSpc>
              <a:buNone/>
            </a:pPr>
            <a:r>
              <a:rPr lang="en-US" sz="962" b="1" dirty="0">
                <a:solidFill>
                  <a:srgbClr val="005C47"/>
                </a:solidFill>
                <a:latin typeface="Arial" pitchFamily="34" charset="0"/>
                <a:ea typeface="Arial" pitchFamily="34" charset="-122"/>
                <a:cs typeface="Arial" pitchFamily="34" charset="-120"/>
              </a:rPr>
              <a:t>Зал, где оживает история
</a:t>
            </a:r>
            <a:pPr algn="l" indent="0" marL="0">
              <a:lnSpc>
                <a:spcPct val="100000"/>
              </a:lnSpc>
              <a:buNone/>
            </a:pPr>
            <a:r>
              <a:rPr lang="en-US" sz="40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22" dirty="0">
                <a:solidFill>
                  <a:srgbClr val="000000"/>
                </a:solidFill>
                <a:latin typeface="Arial" pitchFamily="34" charset="0"/>
                <a:ea typeface="Arial" pitchFamily="34" charset="-122"/>
                <a:cs typeface="Arial" pitchFamily="34" charset="-120"/>
              </a:rPr>
              <a:t>В музее школьники видят старые вещи, книги, модели и картины, которые рассказывают о прошлом. Экспонаты в залах помогают задавать вопросы и быстро запоминать новые слова, такие как exhibit, collection и guide.
</a:t>
            </a:r>
            <a:endParaRPr lang="en-US" sz="962" dirty="0"/>
          </a:p>
        </p:txBody>
      </p:sp>
      <p:sp>
        <p:nvSpPr>
          <p:cNvPr id="11" name="Text 3"/>
          <p:cNvSpPr txBox="1"/>
          <p:nvPr/>
        </p:nvSpPr>
        <p:spPr>
          <a:xfrm>
            <a:off x="4723371" y="3894060"/>
            <a:ext cx="3957207" cy="448519"/>
          </a:xfrm>
          <a:prstGeom prst="rect">
            <a:avLst/>
          </a:prstGeom>
          <a:noFill/>
          <a:ln/>
        </p:spPr>
        <p:txBody>
          <a:bodyPr wrap="square" lIns="0" tIns="0" rIns="0" bIns="0" rtlCol="0" anchor="t"/>
          <a:lstStyle/>
          <a:p>
            <a:pPr algn="l" indent="0" marL="0">
              <a:lnSpc>
                <a:spcPct val="100000"/>
              </a:lnSpc>
              <a:buNone/>
            </a:pPr>
            <a:r>
              <a:rPr lang="en-US" sz="962" b="1" dirty="0">
                <a:solidFill>
                  <a:srgbClr val="005C47"/>
                </a:solidFill>
                <a:latin typeface="Arial" pitchFamily="34" charset="0"/>
                <a:ea typeface="Arial" pitchFamily="34" charset="-122"/>
                <a:cs typeface="Arial" pitchFamily="34" charset="-120"/>
              </a:rPr>
              <a:t>Поход в музей с классом
</a:t>
            </a:r>
            <a:pPr algn="l" indent="0" marL="0">
              <a:lnSpc>
                <a:spcPct val="100000"/>
              </a:lnSpc>
              <a:buNone/>
            </a:pPr>
            <a:r>
              <a:rPr lang="en-US" sz="401"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722" dirty="0">
                <a:solidFill>
                  <a:srgbClr val="000000"/>
                </a:solidFill>
                <a:latin typeface="Arial" pitchFamily="34" charset="0"/>
                <a:ea typeface="Arial" pitchFamily="34" charset="-122"/>
                <a:cs typeface="Arial" pitchFamily="34" charset="-120"/>
              </a:rPr>
              <a:t>Музейная экскурсия подходит для поездки с одноклассниками, потому что там можно узнать новые факты и рассмотреть редкие предметы. Билет, зал и витрина становятся понятными словами, когда ученики видят их в реальном месте.
</a:t>
            </a:r>
            <a:endParaRPr lang="en-US" sz="962"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16</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Что делает место привлекательным для детей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Для школьников важны не только красивые места, но и то, что там можно узнать, увидеть и сделать. Это особенно заметно в поездках и экскурсиях.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Составлено на основе содержания урока; значения иллюстративные.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974" dirty="0">
                <a:solidFill>
                  <a:srgbClr val="555657"/>
                </a:solidFill>
                <a:latin typeface="Arial" pitchFamily="34" charset="0"/>
                <a:ea typeface="Arial" pitchFamily="34" charset="-122"/>
                <a:cs typeface="Arial" pitchFamily="34" charset="-120"/>
              </a:rPr>
              <a:t>Самыми сильными мотивами становятся интересные факты и развлечения. Природа и безопасность тоже важны, потому что они делают поездку спокойной и запоминающейся.
</a:t>
            </a:r>
            <a:endParaRPr lang="en-US" sz="974"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Короткий диалог о месте, которое стоит посетить
</a:t>
            </a:r>
            <a:endParaRPr lang="en-US" sz="3000" dirty="0"/>
          </a:p>
        </p:txBody>
      </p:sp>
      <p:sp>
        <p:nvSpPr>
          <p:cNvPr id="8"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17</a:t>
            </a:r>
            <a:endParaRPr lang="en-US" sz="800" dirty="0"/>
          </a:p>
        </p:txBody>
      </p:sp>
      <p:sp>
        <p:nvSpPr>
          <p:cNvPr id="9" name="Text 2"/>
          <p:cNvSpPr txBox="1"/>
          <p:nvPr/>
        </p:nvSpPr>
        <p:spPr>
          <a:xfrm>
            <a:off x="431800" y="1783205"/>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Выбор места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 What place do you want to visit? B: I want to visit a museum. Такой старт помогает ученику сразу назвать тему разговора и использовать знакомую лексику.
</a:t>
            </a:r>
            <a:endParaRPr lang="en-US" sz="1200" dirty="0"/>
          </a:p>
        </p:txBody>
      </p:sp>
      <p:sp>
        <p:nvSpPr>
          <p:cNvPr id="10" name="Text 3"/>
          <p:cNvSpPr txBox="1"/>
          <p:nvPr/>
        </p:nvSpPr>
        <p:spPr>
          <a:xfrm>
            <a:off x="4678593" y="1783205"/>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Причина выбора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 Why? B: Because it is interesting and I can learn new things. Здесь удобно тренировать ответ с because и выражать простую личную мотивацию.
</a:t>
            </a:r>
            <a:endParaRPr lang="en-US" sz="1200" dirty="0"/>
          </a:p>
        </p:txBody>
      </p:sp>
      <p:sp>
        <p:nvSpPr>
          <p:cNvPr id="11" name="Text 4"/>
          <p:cNvSpPr txBox="1"/>
          <p:nvPr/>
        </p:nvSpPr>
        <p:spPr>
          <a:xfrm>
            <a:off x="431800" y="3323449"/>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Удалённость и удобство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A: Is it far? B: No, it is near our school. Короткий ответ делает диалог естественным и помогает повторить слова far и near.
</a:t>
            </a:r>
            <a:endParaRPr lang="en-US" sz="1200" dirty="0"/>
          </a:p>
        </p:txBody>
      </p:sp>
      <p:sp>
        <p:nvSpPr>
          <p:cNvPr id="12" name="Text 5"/>
          <p:cNvSpPr txBox="1"/>
          <p:nvPr/>
        </p:nvSpPr>
        <p:spPr>
          <a:xfrm>
            <a:off x="4678593" y="3323449"/>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Для устной практики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Такие реплики легко выучить и разыграть в паре. Они подходят для короткого ответа на уроке и для небольшой мини-сцены перед классом.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18</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От слова к короткому устному ответу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Последовательность шагов для ответа о месте, которое стоит посетить.
</a:t>
            </a:r>
            <a:endParaRPr lang="en-US" sz="3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2055402"/>
            <a:ext cx="4486275" cy="1576794"/>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19</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проверить хороший ответ по-английски
</a:t>
            </a:r>
            <a:endParaRPr lang="en-US" sz="3000"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Краткая проверка помогает увидеть, есть ли в ответе нужные слова, причина и личное мнение.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Тематические требования к устному ответу в 5 классе.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Хороший ответ сочетает лексику по теме, простую грамматику и личную оценку. Этого достаточно для понятного сообщения о месте.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338049" y="1398735"/>
            <a:ext cx="6467903" cy="2346030"/>
          </a:xfrm>
          <a:prstGeom prst="rect">
            <a:avLst/>
          </a:prstGeom>
          <a:noFill/>
          <a:ln/>
        </p:spPr>
        <p:txBody>
          <a:bodyPr wrap="square" lIns="0" tIns="0" rIns="0" bIns="0" rtlCol="0" anchor="ctr"/>
          <a:lstStyle/>
          <a:p>
            <a:pPr algn="ctr" indent="0" marL="0">
              <a:lnSpc>
                <a:spcPct val="100000"/>
              </a:lnSpc>
              <a:buNone/>
            </a:pPr>
            <a:r>
              <a:rPr lang="en-US" sz="3572" b="1" dirty="0">
                <a:solidFill>
                  <a:srgbClr val="FFFFFF"/>
                </a:solidFill>
                <a:latin typeface="Arial" pitchFamily="34" charset="0"/>
                <a:ea typeface="Arial" pitchFamily="34" charset="-122"/>
                <a:cs typeface="Arial" pitchFamily="34" charset="-120"/>
              </a:rPr>
              <a:t>Почему эти места стоит посещать и описывать по-английски
</a:t>
            </a:r>
            <a:pPr algn="ctr" indent="0" marL="0">
              <a:lnSpc>
                <a:spcPct val="100000"/>
              </a:lnSpc>
              <a:buNone/>
            </a:pPr>
            <a:r>
              <a:rPr lang="en-US" sz="3572"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389" dirty="0">
                <a:solidFill>
                  <a:srgbClr val="9EB145"/>
                </a:solidFill>
                <a:latin typeface="Arial" pitchFamily="34" charset="0"/>
                <a:ea typeface="Arial" pitchFamily="34" charset="-122"/>
                <a:cs typeface="Arial" pitchFamily="34" charset="-120"/>
              </a:rPr>
              <a:t>Тема соединяет новые слова, простые модели предложений и реальные места, знакомые детям. Если назвать место, добавить причину и своё мнение, получается ясный и уверенный ответ.
</a:t>
            </a:r>
            <a:endParaRPr lang="en-US" sz="3572"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2026-05-29T13:43:00Z</dcterms:created>
  <dcterms:modified xsi:type="dcterms:W3CDTF">2026-05-29T13:43:00Z</dcterms:modified>
</cp:coreProperties>
</file>