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12192000" cy="6858000"/>
  <p:notesSz cx="6858000" cy="12192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jpe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jpeg"/><Relationship Id="rId4" Type="http://schemas.openxmlformats.org/officeDocument/2006/relationships/image" Target="../media/image-18-4.png"/><Relationship Id="rId5" Type="http://schemas.openxmlformats.org/officeDocument/2006/relationships/image" Target="../media/image-18-5.jpeg"/><Relationship Id="rId6" Type="http://schemas.openxmlformats.org/officeDocument/2006/relationships/image" Target="../media/image-18-6.png"/><Relationship Id="rId7" Type="http://schemas.openxmlformats.org/officeDocument/2006/relationships/image" Target="../media/image-18-7.jpeg"/><Relationship Id="rId8" Type="http://schemas.openxmlformats.org/officeDocument/2006/relationships/image" Target="../media/image-18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98" y="0"/>
            <a:ext cx="2968205" cy="4180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392672" y="4502319"/>
            <a:ext cx="5938500" cy="190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совокупность особей вида, объединённых общей территорией и скрещиванием.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600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3392672" y="484753"/>
            <a:ext cx="6840300" cy="341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b="1" dirty="0">
                <a:solidFill>
                  <a:srgbClr val="F8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ключевая единица биоразнообразия и экологии
</a:t>
            </a:r>
            <a:endParaRPr lang="en-US" sz="4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432530" y="0"/>
            <a:ext cx="5758739" cy="68649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0575" y="2591575"/>
            <a:ext cx="4866600" cy="3294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изучения популяций связано с трудами Дарвина и Менделя в XIX веке. В XX веке наука обрела форму благодаря экологам и генетикам, что укрепило современные представления о биоразнообразии и охране природы.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5066700" cy="16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Возникновение и развитие исследований популяций
</a:t>
            </a:r>
            <a:endParaRPr lang="en-US" sz="32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популяции характерен единый генофонд, демографическая стабильность и пространственное распределение особей по местообитанию.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представляет собой базовую структурную биологическую единицу, объединяющую родственные связи и адаптационные возможности вида.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— совокупность особей одного вида, свободно скрещивающихся и обитающих на определённой территории с общим ареалом.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 понятия «популяция»
</a:t>
            </a:r>
            <a:endParaRPr lang="en-US" sz="3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0725" y="1157022"/>
            <a:ext cx="3681600" cy="248795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48975" y="1157022"/>
            <a:ext cx="3681600" cy="248795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8036150" y="1157022"/>
            <a:ext cx="3681600" cy="2487956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  <p:sp>
        <p:nvSpPr>
          <p:cNvPr id="10" name="Text 1"/>
          <p:cNvSpPr txBox="1"/>
          <p:nvPr/>
        </p:nvSpPr>
        <p:spPr>
          <a:xfrm>
            <a:off x="45057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 елей в Сибири приспособлена к долгим зимам и богата генетическим разнообразием. Такая структура способствует устойчивости к заболеваниям и изменению климата.
</a:t>
            </a:r>
            <a:endParaRPr lang="en-US" sz="1300" dirty="0"/>
          </a:p>
        </p:txBody>
      </p:sp>
      <p:sp>
        <p:nvSpPr>
          <p:cNvPr id="11" name="Text 2"/>
          <p:cNvSpPr txBox="1"/>
          <p:nvPr/>
        </p:nvSpPr>
        <p:spPr>
          <a:xfrm>
            <a:off x="45057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4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Ели Сибирской тайги: устойчивость в суровом климате
</a:t>
            </a:r>
            <a:endParaRPr lang="en-US" sz="1740" dirty="0"/>
          </a:p>
        </p:txBody>
      </p:sp>
      <p:sp>
        <p:nvSpPr>
          <p:cNvPr id="12" name="Text 3"/>
          <p:cNvSpPr txBox="1"/>
          <p:nvPr/>
        </p:nvSpPr>
        <p:spPr>
          <a:xfrm>
            <a:off x="4248825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Карпатская популяция волков характеризуется плотной социальной организацией и контролем территории, что влияет на поддержание численности и генетическую вариативность вида.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4248825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777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Серые волки Карпат: социальные связи и территория
</a:t>
            </a:r>
            <a:endParaRPr lang="en-US" sz="1777" dirty="0"/>
          </a:p>
        </p:txBody>
      </p:sp>
      <p:sp>
        <p:nvSpPr>
          <p:cNvPr id="14" name="Text 5"/>
          <p:cNvSpPr txBox="1"/>
          <p:nvPr/>
        </p:nvSpPr>
        <p:spPr>
          <a:xfrm>
            <a:off x="8036000" y="4861575"/>
            <a:ext cx="3681600" cy="173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Городская популяция голубей отличается высокой плотностью и уникальными поведенческими адаптациями, обеспечивающими выживание в урбанизированных условиях.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8036000" y="3840676"/>
            <a:ext cx="36816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8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Сизые голуби Москвы: адаптация к городской среде
</a:t>
            </a:r>
            <a:endParaRPr lang="en-US" sz="1986" dirty="0"/>
          </a:p>
        </p:txBody>
      </p:sp>
      <p:sp>
        <p:nvSpPr>
          <p:cNvPr id="16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популяций в природе
</a:t>
            </a:r>
            <a:endParaRPr lang="en-US" sz="3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288575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отражает общее количество особей и служит базовым показателем состояния популяции.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5599200" y="21903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указывает численность на единицу площади и показывает степень заселённости территории.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39781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Половая и возрастная структуры влияют на способность к размножению и динамику численности.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8319300" y="4410000"/>
            <a:ext cx="3160200" cy="155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Пространственное распределение варьируется от равномерного до группово-кластерного, отражая экологические условия и поведение.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характеристики популяции
</a:t>
            </a:r>
            <a:endParaRPr lang="en-US" sz="3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40430" y="609600"/>
            <a:ext cx="5129140" cy="56904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536375" y="1840825"/>
            <a:ext cx="5153400" cy="419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популяции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— это агрегированное число особей вида на определённой территории в конкретный момент времени. Она подвержена сезонным и долгосрочным колебаниям зависимо от условий среды.
</a:t>
            </a:r>
            <a:pPr algn="l" indent="0" marL="0">
              <a:lnSpc>
                <a:spcPct val="115000"/>
              </a:lnSpc>
              <a:buNone/>
            </a:pPr>
            <a:r>
              <a:rPr lang="en-US" sz="2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8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особей
</a:t>
            </a:r>
            <a:pPr algn="l" indent="0" marL="0">
              <a:lnSpc>
                <a:spcPct val="115000"/>
              </a:lnSpc>
              <a:buNone/>
            </a:pPr>
            <a:r>
              <a:rPr lang="en-US" sz="6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показывает количество индивидов на единицу площади или объёма. Например, в тундре лемминги при благоприятных условиях достигают высокой плотности, что важно для экосистемных процессов.
</a:t>
            </a:r>
            <a:endParaRPr lang="en-US" sz="1800" dirty="0"/>
          </a:p>
        </p:txBody>
      </p:sp>
      <p:sp>
        <p:nvSpPr>
          <p:cNvPr id="5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536375" y="609600"/>
            <a:ext cx="51534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Численность и плотность популяции
</a:t>
            </a:r>
            <a:endParaRPr lang="en-US" sz="3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Преобладание молодых свидетельствует о росте численности и успешном воспроизводстве, тогда как доминирование старых может указывать на спад.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определяет адаптивную способность и устойчивость к внешним стрессам, влияющим на динамику популяции.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особей по возрастным категориям — молодые, взрослые и старые — характеризует репродуктивный потенциал популяции.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Возрастная структура популяций
</a:t>
            </a:r>
            <a:endParaRPr lang="en-US" sz="3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быстрого роста в период до 1940-х численность резко упала из-за распространения вируса миксоматоза.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факторы, такие как болезни, способны вызывать резкие колебания численности с серьёзными последствиями для экосистем.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Национальный институт экологии, данные 1950 г.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График изменения численности популяции во времени
</a:t>
            </a:r>
            <a:endParaRPr lang="en-US" sz="3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703250" y="2028336"/>
            <a:ext cx="5955300" cy="2671127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44875" y="6155600"/>
            <a:ext cx="58137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Учебник биологии, 2023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характеристик популяций разных видов
</a:t>
            </a:r>
            <a:endParaRPr lang="en-US" sz="3200" dirty="0"/>
          </a:p>
        </p:txBody>
      </p:sp>
      <p:sp>
        <p:nvSpPr>
          <p:cNvPr id="8" name="Text 3"/>
          <p:cNvSpPr txBox="1"/>
          <p:nvPr/>
        </p:nvSpPr>
        <p:spPr>
          <a:xfrm>
            <a:off x="565400" y="1527025"/>
            <a:ext cx="4630200" cy="36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Характеристики численности, плотности и продолжительности жизни у трёх видов с разными стратегиями выживания.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с короткой продолжительностью жизни и высокой рождаемостью склонны к значительным колебаниям численности.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585725" y="19669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объединяет все генетические варианты в популяции, обеспечивая её биологическое разнообразие и способность к адаптации.
</a:t>
            </a:r>
            <a:endParaRPr lang="en-US" sz="1500" dirty="0"/>
          </a:p>
        </p:txBody>
      </p:sp>
      <p:sp>
        <p:nvSpPr>
          <p:cNvPr id="8" name="Text 1"/>
          <p:cNvSpPr txBox="1"/>
          <p:nvPr/>
        </p:nvSpPr>
        <p:spPr>
          <a:xfrm>
            <a:off x="1585725" y="3111488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изменчивость создаёт основу для эволюционных процессов, позволяя виду выживать при изменении условий среды.
</a:t>
            </a:r>
            <a:endParaRPr lang="en-US" sz="1500" dirty="0"/>
          </a:p>
        </p:txBody>
      </p:sp>
      <p:sp>
        <p:nvSpPr>
          <p:cNvPr id="9" name="Text 2"/>
          <p:cNvSpPr txBox="1"/>
          <p:nvPr/>
        </p:nvSpPr>
        <p:spPr>
          <a:xfrm>
            <a:off x="1585725" y="4256007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Вариации аллелей способствуют сопротивляемости болезням и экологическим стрессам, усиливая общую жизнеспособность популяции.
</a:t>
            </a:r>
            <a:endParaRPr lang="en-US" sz="1500" dirty="0"/>
          </a:p>
        </p:txBody>
      </p:sp>
      <p:sp>
        <p:nvSpPr>
          <p:cNvPr id="10" name="Text 3"/>
          <p:cNvSpPr txBox="1"/>
          <p:nvPr/>
        </p:nvSpPr>
        <p:spPr>
          <a:xfrm>
            <a:off x="1585725" y="5400550"/>
            <a:ext cx="9821700" cy="863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Низкая генетическая изменчивость может приводить к повышенной уязвимости и риску вымирания, подчёркивая важность сохранения разнообразия.
</a:t>
            </a:r>
            <a:endParaRPr lang="en-US" sz="1500" dirty="0"/>
          </a:p>
        </p:txBody>
      </p:sp>
      <p:sp>
        <p:nvSpPr>
          <p:cNvPr id="11" name="Text 4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Генофонд и генетическая изменчивость
</a:t>
            </a:r>
            <a:endParaRPr lang="en-US" sz="3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и внешние миграции позволяют популяциям избегать неблагоприятных условий и поддерживать генетический обмен, что способствует сохранению численности и адаптации к изменениям среды.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стратегии, такие как r-стратегия с высоким числом потомков и K-стратегия с интенсивной заботой о потомстве, регулируют динамику и устойчивость популяций в различных экосистемах.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Территориальное поведение и социальная организация обеспечивают оптимальное распределение ресурсов и снижают конкуренцию, а иммунологические и поведенческие механизмы помогают регулировать численность и предотвращать перенаселение.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поддержания численности
</a:t>
            </a:r>
            <a:endParaRPr lang="en-US" sz="32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157088" y="2521323"/>
            <a:ext cx="1877700" cy="181535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62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Межпопуляционные взаимодействия включают конкуренцию за пищу и пространство, а также отношения хищник-жертва, которые существенно влияют на численность и структуру популяций.
</a:t>
            </a:r>
            <a:endParaRPr lang="en-US" sz="1600" dirty="0"/>
          </a:p>
        </p:txBody>
      </p:sp>
      <p:sp>
        <p:nvSpPr>
          <p:cNvPr id="6" name="Text 1"/>
          <p:cNvSpPr txBox="1"/>
          <p:nvPr/>
        </p:nvSpPr>
        <p:spPr>
          <a:xfrm>
            <a:off x="7840375" y="2235046"/>
            <a:ext cx="3870000" cy="2424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Примером являются колебания численности лисиц и зайцев-беляков в бореальных лесах, где их взаимосвязь поддерживает равновесие и способствует стабильности экосистемы.
</a:t>
            </a:r>
            <a:endParaRPr lang="en-US" sz="1600" dirty="0"/>
          </a:p>
        </p:txBody>
      </p:sp>
      <p:sp>
        <p:nvSpPr>
          <p:cNvPr id="7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Взаимодействие между популяциями
</a:t>
            </a:r>
            <a:endParaRPr lang="en-US" sz="3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84525" y="1162408"/>
            <a:ext cx="5445300" cy="462588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400" y="1782025"/>
            <a:ext cx="5311200" cy="402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Показано, как пиковые значения численности хищника и жертвы следуют друг за другом с некоторым запаздыванием, иллюстрируя циклы взаимодействия.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подтверждают периодическую зависимость между популяциями, где рост численности жертвы предшествует росту хищника, поддерживая баланс в экосистеме.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6920200" y="6060700"/>
            <a:ext cx="49320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В. Вольтерры и Н. Лотки, 1920-е годы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5426100" cy="12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«хищник–жертва»: динамика популяций
</a:t>
            </a:r>
            <a:endParaRPr lang="en-US" sz="3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479975" y="3458325"/>
            <a:ext cx="31428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Детерминированные факторы, включая доступность пищи и конкуренцию, оказывают длительное и более предсказуемое воздействие, формируя стабильность или длительные тенденции численности.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181975" y="3458325"/>
            <a:ext cx="3476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Соотношение влияния этих факторов меняется в зависимости от условий среды и биологических особенностей вида, что важно для понимания динамики популяций.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78100" y="3557625"/>
            <a:ext cx="3359700" cy="188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Случайные факторы, такие как пожары или эпидемии, вызывают резкие и непредсказуемые изменения численности, влияя на популяцию кратковременно, но серьезно.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3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случайных и детерминированных факторов
</a:t>
            </a:r>
            <a:endParaRPr lang="en-US" sz="3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37350" y="3229425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Периферия характеризуется меньшей численностью и повышенной смертностью, часто служит зоной расширения или сокращения ареала в ответ на экологические изменения.
</a:t>
            </a:r>
            <a:endParaRPr lang="en-US" sz="1500" dirty="0"/>
          </a:p>
        </p:txBody>
      </p:sp>
      <p:sp>
        <p:nvSpPr>
          <p:cNvPr id="5" name="Text 1"/>
          <p:cNvSpPr txBox="1"/>
          <p:nvPr/>
        </p:nvSpPr>
        <p:spPr>
          <a:xfrm>
            <a:off x="834072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форму и размер ареала влияют климатические условия, рельеф, доступность ресурсов и антропогенные воздействия, определяющие распределение популяции.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876675" y="3199300"/>
            <a:ext cx="2974500" cy="180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Ареал состоит из ядра с высокой плотностью и стабильностью особей, где условия оптимальны для жизнедеятельности вида.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450575" y="487150"/>
            <a:ext cx="105660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и структура ареала популяции
</a:t>
            </a:r>
            <a:endParaRPr lang="en-US" sz="3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450" y="1380407"/>
            <a:ext cx="11135100" cy="481723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20825" y="3208825"/>
            <a:ext cx="48648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Глобальное потепление сокращает ареалы северных видов, как белый медведь в Арктике, снижая их численность и выживаемость. Переход климата изменяет пищевые цепи и условия их обитания.
</a:t>
            </a:r>
            <a:endParaRPr lang="en-US" sz="1600" dirty="0"/>
          </a:p>
        </p:txBody>
      </p:sp>
      <p:sp>
        <p:nvSpPr>
          <p:cNvPr id="7" name="Text 1"/>
          <p:cNvSpPr txBox="1"/>
          <p:nvPr/>
        </p:nvSpPr>
        <p:spPr>
          <a:xfrm>
            <a:off x="6406375" y="3208898"/>
            <a:ext cx="5262600" cy="16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Интенсивная вырубка лесов ведёт к исчезновению певчих птиц, изменяя структуру сообществ и уменьшая биоразнообразие. Экологические катастрофы ускоряют эти процессы и требуют срочных мер.
</a:t>
            </a:r>
            <a:endParaRPr lang="en-US" sz="1600" dirty="0"/>
          </a:p>
        </p:txBody>
      </p:sp>
      <p:sp>
        <p:nvSpPr>
          <p:cNvPr id="8" name="Text 2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влияния среды на популяцию
</a:t>
            </a:r>
            <a:endParaRPr lang="en-US" sz="3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D8D8D8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3300" y="2289105"/>
            <a:ext cx="5955300" cy="228578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3300" y="6190850"/>
            <a:ext cx="5806800" cy="2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WWF, 2022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  <p:sp>
        <p:nvSpPr>
          <p:cNvPr id="7" name="Text 2"/>
          <p:cNvSpPr txBox="1"/>
          <p:nvPr/>
        </p:nvSpPr>
        <p:spPr>
          <a:xfrm>
            <a:off x="450575" y="487150"/>
            <a:ext cx="105660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66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воздействие на численность популяций
</a:t>
            </a:r>
            <a:endParaRPr lang="en-US" sz="2966" dirty="0"/>
          </a:p>
        </p:txBody>
      </p:sp>
      <p:sp>
        <p:nvSpPr>
          <p:cNvPr id="8" name="Text 3"/>
          <p:cNvSpPr txBox="1"/>
          <p:nvPr/>
        </p:nvSpPr>
        <p:spPr>
          <a:xfrm>
            <a:off x="7015250" y="1466550"/>
            <a:ext cx="4643700" cy="39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влияние ключевых антропогенных факторов на популяции различных видов и связанные с этим последствия.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 является одной из главных причин сокращения численности и изменения генетического фонда популяций, угрожая их устойчивости.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7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0725" y="1237107"/>
            <a:ext cx="3682800" cy="323683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230787" y="1237107"/>
            <a:ext cx="3682800" cy="323683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8010849" y="1237107"/>
            <a:ext cx="3682800" cy="323683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  <p:sp>
        <p:nvSpPr>
          <p:cNvPr id="11" name="Text 1"/>
          <p:cNvSpPr txBox="1"/>
          <p:nvPr/>
        </p:nvSpPr>
        <p:spPr>
          <a:xfrm>
            <a:off x="450575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Беловежской пуще проведены работы по улучшению кормовой базы и охране территории, что способствовало стабилизации и росту численности зубров за последние десятилетия.
</a:t>
            </a:r>
            <a:endParaRPr lang="en-US" sz="1300" dirty="0"/>
          </a:p>
        </p:txBody>
      </p:sp>
      <p:sp>
        <p:nvSpPr>
          <p:cNvPr id="12" name="Text 2"/>
          <p:cNvSpPr txBox="1"/>
          <p:nvPr/>
        </p:nvSpPr>
        <p:spPr>
          <a:xfrm>
            <a:off x="452279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Восстановление среды обитания для зубра
</a:t>
            </a:r>
            <a:endParaRPr lang="en-US" sz="1500" dirty="0"/>
          </a:p>
        </p:txBody>
      </p:sp>
      <p:sp>
        <p:nvSpPr>
          <p:cNvPr id="13" name="Text 3"/>
          <p:cNvSpPr txBox="1"/>
          <p:nvPr/>
        </p:nvSpPr>
        <p:spPr>
          <a:xfrm>
            <a:off x="4230637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Дальнем Востоке созданы особо охраняемые природные территории, где внедрены программы мониторинга и предотвращения браконьерства, что повысило выживаемость популяции тигров.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232341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Создание заповедников для амурского тигра
</a:t>
            </a:r>
            <a:endParaRPr lang="en-US" sz="1500" dirty="0"/>
          </a:p>
        </p:txBody>
      </p:sp>
      <p:sp>
        <p:nvSpPr>
          <p:cNvPr id="15" name="Text 5"/>
          <p:cNvSpPr txBox="1"/>
          <p:nvPr/>
        </p:nvSpPr>
        <p:spPr>
          <a:xfrm>
            <a:off x="8010699" y="5242625"/>
            <a:ext cx="3681000" cy="135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Инициативы по разведению и выпуску в дикую природу редких видов помогают компенсировать потери, обеспечивая генетическое разнообразие и поддержание жизненно важной численности.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8012403" y="4631700"/>
            <a:ext cx="3677700" cy="50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Программы репопуляции исчезающих видов
</a:t>
            </a:r>
            <a:endParaRPr lang="en-US" sz="1500" dirty="0"/>
          </a:p>
        </p:txBody>
      </p:sp>
      <p:sp>
        <p:nvSpPr>
          <p:cNvPr id="17" name="Text 7"/>
          <p:cNvSpPr txBox="1"/>
          <p:nvPr/>
        </p:nvSpPr>
        <p:spPr>
          <a:xfrm>
            <a:off x="442250" y="487150"/>
            <a:ext cx="11217300" cy="58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Меры охраны и восстановления популяций
</a:t>
            </a:r>
            <a:endParaRPr lang="en-US" sz="3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F5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7150" y="3086950"/>
            <a:ext cx="31146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динамики популяций помогает прогнозировать распространение заболеваний, например, вирусных инфекций, что важно для общественного здравоохранения и профилактики эпидемий.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4541750" y="3086950"/>
            <a:ext cx="3199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популяционных процессов способствует разработке эффективных программ охраны природы и управления биоресурсами, обеспечивая баланс между человеком и природой.
</a:t>
            </a:r>
            <a:endParaRPr lang="en-US" sz="1500" dirty="0"/>
          </a:p>
        </p:txBody>
      </p:sp>
      <p:sp>
        <p:nvSpPr>
          <p:cNvPr id="5" name="Text 2"/>
          <p:cNvSpPr txBox="1"/>
          <p:nvPr/>
        </p:nvSpPr>
        <p:spPr>
          <a:xfrm>
            <a:off x="8252625" y="3086950"/>
            <a:ext cx="3214800" cy="211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о популяциях позволяют контролировать численность вредителей и сельскохозяйственных животных, поддерживая устойчивость экосистем и экономическую эффективность.
</a:t>
            </a:r>
            <a:endParaRPr lang="en-US" sz="1500" dirty="0"/>
          </a:p>
        </p:txBody>
      </p:sp>
      <p:sp>
        <p:nvSpPr>
          <p:cNvPr id="6" name="Text 3"/>
          <p:cNvSpPr txBox="1"/>
          <p:nvPr/>
        </p:nvSpPr>
        <p:spPr>
          <a:xfrm>
            <a:off x="11439900" y="257625"/>
            <a:ext cx="5898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7" name="Text 4"/>
          <p:cNvSpPr txBox="1"/>
          <p:nvPr/>
        </p:nvSpPr>
        <p:spPr>
          <a:xfrm>
            <a:off x="450575" y="487150"/>
            <a:ext cx="105660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0D277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изучения популяций для человека
</a:t>
            </a:r>
            <a:endParaRPr lang="en-US" sz="3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D277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517236" y="0"/>
            <a:ext cx="4673479" cy="59082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99725" y="2728650"/>
            <a:ext cx="6332400" cy="275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Популяции формируют генетическую базу эволюции и поддерживают стабильность экосистем. Их изучение критично для сохранения биоразнообразия и устойчивого развития на глобальном уровне.
</a:t>
            </a:r>
            <a:endParaRPr lang="en-US" sz="1800" dirty="0"/>
          </a:p>
        </p:txBody>
      </p:sp>
      <p:sp>
        <p:nvSpPr>
          <p:cNvPr id="6" name="Text 1"/>
          <p:cNvSpPr txBox="1"/>
          <p:nvPr/>
        </p:nvSpPr>
        <p:spPr>
          <a:xfrm>
            <a:off x="630325" y="487150"/>
            <a:ext cx="6332400" cy="192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7F5E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Популяция: фундамент устойчивости и эволюции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2026-05-09T23:56:34Z</dcterms:created>
  <dcterms:modified xsi:type="dcterms:W3CDTF">2026-05-09T23:56:34Z</dcterms:modified>
</cp:coreProperties>
</file>