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jpeg"/><Relationship Id="rId4" Type="http://schemas.openxmlformats.org/officeDocument/2006/relationships/image" Target="../media/image-6-4.jpe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jpeg"/><Relationship Id="rId3" Type="http://schemas.openxmlformats.org/officeDocument/2006/relationships/image" Target="../media/image-13-3.jpe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9675" y="271314"/>
            <a:ext cx="8603700" cy="459592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40000" y="3591125"/>
            <a:ext cx="4427700" cy="19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540000" y="2154203"/>
            <a:ext cx="4427700" cy="125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Разберём, когда в наречиях пишется Н или НН.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540000" y="965700"/>
            <a:ext cx="5489400" cy="10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и две буквы Н в наречиях на -о, -е
</a:t>
            </a:r>
            <a:endParaRPr lang="en-US" sz="3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18329" y="142875"/>
            <a:ext cx="4053193" cy="4900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540000" y="1255775"/>
            <a:ext cx="4032000" cy="263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правило важно в 7 классе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орфограмма часто встречается в письменных работах и диктантах. Чтобы не ошибаться, нужно уметь находить исходное слово, определять его часть речи и видеть, как слово образовано.
</a:t>
            </a:r>
            <a:endParaRPr lang="en-US" sz="2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40000" y="513300"/>
            <a:ext cx="8034600" cy="88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 наречиях пишется НН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540000" y="2774928"/>
            <a:ext cx="2331300" cy="132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Исходное слово с НН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 буквы Н пишутся в наречиях на -о, -е, если они образованы от прилагательных или причастий, где уже есть НН. Тогда написание наречия повторяет форму исходного слова.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404761" y="2774928"/>
            <a:ext cx="2331300" cy="132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образования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 работают пары: современный — современно, организованный — организованно, мгновенный — мгновенно. В каждом случае нужно сначала найти слово-источник, а уже потом записать наречие.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6286761" y="2774928"/>
            <a:ext cx="2331300" cy="132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принцип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 основе есть НН, то и в наречии на -о, -е сохраняется то же написание. Поэтому проверка всегда начинается не с произношения, а с морфемного разбора.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05381" y="2708578"/>
            <a:ext cx="3287100" cy="134384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40000" y="513300"/>
            <a:ext cx="8034600" cy="106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наречий с НН и исходных слов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571900" y="2123650"/>
            <a:ext cx="40026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 исходное слово и наречие: так легче увидеть, почему сохраняется двойная Н.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4571900" y="2965125"/>
            <a:ext cx="40026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 исходном слове пишется НН, то в наречии на -о, -е обычно тоже сохраняется НН.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571900" y="4652825"/>
            <a:ext cx="3759300" cy="14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Школьное правило орфографии
</a:t>
            </a:r>
            <a:endParaRPr lang="en-US" sz="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8" name="Text 1"/>
          <p:cNvSpPr txBox="1"/>
          <p:nvPr/>
        </p:nvSpPr>
        <p:spPr>
          <a:xfrm>
            <a:off x="266900" y="273325"/>
            <a:ext cx="8606700" cy="63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пишется одна буква Н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266910" y="1550528"/>
            <a:ext cx="4992153" cy="87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Н в основе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наречие образовано от прилагательного с одной Н, то в наречии тоже пишется одна Н. Так устроены пары: тихий — тихо, ровный — ровно, спокойный — спокойно.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266910" y="2654432"/>
            <a:ext cx="4992153" cy="87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ищем исходное слово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Нельзя сразу писать по памяти или по звучанию. Сначала нужно восстановить прилагательное, от которого образовано наречие, и только потом проверить количество букв Н.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266910" y="3758335"/>
            <a:ext cx="4992153" cy="87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по правилу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исходное прилагательное пишется с одной Н, наречие наследует то же написание. Этот способ помогает избежать лишней буквы и сделать выбор уверенно.
</a:t>
            </a:r>
            <a:endParaRPr lang="en-US" sz="15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6900" y="2911410"/>
            <a:ext cx="2681400" cy="196653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31985" y="2898285"/>
            <a:ext cx="2681400" cy="196653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95979" y="2898289"/>
            <a:ext cx="2681400" cy="196653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6900" y="273325"/>
            <a:ext cx="8610600" cy="119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выглядит связь между исходным словом и наречием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269000" y="1902294"/>
            <a:ext cx="2679000" cy="8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2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прилагательного к наречию
</a:t>
            </a:r>
            <a:pPr algn="l" indent="0" marL="0">
              <a:lnSpc>
                <a:spcPct val="100000"/>
              </a:lnSpc>
              <a:buNone/>
            </a:pPr>
            <a:r>
              <a:rPr lang="en-US" sz="102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цепочка очень короткая: тихий — тихо, редкий — редко. Ученик видит исходное прилагательное и сразу понимает, почему в наречии остаётся одна Н или исчезает лишняя буква. Такая связь помогает не теряться при письме.
</a:t>
            </a:r>
            <a:endParaRPr lang="en-US" sz="1026" dirty="0"/>
          </a:p>
        </p:txBody>
      </p:sp>
      <p:sp>
        <p:nvSpPr>
          <p:cNvPr id="10" name="Text 3"/>
          <p:cNvSpPr txBox="1"/>
          <p:nvPr/>
        </p:nvSpPr>
        <p:spPr>
          <a:xfrm>
            <a:off x="3233082" y="1902275"/>
            <a:ext cx="2679000" cy="81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1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причастия к наречию
</a:t>
            </a:r>
            <a:pPr algn="l" indent="0" marL="0">
              <a:lnSpc>
                <a:spcPct val="100000"/>
              </a:lnSpc>
              <a:buNone/>
            </a:pPr>
            <a:r>
              <a:rPr lang="en-US" sz="101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7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других словах путь длиннее: уверенный — уверенно, организованный — организованно. Здесь важно заметить, что наречие наследует написание основы. Если в исходном слове есть НН, оно сохраняется и дальше.
</a:t>
            </a:r>
            <a:endParaRPr lang="en-US" sz="1013" dirty="0"/>
          </a:p>
        </p:txBody>
      </p:sp>
      <p:sp>
        <p:nvSpPr>
          <p:cNvPr id="11" name="Text 4"/>
          <p:cNvSpPr txBox="1"/>
          <p:nvPr/>
        </p:nvSpPr>
        <p:spPr>
          <a:xfrm>
            <a:off x="6197075" y="1902281"/>
            <a:ext cx="2679000" cy="81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Слово-источник подсказывает ответ
</a:t>
            </a:r>
            <a:pPr algn="l" indent="0" marL="0">
              <a:lnSpc>
                <a:spcPct val="100000"/>
              </a:lnSpc>
              <a:buNone/>
            </a:pPr>
            <a:r>
              <a:rPr lang="en-US" sz="100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7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перед глазами есть вся цепочка, правило становится наглядным. Сначала определяется исходное слово, затем сравнивается написание, и только после этого выбирается нужная форма наречия. Это самый надёжный путь проверки.
</a:t>
            </a:r>
            <a:endParaRPr lang="en-US" sz="1008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7575" y="1965212"/>
            <a:ext cx="8320800" cy="277042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7575" y="513300"/>
            <a:ext cx="8320800" cy="66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выбора Н или НН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417601" y="1291200"/>
            <a:ext cx="8320800" cy="29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действий, которая помогает проверить написание наречий на -о, -е.
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50" y="1606682"/>
            <a:ext cx="520200" cy="520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0050" y="2453340"/>
            <a:ext cx="520200" cy="520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1363" y="3295047"/>
            <a:ext cx="397575" cy="530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74035" y="4175555"/>
            <a:ext cx="520200" cy="462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66900" y="273325"/>
            <a:ext cx="8599800" cy="89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и случаи, которые нужно запомнить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1073273" y="1592301"/>
            <a:ext cx="7183200" cy="53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Безветренно
</a:t>
            </a:r>
            <a:pPr algn="l" indent="0" marL="0">
              <a:lnSpc>
                <a:spcPct val="100000"/>
              </a:lnSpc>
              <a:buNone/>
            </a:pPr>
            <a:r>
              <a:rPr lang="en-US" sz="12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выглядит знакомо, но проверить его можно только через исходную форму. Важно увидеть морфемы и понять, что написание зависит от того, как образовано наречие.
</a:t>
            </a:r>
            <a:endParaRPr lang="en-US" sz="1251" dirty="0"/>
          </a:p>
        </p:txBody>
      </p:sp>
      <p:sp>
        <p:nvSpPr>
          <p:cNvPr id="11" name="Text 3"/>
          <p:cNvSpPr txBox="1"/>
          <p:nvPr/>
        </p:nvSpPr>
        <p:spPr>
          <a:xfrm>
            <a:off x="1073273" y="2438960"/>
            <a:ext cx="7183200" cy="53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Путанно
</a:t>
            </a:r>
            <a:pPr algn="l" indent="0" marL="0">
              <a:lnSpc>
                <a:spcPct val="100000"/>
              </a:lnSpc>
              <a:buNone/>
            </a:pPr>
            <a:r>
              <a:rPr lang="en-US" sz="12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формы требуют особого внимания: на слух они могут казаться простыми, но правило работает через основу слова. Сначала находят исходное прилагательное или причастие, затем определяют Н или НН.
</a:t>
            </a:r>
            <a:endParaRPr lang="en-US" sz="1251" dirty="0"/>
          </a:p>
        </p:txBody>
      </p:sp>
      <p:sp>
        <p:nvSpPr>
          <p:cNvPr id="12" name="Text 4"/>
          <p:cNvSpPr txBox="1"/>
          <p:nvPr/>
        </p:nvSpPr>
        <p:spPr>
          <a:xfrm>
            <a:off x="1073273" y="3285618"/>
            <a:ext cx="7183200" cy="53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Неожиданно
</a:t>
            </a:r>
            <a:pPr algn="l" indent="0" marL="0">
              <a:lnSpc>
                <a:spcPct val="100000"/>
              </a:lnSpc>
              <a:buNone/>
            </a:pPr>
            <a:r>
              <a:rPr lang="en-US" sz="12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слово часто вызывает ошибки из-за длинной словообразовательной цепочки. Чтобы не сомневаться, нужно проверять исходное слово и не полагаться только на произношение.
</a:t>
            </a:r>
            <a:endParaRPr lang="en-US" sz="1251" dirty="0"/>
          </a:p>
        </p:txBody>
      </p:sp>
      <p:sp>
        <p:nvSpPr>
          <p:cNvPr id="13" name="Text 5"/>
          <p:cNvSpPr txBox="1"/>
          <p:nvPr/>
        </p:nvSpPr>
        <p:spPr>
          <a:xfrm>
            <a:off x="1078007" y="4132276"/>
            <a:ext cx="7183200" cy="53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Искренне
</a:t>
            </a:r>
            <a:pPr algn="l" indent="0" marL="0">
              <a:lnSpc>
                <a:spcPct val="100000"/>
              </a:lnSpc>
              <a:buNone/>
            </a:pPr>
            <a:r>
              <a:rPr lang="en-US" sz="12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Здесь особенно полезно помнить исходное прилагательное. Когда учащийся видит основу и суффикс, написание становится понятным, а выбор между Н и НН — осознанным.
</a:t>
            </a:r>
            <a:endParaRPr lang="en-US" sz="1251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9818" y="1962925"/>
            <a:ext cx="3610563" cy="2762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40000" y="513300"/>
            <a:ext cx="8034600" cy="106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ошибки встречаются чаще всего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571900" y="2123650"/>
            <a:ext cx="40026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ошибаются там, где исходное слово длинное или содержит приставку, поэтому его трудно быстро распознать.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4571900" y="2965125"/>
            <a:ext cx="40026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Лидируют ошибки на лишнюю Н и написание по слуху: значит, решающим остаётся не звучание, а проверка происхождения слова.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571900" y="4652825"/>
            <a:ext cx="3759300" cy="14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типичных орфографических ошибок для урока русского языка
</a:t>
            </a:r>
            <a:endParaRPr lang="en-US" sz="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40000" y="475600"/>
            <a:ext cx="8119800" cy="96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Наречия, образованные от причастий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820750" y="1943300"/>
            <a:ext cx="4740000" cy="78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Причастная основа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наречие образовано от причастия, в нём обычно сохраняется написание НН. Поэтому слова организованно и взволнованно пишутся так же, как их исходные формы.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820750" y="2869224"/>
            <a:ext cx="4740000" cy="78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Подсказки в исходном слове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Причастие нередко узнаётся по приставке или зависимым словам. Эти признаки помогают отличить его от прилагательного и правильно выбрать количество букв Н в наречии.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820750" y="3795149"/>
            <a:ext cx="4740000" cy="78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по цепочке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находят исходное причастие, затем сравнивают его написание с наречием. Такой способ особенно полезен в сложных словах с приставками и длинной основой.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703300" y="2320375"/>
            <a:ext cx="5170500" cy="175644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50" y="273325"/>
            <a:ext cx="8607600" cy="125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прилагательных и причастий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266900" y="2278175"/>
            <a:ext cx="28722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что написание наречия повторяет написание исходного слова: прилагательного или причастия.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266900" y="3119650"/>
            <a:ext cx="28722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 исходном слове пишется НН, то в наречии на -о, -е сохраняется то же написание.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266900" y="4731750"/>
            <a:ext cx="2872200" cy="14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Школьное правило орфографии русского языка
</a:t>
            </a:r>
            <a:endParaRPr lang="en-US" sz="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50" y="3060000"/>
            <a:ext cx="4427700" cy="151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буквы Н в речи часто звучат почти одинаково, поэтому на слух их не различить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5220000" y="3060000"/>
            <a:ext cx="3653700" cy="125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Произношение не помогает выбрать написание: в наречиях на -о, -е орфограмма решается не по звучанию, а по исходному слову и его строению.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270050" y="270000"/>
            <a:ext cx="8603700" cy="219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endParaRPr lang="en-US" sz="10000" dirty="0"/>
          </a:p>
        </p:txBody>
      </p:sp>
      <p:sp>
        <p:nvSpPr>
          <p:cNvPr id="7" name="Text 3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8" name="Text 4"/>
          <p:cNvSpPr txBox="1"/>
          <p:nvPr/>
        </p:nvSpPr>
        <p:spPr>
          <a:xfrm>
            <a:off x="270050" y="4653075"/>
            <a:ext cx="4427700" cy="14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Школьное правило орфографии русского языка
</a:t>
            </a:r>
            <a:endParaRPr lang="en-US" sz="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80550" y="1165097"/>
            <a:ext cx="2868000" cy="234985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48450" y="1165097"/>
            <a:ext cx="2868000" cy="234985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16350" y="1164647"/>
            <a:ext cx="2868000" cy="234985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64700" y="3695825"/>
            <a:ext cx="2218800" cy="10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глагола к причастию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появляется глагол организовать, затем от него образуется причастие организованный, а уже потом наречие организованно. В такой цепочке легко увидеть, почему в двух последних словах сохраняется написание с НН. Словообразование подсказывает правильный вариант без догадок.
</a:t>
            </a:r>
            <a:endParaRPr lang="en-US" sz="1100" dirty="0"/>
          </a:p>
        </p:txBody>
      </p:sp>
      <p:sp>
        <p:nvSpPr>
          <p:cNvPr id="9" name="Text 1"/>
          <p:cNvSpPr txBox="1"/>
          <p:nvPr/>
        </p:nvSpPr>
        <p:spPr>
          <a:xfrm>
            <a:off x="3321200" y="3695825"/>
            <a:ext cx="2218800" cy="10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помогает основа слова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основа длинная и в слове есть приставка, цепочка особенно полезна. Она позволяет отделить корень, суффикс и окончание, а затем проверить, от какого слова произошло наречие. Так написание становится понятным и не зависит от слуха.
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6196050" y="3687375"/>
            <a:ext cx="2218800" cy="10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Наречие как отражение источника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слове взволнованно видно, что оно связано с причастием взволнованный. Наречие не меняет правило по своему звучанию: оно сохраняет написание исходного слова. Поэтому цепочка из трёх звеньев — удобный способ быстро проверить орфограмму.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540800" y="464025"/>
            <a:ext cx="8062200" cy="52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Словообразовательная цепочка помогает проверить написание
</a:t>
            </a:r>
            <a:endParaRPr lang="en-US" sz="2046" dirty="0"/>
          </a:p>
        </p:txBody>
      </p:sp>
      <p:sp>
        <p:nvSpPr>
          <p:cNvPr id="12" name="Text 4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7575" y="1965212"/>
            <a:ext cx="8320800" cy="277042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7575" y="513300"/>
            <a:ext cx="8320800" cy="66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Пошаговая проверка орфограммы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417601" y="1291200"/>
            <a:ext cx="8320800" cy="29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основан на слове-источнике и его способе образования.
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4050" y="3253473"/>
            <a:ext cx="8599500" cy="162080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40000" y="513300"/>
            <a:ext cx="8034600" cy="88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для запоминания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543125" y="2179125"/>
            <a:ext cx="1607100" cy="83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3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с одной Н
</a:t>
            </a:r>
            <a:pPr algn="l" indent="0" marL="0">
              <a:lnSpc>
                <a:spcPct val="100000"/>
              </a:lnSpc>
              <a:buNone/>
            </a:pPr>
            <a:r>
              <a:rPr lang="en-US" sz="18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5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этой группе относятся слова тихо, ровно и спокойно. В них наречие образовано от прилагательных с одной Н, поэтому и в наречии пишется одна буква Н.
</a:t>
            </a:r>
            <a:endParaRPr lang="en-US" sz="1134" dirty="0"/>
          </a:p>
        </p:txBody>
      </p:sp>
      <p:sp>
        <p:nvSpPr>
          <p:cNvPr id="12" name="Text 3"/>
          <p:cNvSpPr txBox="1"/>
          <p:nvPr/>
        </p:nvSpPr>
        <p:spPr>
          <a:xfrm>
            <a:off x="2701671" y="2179125"/>
            <a:ext cx="1607100" cy="83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3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с НН
</a:t>
            </a:r>
            <a:pPr algn="l" indent="0" marL="0">
              <a:lnSpc>
                <a:spcPct val="100000"/>
              </a:lnSpc>
              <a:buNone/>
            </a:pPr>
            <a:r>
              <a:rPr lang="en-US" sz="18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Формы медленно, искренне, организованно и уверенно нужно запомнить вместе с исходными словами. Если в прилагательном или причастии есть НН, то оно сохраняется и в наречии.
</a:t>
            </a:r>
            <a:endParaRPr lang="en-US" sz="1133" dirty="0"/>
          </a:p>
        </p:txBody>
      </p:sp>
      <p:sp>
        <p:nvSpPr>
          <p:cNvPr id="13" name="Text 4"/>
          <p:cNvSpPr txBox="1"/>
          <p:nvPr/>
        </p:nvSpPr>
        <p:spPr>
          <a:xfrm>
            <a:off x="4852923" y="2179133"/>
            <a:ext cx="1607100" cy="83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с подвохом
</a:t>
            </a:r>
            <a:pPr algn="l" indent="0" marL="0">
              <a:lnSpc>
                <a:spcPct val="100000"/>
              </a:lnSpc>
              <a:buNone/>
            </a:pPr>
            <a:r>
              <a:rPr lang="en-US" sz="16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Путанно не является удобным примером для общего правила: такие случаи проверяют особенно внимательно. Здесь важно не полагаться на слух, а сначала определить исходное слово и его написание.
</a:t>
            </a:r>
            <a:endParaRPr lang="en-US" sz="1001" dirty="0"/>
          </a:p>
        </p:txBody>
      </p:sp>
      <p:sp>
        <p:nvSpPr>
          <p:cNvPr id="14" name="Text 5"/>
          <p:cNvSpPr txBox="1"/>
          <p:nvPr/>
        </p:nvSpPr>
        <p:spPr>
          <a:xfrm>
            <a:off x="7004175" y="2179133"/>
            <a:ext cx="1607100" cy="83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3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по цепочке
</a:t>
            </a:r>
            <a:pPr algn="l" indent="0" marL="0">
              <a:lnSpc>
                <a:spcPct val="100000"/>
              </a:lnSpc>
              <a:buNone/>
            </a:pPr>
            <a:r>
              <a:rPr lang="en-US" sz="18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взволнованно достаточно найти исходное слово взволнованный. Цепочка сразу показывает НН в причастии, а значит, и в наречии написание будет таким же.
</a:t>
            </a:r>
            <a:endParaRPr lang="en-US" sz="1133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9818" y="1962925"/>
            <a:ext cx="3610563" cy="2762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40000" y="513300"/>
            <a:ext cx="8034600" cy="106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Группы слов по написанию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571900" y="2123650"/>
            <a:ext cx="40026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Отдельные примеры требуют запоминания, но чаще всего правило работает через исходное слово и его часть речи.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4571900" y="2965125"/>
            <a:ext cx="40026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Преобладают наречия, у которых написание прямо повторяет форму прилагательного или причастия.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571900" y="4652825"/>
            <a:ext cx="3759300" cy="14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примеров школьного правила орфографии
</a:t>
            </a:r>
            <a:endParaRPr lang="en-US" sz="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66900" y="273325"/>
            <a:ext cx="8610600" cy="119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ловушки в орфограмме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270050" y="1995870"/>
            <a:ext cx="1722600" cy="228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по слуху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ошибка — писать Н или НН наугад, ориентируясь только на произношение. В устной речи разница часто почти не слышна, поэтому нужен разбор слова.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2565625" y="1995870"/>
            <a:ext cx="1722600" cy="228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Приставки и длинные основы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с приставками и сложной основой особенно часто сбивают с толку. В таких случаях сначала находят исходное прилагательное или причастие, а уже потом проверяют написание.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4850775" y="1995870"/>
            <a:ext cx="1722600" cy="228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Похожие формы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Легко перепутать ветреный и безветренно, путаный и путано, организованный и организованно. Внешнее сходство не помогает, если не установить связь между словами.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7151225" y="1995870"/>
            <a:ext cx="1722600" cy="228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Суффиксы как подсказка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Суффиксы —енн- и -онн- часто указывают на НН в исходном слове. Именно поэтому разбор по морфемам помогает избежать большинства ошибок в наречиях на -о, -е.
</a:t>
            </a:r>
            <a:endParaRPr lang="en-US" sz="13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05381" y="2822176"/>
            <a:ext cx="3287100" cy="111664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40000" y="513300"/>
            <a:ext cx="8034600" cy="106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Самопроверка перед записью слова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571900" y="2123650"/>
            <a:ext cx="40026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слова с исходной формой помогает быстро определить, писать одну Н или НН.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4571900" y="2965125"/>
            <a:ext cx="40026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 исходного слова орфограмму определить неточно: решающими становятся форма-источник и количество Н в ней.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571900" y="4652825"/>
            <a:ext cx="3759300" cy="14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Школьное правило орфографии русского языка
</a:t>
            </a:r>
            <a:endParaRPr lang="en-US" sz="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50" y="3060000"/>
            <a:ext cx="4427700" cy="151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подсказки помогают проверить написание без догадок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5220000" y="3060000"/>
            <a:ext cx="3653700" cy="125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выбрать Н или НН, достаточно трёх опор: найти исходное слово, определить его часть речи и посмотреть, как оно образовано.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270050" y="270000"/>
            <a:ext cx="8603700" cy="219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endParaRPr lang="en-US" sz="10000" dirty="0"/>
          </a:p>
        </p:txBody>
      </p:sp>
      <p:sp>
        <p:nvSpPr>
          <p:cNvPr id="7" name="Text 3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8" name="Text 4"/>
          <p:cNvSpPr txBox="1"/>
          <p:nvPr/>
        </p:nvSpPr>
        <p:spPr>
          <a:xfrm>
            <a:off x="270050" y="4653075"/>
            <a:ext cx="4427700" cy="14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Школьное правило орфографии русского языка
</a:t>
            </a:r>
            <a:endParaRPr lang="en-US" sz="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142000" y="1345900"/>
            <a:ext cx="4860000" cy="22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Итог: как не ошибаться в Н и НН
</a:t>
            </a:r>
            <a:pPr algn="ctr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Запомнить правило проще всего через слово-источник: наречие на -о, -е сохраняет написание прилагательного или причастия, от которого оно образовано. Тогда проверка становится точной и понятной.
</a:t>
            </a:r>
            <a:endParaRPr lang="en-US" sz="3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2026-05-28T17:26:01Z</dcterms:created>
  <dcterms:modified xsi:type="dcterms:W3CDTF">2026-05-28T17:26:01Z</dcterms:modified>
</cp:coreProperties>
</file>