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28250" y="2437235"/>
            <a:ext cx="5239500" cy="213878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64050" y="1334818"/>
            <a:ext cx="7215900" cy="7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84" b="1" i="1" dirty="0">
                <a:solidFill>
                  <a:srgbClr val="FDED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 мировой экономике: ключевые темы
</a:t>
            </a:r>
            <a:endParaRPr lang="en-US" sz="2684" dirty="0"/>
          </a:p>
        </p:txBody>
      </p:sp>
      <p:sp>
        <p:nvSpPr>
          <p:cNvPr id="8" name="Text 1"/>
          <p:cNvSpPr txBox="1"/>
          <p:nvPr/>
        </p:nvSpPr>
        <p:spPr>
          <a:xfrm>
            <a:off x="1729150" y="2102470"/>
            <a:ext cx="5685600" cy="33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DED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 мире: торговля, ресурсы, финансы и технологии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16475" y="4577825"/>
            <a:ext cx="2111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4493" y="0"/>
            <a:ext cx="44352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6500" y="1471700"/>
            <a:ext cx="3417600" cy="20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Оценить место России по одному показателю невозможно: торговля, технологии, финансы и логистика показывают разные стороны ее включенности в мир.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015200" y="428900"/>
            <a:ext cx="37188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2318" b="1" i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Показатели, без которых не понять роль страны
</a:t>
            </a:r>
            <a:endParaRPr lang="en-US" sz="2318" dirty="0"/>
          </a:p>
        </p:txBody>
      </p:sp>
      <p:sp>
        <p:nvSpPr>
          <p:cNvPr id="6" name="Text 2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9659" y="1946450"/>
            <a:ext cx="261900" cy="261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11350" y="1946465"/>
            <a:ext cx="261900" cy="261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83025" y="1946465"/>
            <a:ext cx="261900" cy="261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649000" y="1968095"/>
            <a:ext cx="273300" cy="21864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87350" y="356000"/>
            <a:ext cx="71694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мировая экономика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715275" y="2441475"/>
            <a:ext cx="1711500" cy="17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9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между странами
</a:t>
            </a:r>
            <a:pPr algn="l" indent="0" marL="0">
              <a:lnSpc>
                <a:spcPct val="100000"/>
              </a:lnSpc>
              <a:buNone/>
            </a:pPr>
            <a:r>
              <a:rPr lang="en-US" sz="647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9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сеть обмена, где страны продают и покупают товары, услуги, капитал и технологии. Для России важны не только объемы, но и то, в каких звеньях цепочки создается стоимость.
</a:t>
            </a:r>
            <a:endParaRPr lang="en-US" sz="1109" dirty="0"/>
          </a:p>
        </p:txBody>
      </p:sp>
      <p:sp>
        <p:nvSpPr>
          <p:cNvPr id="13" name="Text 2"/>
          <p:cNvSpPr txBox="1"/>
          <p:nvPr/>
        </p:nvSpPr>
        <p:spPr>
          <a:xfrm>
            <a:off x="2786950" y="2441475"/>
            <a:ext cx="1711500" cy="17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6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Финансовые потоки
</a:t>
            </a:r>
            <a:pPr algn="l" indent="0" marL="0">
              <a:lnSpc>
                <a:spcPct val="100000"/>
              </a:lnSpc>
              <a:buNone/>
            </a:pPr>
            <a:r>
              <a:rPr lang="en-US" sz="622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экономика связывает банки, биржи и платежные системы. Для внешней торговли России это означает зависимость от валют расчетов, доступа к капиталу и устойчивости финансовой инфраструктуры.
</a:t>
            </a:r>
            <a:endParaRPr lang="en-US" sz="1066" dirty="0"/>
          </a:p>
        </p:txBody>
      </p:sp>
      <p:sp>
        <p:nvSpPr>
          <p:cNvPr id="14" name="Text 3"/>
          <p:cNvSpPr txBox="1"/>
          <p:nvPr/>
        </p:nvSpPr>
        <p:spPr>
          <a:xfrm>
            <a:off x="4858625" y="2441475"/>
            <a:ext cx="1711500" cy="17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9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знаний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распространяются через оборудование, лицензии, программное обеспечение, совместные разработки и обучение. Чем выше технологический уровень товара, тем труднее быстро найти замену поставщику.
</a:t>
            </a:r>
            <a:endParaRPr lang="en-US" sz="1029" dirty="0"/>
          </a:p>
        </p:txBody>
      </p:sp>
      <p:sp>
        <p:nvSpPr>
          <p:cNvPr id="15" name="Text 4"/>
          <p:cNvSpPr txBox="1"/>
          <p:nvPr/>
        </p:nvSpPr>
        <p:spPr>
          <a:xfrm>
            <a:off x="6930300" y="2441475"/>
            <a:ext cx="1711500" cy="17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688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Рабочая сила тоже перемещается между странами: через учебу, трудовую миграцию и научные обмены. Эти связи влияют на кадры, спрос на услуги и региональное сотрудничество.
</a:t>
            </a:r>
            <a:endParaRPr lang="en-US" sz="1180" dirty="0"/>
          </a:p>
        </p:txBody>
      </p:sp>
      <p:sp>
        <p:nvSpPr>
          <p:cNvPr id="16" name="Text 5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095" y="1678450"/>
            <a:ext cx="8114661" cy="3053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5175" y="1141575"/>
            <a:ext cx="6722100" cy="4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потоки внешнеэкономических связей России в мировой системе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25175" y="289100"/>
            <a:ext cx="7527900" cy="7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Каналы связи России с мировой экономикой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3575" y="2075208"/>
            <a:ext cx="4022100" cy="1685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5175" y="1591837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критериев помогает увидеть не только размер экономики, но и ее устойчивость к внешним шокам.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25175" y="496925"/>
            <a:ext cx="5848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анализируют место страны в мировой экономике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525175" y="2607802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может выглядеть крупной по объему, но более уязвимой по структуре экспорта и импорту технологий.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25175" y="3702725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Подходы Всемирного банка, МВФ и ОЭСР к оценке международной конкурентоспособности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7800" y="356000"/>
            <a:ext cx="67968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эволюция внешнеэкономической роли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71650" y="3162350"/>
            <a:ext cx="1910100" cy="9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5" b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1990-е: спад и перестройка
</a:t>
            </a:r>
            <a:pPr algn="l" indent="0" marL="0">
              <a:lnSpc>
                <a:spcPct val="100000"/>
              </a:lnSpc>
              <a:buNone/>
            </a:pPr>
            <a:r>
              <a:rPr lang="en-US" sz="452" b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5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рыночной экономике сопровождался спадом производства, разрывом старых связей и сокращением внешней торговли. Внешнеэкономическая роль страны резко ослабла.
</a:t>
            </a:r>
            <a:endParaRPr lang="en-US" sz="905" dirty="0"/>
          </a:p>
        </p:txBody>
      </p:sp>
      <p:sp>
        <p:nvSpPr>
          <p:cNvPr id="10" name="Text 2"/>
          <p:cNvSpPr txBox="1"/>
          <p:nvPr/>
        </p:nvSpPr>
        <p:spPr>
          <a:xfrm>
            <a:off x="2589079" y="1380125"/>
            <a:ext cx="1910100" cy="9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5" b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2000-е: рост на сырьевом экспорте
</a:t>
            </a:r>
            <a:pPr algn="l" indent="0" marL="0">
              <a:lnSpc>
                <a:spcPct val="100000"/>
              </a:lnSpc>
              <a:buNone/>
            </a:pPr>
            <a:r>
              <a:rPr lang="en-US" sz="448" b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фоне высоких цен на сырье вырос экспорт топлива, металлов и удобрений, а вместе с ним — валютные поступления и международное значение России.
</a:t>
            </a:r>
            <a:endParaRPr lang="en-US" sz="895" dirty="0"/>
          </a:p>
        </p:txBody>
      </p:sp>
      <p:sp>
        <p:nvSpPr>
          <p:cNvPr id="11" name="Text 3"/>
          <p:cNvSpPr txBox="1"/>
          <p:nvPr/>
        </p:nvSpPr>
        <p:spPr>
          <a:xfrm>
            <a:off x="4626438" y="3162350"/>
            <a:ext cx="1910100" cy="9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5" b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2014 года: ограничения
</a:t>
            </a:r>
            <a:pPr algn="l" indent="0" marL="0">
              <a:lnSpc>
                <a:spcPct val="100000"/>
              </a:lnSpc>
              <a:buNone/>
            </a:pPr>
            <a:r>
              <a:rPr lang="en-US" sz="452" b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5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2014 года усилились санкции, ограничения на финансирование и доступ к технологиям. Структура торговли и логистики начала меняться быстрее.
</a:t>
            </a:r>
            <a:endParaRPr lang="en-US" sz="905" dirty="0"/>
          </a:p>
        </p:txBody>
      </p:sp>
      <p:sp>
        <p:nvSpPr>
          <p:cNvPr id="12" name="Text 4"/>
          <p:cNvSpPr txBox="1"/>
          <p:nvPr/>
        </p:nvSpPr>
        <p:spPr>
          <a:xfrm>
            <a:off x="6678775" y="1380125"/>
            <a:ext cx="1910100" cy="9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5" b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годы: адаптация
</a:t>
            </a:r>
            <a:pPr algn="l" indent="0" marL="0">
              <a:lnSpc>
                <a:spcPct val="100000"/>
              </a:lnSpc>
              <a:buNone/>
            </a:pPr>
            <a:r>
              <a:rPr lang="en-US" sz="452" b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5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маршруты, переориентация партнеров и развитие внутренних механизмов позволили частично адаптироваться, но зависимость от внешних рынков сохранилась.
</a:t>
            </a:r>
            <a:endParaRPr lang="en-US" sz="905" dirty="0"/>
          </a:p>
        </p:txBody>
      </p:sp>
      <p:sp>
        <p:nvSpPr>
          <p:cNvPr id="13" name="Text 5"/>
          <p:cNvSpPr txBox="1"/>
          <p:nvPr/>
        </p:nvSpPr>
        <p:spPr>
          <a:xfrm>
            <a:off x="8819075" y="4822025"/>
            <a:ext cx="225600" cy="2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175" y="496925"/>
            <a:ext cx="72612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ВВП и место России в мире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418500" y="2522725"/>
            <a:ext cx="1717500" cy="15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Крупная экономика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номинальному объему ВВП Россия относится к крупнейшим экономикам мира, однако международные рейтинги зависят от методики расчета и валютного курса. Поэтому сравнение требует осторожности.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638592" y="2522725"/>
            <a:ext cx="1717500" cy="15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Чувствительность к ценам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Сырьевые цены сильно влияют на показатель в долларах: при росте котировок увеличиваются экспортные доходы и оценка экономики, а при падении эффект может быть обратным.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858767" y="2522725"/>
            <a:ext cx="1717500" cy="15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масштаб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в мировом ВВП не показывает, насколько экономика технологична и диверсифицирована. Для этого нужно смотреть на промышленную структуру, качество институтов и производительность.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080845" y="2522725"/>
            <a:ext cx="1717500" cy="15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зависит от среды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Россия одновременно выглядит значимым игроком и страной, чья позиция заметно меняется вместе с внешней конъюнктурой.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5698" y="1433500"/>
            <a:ext cx="4218154" cy="2840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175" y="1591837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потоки концентрируются у ограниченного числа партнеров, поэтому изменения в одном направлении быстро отражаются на всей структуре обмена.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25175" y="496925"/>
            <a:ext cx="5848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торговые партнеры и тренд потоков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525175" y="2607802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оборот сосредоточен в нескольких направлениях, а смещение в сторону Азии и соседних стран усиливает восточный вектор торговли.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459850"/>
            <a:ext cx="30261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ФТС России и UN Comtrade за последние годы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54575" y="2800312"/>
            <a:ext cx="9253200" cy="23946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600" y="428900"/>
            <a:ext cx="5848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Россия продает за рубеж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27225" y="1430975"/>
            <a:ext cx="1741500" cy="12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Нефтяной экспорт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 нефтепродукты остаются важнейшей статьей экспорта, поскольку обеспечивают основную часть валютной выручки и задают чувствительность внешней торговли к мировым ценам.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7042900" y="1452300"/>
            <a:ext cx="1741500" cy="12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доля продукции глубокой переработки, тем больше добавленная стоимость остается внутри страны. Однако именно эта часть экспорта пока уступает сырьевым товарам.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04342" y="1452300"/>
            <a:ext cx="1741500" cy="12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Металлы и химия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Металлы и удобрения показывают, что Россия сильна не только в добыче, но и в отдельных отраслях переработки, связанных с ресурсной базой и промышленной кооперацией.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765783" y="1452300"/>
            <a:ext cx="1741500" cy="12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 и уголь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газ и уголь формируют вторую опору внешних поставок. Их значение определяется не только спросом, но и транспортной инфраструктурой и долгосрочными контрактами.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5175" y="1132601"/>
            <a:ext cx="3026100" cy="17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Технологическая зависимость особенно заметна там, где поставки сложнее всего быстро заменить.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525175" y="4139526"/>
            <a:ext cx="3026100" cy="50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структуре импорта России из статистики ФТС России и UN Comtrade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883350" y="162975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ctr" indent="0" marL="0">
              <a:lnSpc>
                <a:spcPct val="100000"/>
              </a:lnSpc>
              <a:buNone/>
            </a:pPr>
            <a:r>
              <a:rPr lang="en-US" sz="18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групп импорта особенно важны для промышленности и потребителей.
</a:t>
            </a:r>
            <a:endParaRPr lang="en-US" sz="4014" dirty="0"/>
          </a:p>
        </p:txBody>
      </p:sp>
      <p:sp>
        <p:nvSpPr>
          <p:cNvPr id="6" name="Text 3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5175" y="1132601"/>
            <a:ext cx="3026100" cy="17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Услуги формируют меньшую, но значимую часть внешних связей России: в транспорте, ИТ и деловых сервисах именно они поддерживают связь с зарубежными рынками.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525175" y="4139526"/>
            <a:ext cx="3026100" cy="50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ВТО, оценки структуры внешней торговли России; последние доступные данные.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883350" y="162975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7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10%
</a:t>
            </a:r>
            <a:pPr algn="ctr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приходится на услуги во внешней торговле России.
</a:t>
            </a:r>
            <a:endParaRPr lang="en-US" sz="3754" dirty="0"/>
          </a:p>
        </p:txBody>
      </p:sp>
      <p:sp>
        <p:nvSpPr>
          <p:cNvPr id="6" name="Text 3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68731" y="625375"/>
            <a:ext cx="3473638" cy="406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9600" y="428900"/>
            <a:ext cx="5848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 как основа внешних связей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27075" y="1530000"/>
            <a:ext cx="42516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 поставок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Нефть, газ и нефтепродукты требуют трубопроводов, портов и терминалов, поэтому география поставок напрямую влияет на стоимость и устойчивость экспорта.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27075" y="4097450"/>
            <a:ext cx="42516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Финансовый эффект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 остаётся ключевым источником валютной выручки, а значит, влияет на бюджет, курс рубля и возможности финансировать импорт.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27075" y="3241633"/>
            <a:ext cx="42516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направлений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Перенаправление потоков в новые регионы требует перестройки логистики, страхования, расчётов и технического обслуживания сложной инфраструктуры.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27075" y="2385817"/>
            <a:ext cx="42516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контракты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экспорт опирается на долгосрочные контракты, потому что добыча, транспортировка и переработка связаны с крупными вложениями и длительным планированием.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5698" y="1433500"/>
            <a:ext cx="4218154" cy="2840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175" y="1591837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рубля менялся заметно в течение 2023 года: на него влияли экспортная выручка, импортный спрос и условия финансовых расчётов.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25175" y="496925"/>
            <a:ext cx="5848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Валюта, расчеты и финансовые связи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525175" y="2607802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рубля в 2023 году показывало чувствительность к внешней торговле, движению капитала и структуре платежей.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459850"/>
            <a:ext cx="30261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 России; средние значения курса рубля к доллару США, 2023.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3575" y="1995358"/>
            <a:ext cx="4022100" cy="184543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5175" y="1591837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инвестиционные показатели помогают понять международную связанность экономики.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25175" y="496925"/>
            <a:ext cx="5848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инвестиционных связей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525175" y="2607802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ПИИ и зарубежные активы показывают не только объём денег, но и уровень доверия, рисков и доступа к рынкам.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25175" y="3702725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ЮНКТАД; Банк России.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095" y="1678450"/>
            <a:ext cx="8114661" cy="3053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5175" y="1141575"/>
            <a:ext cx="6722100" cy="4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санкции и ограничения меняют торговлю, логистику и финансовые связи.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25175" y="289100"/>
            <a:ext cx="7527900" cy="7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→ адаптация → новая структура связей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175" y="496925"/>
            <a:ext cx="72612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Импортозамещение и переориентация рынков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77400" y="2632376"/>
            <a:ext cx="1694700" cy="17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Сельское 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сельском хозяйстве быстрее всего расширились внутренние поставки продовольствия и сырья для переработки. Это уменьшило зависимость от части импорта, но не сняло потребность в технике и семенах.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1525" y="2632376"/>
            <a:ext cx="1694700" cy="17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Сложная техника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машиностроении замещение идёт медленнее, потому что оборудование и комплектующие часто состоят из множества взаимозависимых узлов. Чем сложнее изделие, тем дольше перестраивается производство.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59125" y="2632376"/>
            <a:ext cx="1694700" cy="17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Локализация производства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Фармацевтика и потребительские товары легче поддаются локализации, но требуют стабильного доступа к сырью, упаковке и качественному контролю. Поэтому результат зависит не только от спроса, но и от технологий.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816725" y="2632376"/>
            <a:ext cx="1694700" cy="17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Разная скорость адаптации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Переориентация внешних рынков в сырье происходит быстрее, чем в высокотехнологичной продукции. Новые партнёры принимают простые товары легче, чем сложные изделия с жёсткими стандартами.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3575" y="2075208"/>
            <a:ext cx="4022100" cy="1685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5175" y="1591837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какие отрасли сильнее всего связаны с мировым спросом, логистикой и переработкой.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25175" y="496925"/>
            <a:ext cx="5848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экспортные отрасли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525175" y="2607802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Сырьевые отрасли быстрее реагируют на мировые цены, а более сложные цепочки сильнее зависят от технологий, комплектующих и транспорта.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25175" y="3702725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Росстат; данные внешней торговли и промышленной структуры, последние доступные годы.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175" y="496925"/>
            <a:ext cx="72612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Технологии, кадры и научные связи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418500" y="2522725"/>
            <a:ext cx="1717500" cy="15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Академическая мобильность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студентами, стажировки и совместные программы расширяют доступ к знаниям и профессиональным стандартам. Для экономики это важный канал подготовки кадров и переноса практик.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638592" y="2522725"/>
            <a:ext cx="1717500" cy="15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Передача технологий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Импорт оборудования и лицензий ускоряет обновление производства, особенно там, где собственная база ещё формируется. Без этого сложнее быстро внедрять современные технологии.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858767" y="2522725"/>
            <a:ext cx="1717500" cy="15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Научная кооперация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исследования и публикации дают не только результаты, но и профессиональные сети. Когда такие связи сужаются, предприятия и университеты дольше ищут новые решения внутри страны.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080845" y="2522725"/>
            <a:ext cx="1717500" cy="15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Кадровая устойчивость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роли собственных кадров становится ответом на ограничения: экономика начинает сильнее опираться на инженеров, исследователей и преподавателей, работающих внутри страны.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54575" y="2800312"/>
            <a:ext cx="9253200" cy="23946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600" y="428900"/>
            <a:ext cx="5848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Региональная роль России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57450" y="1637100"/>
            <a:ext cx="31233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Интеграционные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ЕАЭС и СНГ Россия связана с соседями через торговлю, железные дороги, трубопроводы и энергосистемы. Эти связи особенно заметны там, где экономика зависит от транзита и общего рынка.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76650" y="1637100"/>
            <a:ext cx="31233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Трудовая миграция и общие стандарты облегчают движение людей, товаров и услуг. Поэтому влияние России в регионе проявляется не только в объёмах торговли, но и в правилах взаимодействия.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031150" y="2482125"/>
            <a:ext cx="4893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остаётся заметным участником сырьевой торговли, энергетики и отдельных производственных цепочек. Но её будущая роль будет зависеть от диверсификации экономики, роста производительности и доступа к технологиям.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836800" y="1276300"/>
            <a:ext cx="52683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 мировой экономике: роль сохраняется, но меняется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2026-07-27T02:15:36Z</dcterms:created>
  <dcterms:modified xsi:type="dcterms:W3CDTF">2026-07-27T02:15:36Z</dcterms:modified>
</cp:coreProperties>
</file>