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18288000" cy="10287000"/>
  <p:notesSz cx="10287000" cy="18288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image" Target="../media/image-4-5.jpeg"/><Relationship Id="rId6" Type="http://schemas.openxmlformats.org/officeDocument/2006/relationships/image" Target="../media/image-4-6.png"/><Relationship Id="rId7" Type="http://schemas.openxmlformats.org/officeDocument/2006/relationships/image" Target="../media/image-4-7.jpeg"/><Relationship Id="rId8" Type="http://schemas.openxmlformats.org/officeDocument/2006/relationships/image" Target="../media/image-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image" Target="../media/image-15-9.png"/><Relationship Id="rId10" Type="http://schemas.openxmlformats.org/officeDocument/2006/relationships/image" Target="../media/image-15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516400" y="1428399"/>
            <a:ext cx="8059200" cy="784670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530375" y="2331350"/>
            <a:ext cx="7529100" cy="502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Первобытный мир и зарождение цивилизаций
</a:t>
            </a:r>
            <a:pPr algn="l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Homo sapiens до городов и письма: как выживание превратилось в сложное общество.
</a:t>
            </a:r>
            <a:endParaRPr lang="en-US" sz="4600" dirty="0"/>
          </a:p>
        </p:txBody>
      </p:sp>
      <p:sp>
        <p:nvSpPr>
          <p:cNvPr id="5" name="Text 1"/>
          <p:cNvSpPr txBox="1"/>
          <p:nvPr/>
        </p:nvSpPr>
        <p:spPr>
          <a:xfrm>
            <a:off x="1530375" y="8050825"/>
            <a:ext cx="7529100" cy="122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18950" y="2235947"/>
            <a:ext cx="8053500" cy="802990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7242500" y="9536150"/>
            <a:ext cx="924600" cy="10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9020150" y="3242100"/>
            <a:ext cx="7925400" cy="55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Регулярные пищевые излишки, потепление после ледникового периода и освоение речных долин создали предпосылки для городов и власти: законов, налогов, иерархий и письменной фиксации жизни общества.
</a:t>
            </a:r>
            <a:endParaRPr lang="en-US" sz="2600" dirty="0"/>
          </a:p>
        </p:txBody>
      </p:sp>
      <p:sp>
        <p:nvSpPr>
          <p:cNvPr id="6" name="Text 2"/>
          <p:cNvSpPr txBox="1"/>
          <p:nvPr/>
        </p:nvSpPr>
        <p:spPr>
          <a:xfrm>
            <a:off x="519350" y="468400"/>
            <a:ext cx="14526600" cy="12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переход к цивилизации изменил ход мировой истории
</a:t>
            </a:r>
            <a:endParaRPr lang="en-US" sz="5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723448" y="1979215"/>
            <a:ext cx="8287500" cy="6649052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0372575" y="9023150"/>
            <a:ext cx="6911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1957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Ориентировочные даты по материалам школьного курса по истории первобытного общества и древнего мира.
</a:t>
            </a:r>
            <a:endParaRPr lang="en-US" sz="1957" dirty="0"/>
          </a:p>
        </p:txBody>
      </p:sp>
      <p:sp>
        <p:nvSpPr>
          <p:cNvPr id="6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200" dirty="0"/>
          </a:p>
        </p:txBody>
      </p:sp>
      <p:sp>
        <p:nvSpPr>
          <p:cNvPr id="7" name="Text 2"/>
          <p:cNvSpPr txBox="1"/>
          <p:nvPr/>
        </p:nvSpPr>
        <p:spPr>
          <a:xfrm>
            <a:off x="349250" y="2011300"/>
            <a:ext cx="8918400" cy="664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этапы развития человечества
</a:t>
            </a:r>
            <a:pPr algn="l" indent="0" marL="0">
              <a:lnSpc>
                <a:spcPct val="150041"/>
              </a:lnSpc>
              <a:buNone/>
            </a:pPr>
            <a:r>
              <a:rPr lang="en-US" sz="3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Движущая сила изменений — постепенное усложнение технологий и социальных связей: от простых орудий к устойчивым формам хозяйства и управления.
</a:t>
            </a:r>
            <a:pPr algn="l" indent="0" marL="0">
              <a:lnSpc>
                <a:spcPct val="150041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Общая тенденция выстроена в единую линию: чем стабильнее становилось добывание пищи и организация совместной жизни, тем быстрее появлялись города, власть и письменность.
</a:t>
            </a:r>
            <a:endParaRPr lang="en-US" sz="46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E8EDFD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89275" y="2025012"/>
            <a:ext cx="5112600" cy="398922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793688" y="2025012"/>
            <a:ext cx="5112600" cy="398922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2498100" y="2025012"/>
            <a:ext cx="5112600" cy="3989226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200" dirty="0"/>
          </a:p>
        </p:txBody>
      </p:sp>
      <p:sp>
        <p:nvSpPr>
          <p:cNvPr id="11" name="Text 1"/>
          <p:cNvSpPr txBox="1"/>
          <p:nvPr/>
        </p:nvSpPr>
        <p:spPr>
          <a:xfrm>
            <a:off x="679950" y="491775"/>
            <a:ext cx="16930800" cy="8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охотников и собирателей
</a:t>
            </a:r>
            <a:endParaRPr lang="en-US" sz="4500" dirty="0"/>
          </a:p>
        </p:txBody>
      </p:sp>
      <p:sp>
        <p:nvSpPr>
          <p:cNvPr id="12" name="Text 2"/>
          <p:cNvSpPr txBox="1"/>
          <p:nvPr/>
        </p:nvSpPr>
        <p:spPr>
          <a:xfrm>
            <a:off x="1089275" y="7326427"/>
            <a:ext cx="5112600" cy="19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Охотничьи группы действовали сообща: планировали маршрут, распределяли роли и совместно добывали мясо. Успех зависел от сезона и погоды. Поэтому стоянки нередко менялись, а знания передавались от поколения к поколению.
</a:t>
            </a:r>
            <a:endParaRPr lang="en-US" sz="2138" dirty="0"/>
          </a:p>
        </p:txBody>
      </p:sp>
      <p:sp>
        <p:nvSpPr>
          <p:cNvPr id="13" name="Text 3"/>
          <p:cNvSpPr txBox="1"/>
          <p:nvPr/>
        </p:nvSpPr>
        <p:spPr>
          <a:xfrm>
            <a:off x="1089277" y="6289732"/>
            <a:ext cx="51126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44" b="1" dirty="0">
                <a:solidFill>
                  <a:srgbClr val="0345E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Охота как коллективная работа
</a:t>
            </a:r>
            <a:endParaRPr lang="en-US" sz="2644" dirty="0"/>
          </a:p>
        </p:txBody>
      </p:sp>
      <p:sp>
        <p:nvSpPr>
          <p:cNvPr id="14" name="Text 4"/>
          <p:cNvSpPr txBox="1"/>
          <p:nvPr/>
        </p:nvSpPr>
        <p:spPr>
          <a:xfrm>
            <a:off x="6793688" y="7326427"/>
            <a:ext cx="5112600" cy="19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Добыча пищи определялась временем года. Люди переходили с места на место, следуя растущим съедобным растениям и миграциям животных. Такая зависимость от природы делала жизнь непредсказуемой и требовала внимательности к окружающей среде.
</a:t>
            </a:r>
            <a:endParaRPr lang="en-US" sz="2211" dirty="0"/>
          </a:p>
        </p:txBody>
      </p:sp>
      <p:sp>
        <p:nvSpPr>
          <p:cNvPr id="15" name="Text 5"/>
          <p:cNvSpPr txBox="1"/>
          <p:nvPr/>
        </p:nvSpPr>
        <p:spPr>
          <a:xfrm>
            <a:off x="6793690" y="6289732"/>
            <a:ext cx="51126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44" b="1" dirty="0">
                <a:solidFill>
                  <a:srgbClr val="0345E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Сезонные ресурсы и кочующий ритм
</a:t>
            </a:r>
            <a:endParaRPr lang="en-US" sz="2644" dirty="0"/>
          </a:p>
        </p:txBody>
      </p:sp>
      <p:sp>
        <p:nvSpPr>
          <p:cNvPr id="16" name="Text 6"/>
          <p:cNvSpPr txBox="1"/>
          <p:nvPr/>
        </p:nvSpPr>
        <p:spPr>
          <a:xfrm>
            <a:off x="12498100" y="7326427"/>
            <a:ext cx="5112600" cy="19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Каменные орудия — рубила, скребки и наконечники — помогали разделывать добычу и обрабатывать материалы. Огонь давал тепло, позволял готовить пищу и обеспечивал защиту. Даже простые навыки поддерживали выживание в суровых условиях.
</a:t>
            </a:r>
            <a:endParaRPr lang="en-US" sz="2211" dirty="0"/>
          </a:p>
        </p:txBody>
      </p:sp>
      <p:sp>
        <p:nvSpPr>
          <p:cNvPr id="17" name="Text 7"/>
          <p:cNvSpPr txBox="1"/>
          <p:nvPr/>
        </p:nvSpPr>
        <p:spPr>
          <a:xfrm>
            <a:off x="12498102" y="6289732"/>
            <a:ext cx="51126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800" b="1" dirty="0">
                <a:solidFill>
                  <a:srgbClr val="0345E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Огонь, камень и защита
</a:t>
            </a:r>
            <a:endParaRPr lang="en-US" sz="2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910214" y="1918950"/>
            <a:ext cx="8629122" cy="6649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03325" y="8881500"/>
            <a:ext cx="90429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1259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Сравнительные характеристики в рамках курса истории и теории первобытного общества (обобщение учебных данных).
</a:t>
            </a:r>
            <a:endParaRPr lang="en-US" sz="1259" dirty="0"/>
          </a:p>
        </p:txBody>
      </p:sp>
      <p:sp>
        <p:nvSpPr>
          <p:cNvPr id="6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200" dirty="0"/>
          </a:p>
        </p:txBody>
      </p:sp>
      <p:sp>
        <p:nvSpPr>
          <p:cNvPr id="7" name="Text 2"/>
          <p:cNvSpPr txBox="1"/>
          <p:nvPr/>
        </p:nvSpPr>
        <p:spPr>
          <a:xfrm>
            <a:off x="382425" y="1918950"/>
            <a:ext cx="8069100" cy="664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53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присваивающего и производящего хозяйства
</a:t>
            </a:r>
            <a:pPr algn="l" indent="0" marL="0">
              <a:lnSpc>
                <a:spcPct val="120000"/>
              </a:lnSpc>
              <a:buNone/>
            </a:pPr>
            <a:r>
              <a:rPr lang="en-US" sz="394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3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3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Признаки двух моделей жизнеобеспечения показывают, почему переход к производству пищи стал основой ранней государственности.
</a:t>
            </a:r>
            <a:pPr algn="l" indent="0" marL="0">
              <a:lnSpc>
                <a:spcPct val="150041"/>
              </a:lnSpc>
              <a:buNone/>
            </a:pPr>
            <a:r>
              <a:rPr lang="en-US" sz="25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3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Производящее хозяйство создает излишек и запасы, а вместе с ними — постоянные поселения, специализацию труда и предпосылки для неравенства и власти.
</a:t>
            </a:r>
            <a:endParaRPr lang="en-US" sz="4537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59773" y="3063875"/>
            <a:ext cx="16483054" cy="6284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57150" y="428975"/>
            <a:ext cx="16488300" cy="130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26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Неолитическая революция: от климата и опыта к сложным обществам
</a:t>
            </a:r>
            <a:endParaRPr lang="en-US" sz="4267" dirty="0"/>
          </a:p>
        </p:txBody>
      </p:sp>
      <p:sp>
        <p:nvSpPr>
          <p:cNvPr id="5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200" dirty="0"/>
          </a:p>
        </p:txBody>
      </p:sp>
      <p:sp>
        <p:nvSpPr>
          <p:cNvPr id="6" name="Text 2"/>
          <p:cNvSpPr txBox="1"/>
          <p:nvPr/>
        </p:nvSpPr>
        <p:spPr>
          <a:xfrm>
            <a:off x="957150" y="1729775"/>
            <a:ext cx="16488300" cy="133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Логическая последовательность факторов, описывающая переход к новому образу жизни после ледникового периода.
</a:t>
            </a:r>
            <a:endParaRPr lang="en-US" sz="26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97495" y="2915264"/>
            <a:ext cx="808200" cy="808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710962" y="2985284"/>
            <a:ext cx="835200" cy="66816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97509" y="6638231"/>
            <a:ext cx="808200" cy="808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724479" y="6638231"/>
            <a:ext cx="808200" cy="8082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32650" y="-56980"/>
            <a:ext cx="16622700" cy="162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Преимущества Homo sapiens и расселение
</a:t>
            </a:r>
            <a:endParaRPr lang="en-US" sz="4500" dirty="0"/>
          </a:p>
        </p:txBody>
      </p:sp>
      <p:sp>
        <p:nvSpPr>
          <p:cNvPr id="8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1057075" y="3993125"/>
            <a:ext cx="7865400" cy="18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Развитая речь и умение объяснять действия помогали объединять группы и сохранять знания в традициях. Благодаря этому новые приемы быстро закреплялись в культуре.
</a:t>
            </a:r>
            <a:endParaRPr lang="en-US" sz="2500" dirty="0"/>
          </a:p>
        </p:txBody>
      </p:sp>
      <p:sp>
        <p:nvSpPr>
          <p:cNvPr id="10" name="Text 3"/>
          <p:cNvSpPr txBox="1"/>
          <p:nvPr/>
        </p:nvSpPr>
        <p:spPr>
          <a:xfrm>
            <a:off x="2186875" y="2996125"/>
            <a:ext cx="6735600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Речь и передача опыта
</a:t>
            </a:r>
            <a:endParaRPr lang="en-US" sz="3200" dirty="0"/>
          </a:p>
        </p:txBody>
      </p:sp>
      <p:sp>
        <p:nvSpPr>
          <p:cNvPr id="11" name="Text 4"/>
          <p:cNvSpPr txBox="1"/>
          <p:nvPr/>
        </p:nvSpPr>
        <p:spPr>
          <a:xfrm>
            <a:off x="9794275" y="3993175"/>
            <a:ext cx="7865400" cy="18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могли координировать совместную работу и решать задачи, требующие усилий многих. Коллективность повышала шансы на успешную охоту, строительство и выживание.
</a:t>
            </a:r>
            <a:endParaRPr lang="en-US" sz="2500" dirty="0"/>
          </a:p>
        </p:txBody>
      </p:sp>
      <p:sp>
        <p:nvSpPr>
          <p:cNvPr id="12" name="Text 5"/>
          <p:cNvSpPr txBox="1"/>
          <p:nvPr/>
        </p:nvSpPr>
        <p:spPr>
          <a:xfrm>
            <a:off x="11030275" y="2980825"/>
            <a:ext cx="6629400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Коллективные действия
</a:t>
            </a:r>
            <a:endParaRPr lang="en-US" sz="3200" dirty="0"/>
          </a:p>
        </p:txBody>
      </p:sp>
      <p:sp>
        <p:nvSpPr>
          <p:cNvPr id="13" name="Text 6"/>
          <p:cNvSpPr txBox="1"/>
          <p:nvPr/>
        </p:nvSpPr>
        <p:spPr>
          <a:xfrm>
            <a:off x="1057075" y="7758600"/>
            <a:ext cx="7865400" cy="18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Расселение через разные территории привело к заселению Европы и Азии, а затем — Австралии и позднее Америки. Гибкость поведения помогала приспосабливаться к новым условиям.
</a:t>
            </a:r>
            <a:endParaRPr lang="en-US" sz="2500" dirty="0"/>
          </a:p>
        </p:txBody>
      </p:sp>
      <p:sp>
        <p:nvSpPr>
          <p:cNvPr id="14" name="Text 7"/>
          <p:cNvSpPr txBox="1"/>
          <p:nvPr/>
        </p:nvSpPr>
        <p:spPr>
          <a:xfrm>
            <a:off x="2186875" y="6703775"/>
            <a:ext cx="6735600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Миграции из Африки
</a:t>
            </a:r>
            <a:endParaRPr lang="en-US" sz="3200" dirty="0"/>
          </a:p>
        </p:txBody>
      </p:sp>
      <p:sp>
        <p:nvSpPr>
          <p:cNvPr id="15" name="Text 8"/>
          <p:cNvSpPr txBox="1"/>
          <p:nvPr/>
        </p:nvSpPr>
        <p:spPr>
          <a:xfrm>
            <a:off x="9794275" y="7758600"/>
            <a:ext cx="7865400" cy="18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Освоение тундры, лесов, степей, пустынь и побережий формировало разнообразные способы жизни и хозяйства. Это культурное «приспособление» стало стратегическим преимуществом.
</a:t>
            </a:r>
            <a:endParaRPr lang="en-US" sz="2500" dirty="0"/>
          </a:p>
        </p:txBody>
      </p:sp>
      <p:sp>
        <p:nvSpPr>
          <p:cNvPr id="16" name="Text 9"/>
          <p:cNvSpPr txBox="1"/>
          <p:nvPr/>
        </p:nvSpPr>
        <p:spPr>
          <a:xfrm>
            <a:off x="11030275" y="6703775"/>
            <a:ext cx="6629400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959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Адаптация к разным природным зонам
</a:t>
            </a:r>
            <a:endParaRPr lang="en-US" sz="2959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723448" y="1979215"/>
            <a:ext cx="8287500" cy="6649052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0372575" y="9023150"/>
            <a:ext cx="6911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1678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обобщающая модель из курса по неолиту и ранним городам (сравнение типичных признаков стоянок, деревень и городов).
</a:t>
            </a:r>
            <a:endParaRPr lang="en-US" sz="1678" dirty="0"/>
          </a:p>
        </p:txBody>
      </p:sp>
      <p:sp>
        <p:nvSpPr>
          <p:cNvPr id="6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200" dirty="0"/>
          </a:p>
        </p:txBody>
      </p:sp>
      <p:sp>
        <p:nvSpPr>
          <p:cNvPr id="7" name="Text 2"/>
          <p:cNvSpPr txBox="1"/>
          <p:nvPr/>
        </p:nvSpPr>
        <p:spPr>
          <a:xfrm>
            <a:off x="349250" y="2011300"/>
            <a:ext cx="8918400" cy="664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поселений и населения в неолите
</a:t>
            </a:r>
            <a:pPr algn="l" indent="0" marL="0">
              <a:lnSpc>
                <a:spcPct val="150041"/>
              </a:lnSpc>
              <a:buNone/>
            </a:pPr>
            <a:r>
              <a:rPr lang="en-US" sz="3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отражался комплексно: увеличивались численность жителей, доля постоянных построек и объем пищевых запасов, а хозяйство становилось более управляемым.
</a:t>
            </a:r>
            <a:pPr algn="l" indent="0" marL="0">
              <a:lnSpc>
                <a:spcPct val="150041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подчеркивают не просто рост, а смену типа поселения: от временного проживания к устойчивым центрам с ремеслом и управленческими функциями.
</a:t>
            </a:r>
            <a:endParaRPr lang="en-US" sz="46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206500" y="549125"/>
            <a:ext cx="13875000" cy="170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Речные цивилизации Древнего Востока
</a:t>
            </a:r>
            <a:endParaRPr lang="en-US" sz="4600" dirty="0"/>
          </a:p>
        </p:txBody>
      </p:sp>
      <p:sp>
        <p:nvSpPr>
          <p:cNvPr id="6" name="Text 1"/>
          <p:cNvSpPr txBox="1"/>
          <p:nvPr/>
        </p:nvSpPr>
        <p:spPr>
          <a:xfrm>
            <a:off x="1326899" y="6366545"/>
            <a:ext cx="6535200" cy="258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Близость к воде и управляемость ресурсов ускоряли развитие городов и храмов, где концентрировались ремесленники, сборщики продуктов и специалисты по учету.
</a:t>
            </a:r>
            <a:endParaRPr lang="en-US" sz="2600" dirty="0"/>
          </a:p>
        </p:txBody>
      </p:sp>
      <p:sp>
        <p:nvSpPr>
          <p:cNvPr id="7" name="Text 2"/>
          <p:cNvSpPr txBox="1"/>
          <p:nvPr/>
        </p:nvSpPr>
        <p:spPr>
          <a:xfrm>
            <a:off x="1326900" y="2930000"/>
            <a:ext cx="6535200" cy="258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цивилизации сформировались в долинах крупных рек: Египет — Нил, Месопотамия — между Тигром и Евфратом, Индская область — Инда, Китай — Хуанхэ.
</a:t>
            </a:r>
            <a:endParaRPr lang="en-US" sz="2600" dirty="0"/>
          </a:p>
        </p:txBody>
      </p:sp>
      <p:sp>
        <p:nvSpPr>
          <p:cNvPr id="8" name="Text 3"/>
          <p:cNvSpPr txBox="1"/>
          <p:nvPr/>
        </p:nvSpPr>
        <p:spPr>
          <a:xfrm>
            <a:off x="10101251" y="2930000"/>
            <a:ext cx="6399600" cy="258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Реки обеспечивали воду для земледелия, приносили плодородный ил после разливов и создавали устойчивые условия для ирригации, а также облегчали обмен и транспорт.
</a:t>
            </a:r>
            <a:endParaRPr lang="en-US" sz="2600" dirty="0"/>
          </a:p>
        </p:txBody>
      </p:sp>
      <p:sp>
        <p:nvSpPr>
          <p:cNvPr id="9" name="Text 4"/>
          <p:cNvSpPr txBox="1"/>
          <p:nvPr/>
        </p:nvSpPr>
        <p:spPr>
          <a:xfrm>
            <a:off x="10101251" y="6366545"/>
            <a:ext cx="6399600" cy="258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Власть правителей рано оформилась как система управления: регулировались запасы, распределялись ресурсы и устанавливались нормы, необходимые для жизни больших общин.
</a:t>
            </a:r>
            <a:endParaRPr lang="en-US" sz="2600" dirty="0"/>
          </a:p>
        </p:txBody>
      </p:sp>
      <p:sp>
        <p:nvSpPr>
          <p:cNvPr id="10" name="Text 5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52475" y="3668922"/>
            <a:ext cx="8493000" cy="392195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57150" y="428975"/>
            <a:ext cx="143622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цивилизации: сопоставление регионов и достижений
</a:t>
            </a:r>
            <a:endParaRPr lang="en-US" sz="4500" dirty="0"/>
          </a:p>
        </p:txBody>
      </p:sp>
      <p:sp>
        <p:nvSpPr>
          <p:cNvPr id="5" name="Text 1"/>
          <p:cNvSpPr txBox="1"/>
          <p:nvPr/>
        </p:nvSpPr>
        <p:spPr>
          <a:xfrm>
            <a:off x="10254875" y="2305150"/>
            <a:ext cx="7728300" cy="563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как сходные управленческие решения появлялись в разных природных условиях — от Нила до Хуанхэ.
</a:t>
            </a:r>
            <a:pPr algn="l" indent="0" marL="0">
              <a:lnSpc>
                <a:spcPct val="150041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всех регионах ранний рост городов опирался на управление ресурсами и учет, но конкретные достижения различались в зависимости от ландшафта и культурных традиций. 
</a:t>
            </a:r>
            <a:endParaRPr lang="en-US" sz="2500" dirty="0"/>
          </a:p>
        </p:txBody>
      </p:sp>
      <p:sp>
        <p:nvSpPr>
          <p:cNvPr id="6" name="Text 2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9645375" y="8170450"/>
            <a:ext cx="6291900" cy="18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20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Обобщенные сведения из школьных учебников по истории Древнего мира (по ключевым центрам и датировкам).
</a:t>
            </a:r>
            <a:endParaRPr lang="en-US" sz="2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99075" y="3321938"/>
            <a:ext cx="8958300" cy="410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4"/>
              </a:lnSpc>
              <a:buNone/>
            </a:pPr>
            <a:r>
              <a:rPr lang="en-US" sz="636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около 3200 года до н. э.
</a:t>
            </a:r>
            <a:pPr algn="ctr" indent="0" marL="0">
              <a:lnSpc>
                <a:spcPct val="140014"/>
              </a:lnSpc>
              <a:buNone/>
            </a:pPr>
            <a:r>
              <a:rPr lang="en-US" sz="293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тогда учет и управление стали фиксироваться письменно, а общественные договоренности получили надежные записи.
</a:t>
            </a:r>
            <a:pPr algn="ctr" indent="0" marL="0">
              <a:lnSpc>
                <a:spcPct val="140014"/>
              </a:lnSpc>
              <a:buNone/>
            </a:pPr>
            <a:r>
              <a:rPr lang="en-US" sz="313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40014"/>
              </a:lnSpc>
              <a:buNone/>
            </a:pPr>
            <a:r>
              <a:rPr lang="en-US" sz="22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Общепринятая археологическая датировка ранней письменности (Месопотамия и Египет).
</a:t>
            </a:r>
            <a:endParaRPr lang="en-US" sz="6360" dirty="0"/>
          </a:p>
        </p:txBody>
      </p:sp>
      <p:sp>
        <p:nvSpPr>
          <p:cNvPr id="5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200" dirty="0"/>
          </a:p>
        </p:txBody>
      </p:sp>
      <p:sp>
        <p:nvSpPr>
          <p:cNvPr id="6" name="Text 2"/>
          <p:cNvSpPr txBox="1"/>
          <p:nvPr/>
        </p:nvSpPr>
        <p:spPr>
          <a:xfrm>
            <a:off x="10862450" y="2817850"/>
            <a:ext cx="6809400" cy="499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40014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системы письма появились примерно в 3200 году до н. э. в Месопотамии и Египте. Они помогали контролировать налоги, урожаи, имущество, поставки и храмовые запасы. Записи сделали возможными законы, договоры и хозяйственные операции.
</a:t>
            </a:r>
            <a:endParaRPr lang="en-US" sz="25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088950" y="25"/>
            <a:ext cx="9197749" cy="10282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24725" y="2187625"/>
            <a:ext cx="7894800" cy="67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Концентрация людей и профессионалов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 собирали население вокруг храмов, дворцов и ремесленных мастерских. Здесь жили торговцы, жрецы, управленцы, писцы и специалисты по изготовлению предметов. Это ускоряло обмен навыками.
</a:t>
            </a:r>
            <a:pPr algn="l" indent="0" marL="0">
              <a:lnSpc>
                <a:spcPct val="100000"/>
              </a:lnSpc>
              <a:buNone/>
            </a:pPr>
            <a:r>
              <a:rPr lang="en-US" sz="4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как система функций и пространства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Планировка города отражала разные роли районов: религиозные пространства, административные зоны и жилье. Поэтому город становился не просто поселением, а управляемым центром, способным защищать ресурсы и поддерживать порядок.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200" dirty="0"/>
          </a:p>
        </p:txBody>
      </p:sp>
      <p:sp>
        <p:nvSpPr>
          <p:cNvPr id="6" name="Text 2"/>
          <p:cNvSpPr txBox="1"/>
          <p:nvPr/>
        </p:nvSpPr>
        <p:spPr>
          <a:xfrm>
            <a:off x="1679325" y="440675"/>
            <a:ext cx="7039800" cy="107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11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города как центры ремесла, обмена и власти
</a:t>
            </a:r>
            <a:endParaRPr lang="en-US" sz="4119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59773" y="3063875"/>
            <a:ext cx="16483054" cy="6284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57150" y="428975"/>
            <a:ext cx="16488300" cy="130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общины к государству
</a:t>
            </a:r>
            <a:endParaRPr lang="en-US" sz="4500" dirty="0"/>
          </a:p>
        </p:txBody>
      </p:sp>
      <p:sp>
        <p:nvSpPr>
          <p:cNvPr id="5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200" dirty="0"/>
          </a:p>
        </p:txBody>
      </p:sp>
      <p:sp>
        <p:nvSpPr>
          <p:cNvPr id="6" name="Text 2"/>
          <p:cNvSpPr txBox="1"/>
          <p:nvPr/>
        </p:nvSpPr>
        <p:spPr>
          <a:xfrm>
            <a:off x="957150" y="1729775"/>
            <a:ext cx="16488300" cy="133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Логическая последовательность, описывающая переход к государственным формам управления (излишки → контроль → институты).
</a:t>
            </a:r>
            <a:endParaRPr lang="en-US" sz="26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723448" y="1979215"/>
            <a:ext cx="8287500" cy="6649052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0372575" y="9023150"/>
            <a:ext cx="6911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1357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Сводные исторические данные об изобретениях и их функциях в древних обществах; значения отражают качественную сравнительную шкалу, а не точные измерения.
</a:t>
            </a:r>
            <a:endParaRPr lang="en-US" sz="1357" dirty="0"/>
          </a:p>
        </p:txBody>
      </p:sp>
      <p:sp>
        <p:nvSpPr>
          <p:cNvPr id="6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200" dirty="0"/>
          </a:p>
        </p:txBody>
      </p:sp>
      <p:sp>
        <p:nvSpPr>
          <p:cNvPr id="7" name="Text 2"/>
          <p:cNvSpPr txBox="1"/>
          <p:nvPr/>
        </p:nvSpPr>
        <p:spPr>
          <a:xfrm>
            <a:off x="349250" y="2011300"/>
            <a:ext cx="8918400" cy="664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изобретения древности и их последствия
</a:t>
            </a:r>
            <a:pPr algn="l" indent="0" marL="0">
              <a:lnSpc>
                <a:spcPct val="150041"/>
              </a:lnSpc>
              <a:buNone/>
            </a:pPr>
            <a:r>
              <a:rPr lang="en-US" sz="3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Изобретения работали как «система»: рост производства требовал учета, транспорт — распределения, а стабильные запасы — управленческих решений.
</a:t>
            </a:r>
            <a:pPr algn="l" indent="0" marL="0">
              <a:lnSpc>
                <a:spcPct val="150041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новшеств затрагивало производство, хранение и контроль, тем быстрее усложнялись города и укреплялась государственная власть.
</a:t>
            </a:r>
            <a:endParaRPr lang="en-US" sz="46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6F6F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25730" y="2869267"/>
            <a:ext cx="664200" cy="5313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925730" y="5959147"/>
            <a:ext cx="664200" cy="5904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9591980" y="2827747"/>
            <a:ext cx="614400" cy="6144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9567080" y="5959147"/>
            <a:ext cx="664200" cy="5904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32650" y="376226"/>
            <a:ext cx="16622700" cy="165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Труд, обмен и специализация
</a:t>
            </a:r>
            <a:endParaRPr lang="en-US" sz="4500" dirty="0"/>
          </a:p>
        </p:txBody>
      </p:sp>
      <p:sp>
        <p:nvSpPr>
          <p:cNvPr id="13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200" dirty="0"/>
          </a:p>
        </p:txBody>
      </p:sp>
      <p:sp>
        <p:nvSpPr>
          <p:cNvPr id="14" name="Text 2"/>
          <p:cNvSpPr txBox="1"/>
          <p:nvPr/>
        </p:nvSpPr>
        <p:spPr>
          <a:xfrm>
            <a:off x="832650" y="3993125"/>
            <a:ext cx="8004000" cy="113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9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Земледельцы производили пищу, ремесленники создавали орудия и предметы быта. Воины отвечали за защиту, жрецы поддерживали религиозный порядок, писцы вели учет, правители управляли.
</a:t>
            </a:r>
            <a:endParaRPr lang="en-US" sz="1988" dirty="0"/>
          </a:p>
        </p:txBody>
      </p:sp>
      <p:sp>
        <p:nvSpPr>
          <p:cNvPr id="15" name="Text 3"/>
          <p:cNvSpPr txBox="1"/>
          <p:nvPr/>
        </p:nvSpPr>
        <p:spPr>
          <a:xfrm>
            <a:off x="1994525" y="2796400"/>
            <a:ext cx="6842100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Разделение обязанностей
</a:t>
            </a:r>
            <a:endParaRPr lang="en-US" sz="2800" dirty="0"/>
          </a:p>
        </p:txBody>
      </p:sp>
      <p:sp>
        <p:nvSpPr>
          <p:cNvPr id="16" name="Text 4"/>
          <p:cNvSpPr txBox="1"/>
          <p:nvPr/>
        </p:nvSpPr>
        <p:spPr>
          <a:xfrm>
            <a:off x="832650" y="7155425"/>
            <a:ext cx="8004000" cy="113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1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Караванные маршруты и водные пути соединяли города, усиливая взаимное влияние культур. Чем шире сеть связей, тем быстрее менялись технологии и стандарты производства.
</a:t>
            </a:r>
            <a:endParaRPr lang="en-US" sz="2167" dirty="0"/>
          </a:p>
        </p:txBody>
      </p:sp>
      <p:sp>
        <p:nvSpPr>
          <p:cNvPr id="17" name="Text 5"/>
          <p:cNvSpPr txBox="1"/>
          <p:nvPr/>
        </p:nvSpPr>
        <p:spPr>
          <a:xfrm>
            <a:off x="1994525" y="5915800"/>
            <a:ext cx="6842100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Торговые пути как «дороги идей»
</a:t>
            </a:r>
            <a:endParaRPr lang="en-US" sz="2600" dirty="0"/>
          </a:p>
        </p:txBody>
      </p:sp>
      <p:sp>
        <p:nvSpPr>
          <p:cNvPr id="18" name="Text 6"/>
          <p:cNvSpPr txBox="1"/>
          <p:nvPr/>
        </p:nvSpPr>
        <p:spPr>
          <a:xfrm>
            <a:off x="9473975" y="3993125"/>
            <a:ext cx="8004000" cy="113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Потоки товаров связывали разные регионы: металлы, ткани, зерно и керамику переходили из одного центра в другой. Вместе с вещами распространялись практики и знания ремесленников.
</a:t>
            </a:r>
            <a:endParaRPr lang="en-US" sz="2084" dirty="0"/>
          </a:p>
        </p:txBody>
      </p:sp>
      <p:sp>
        <p:nvSpPr>
          <p:cNvPr id="19" name="Text 7"/>
          <p:cNvSpPr txBox="1"/>
          <p:nvPr/>
        </p:nvSpPr>
        <p:spPr>
          <a:xfrm>
            <a:off x="10635875" y="2796400"/>
            <a:ext cx="6842100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Обмен между поселениями
</a:t>
            </a:r>
            <a:endParaRPr lang="en-US" sz="2800" dirty="0"/>
          </a:p>
        </p:txBody>
      </p:sp>
      <p:sp>
        <p:nvSpPr>
          <p:cNvPr id="20" name="Text 8"/>
          <p:cNvSpPr txBox="1"/>
          <p:nvPr/>
        </p:nvSpPr>
        <p:spPr>
          <a:xfrm>
            <a:off x="9473975" y="7155425"/>
            <a:ext cx="8004000" cy="113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9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часть населения работала узкими задачами, качество продукции возрастало, а излишки становились товаром. Это укрепляло экономические связи и делало города более устойчивыми к кризисам.
</a:t>
            </a:r>
            <a:endParaRPr lang="en-US" sz="1943" dirty="0"/>
          </a:p>
        </p:txBody>
      </p:sp>
      <p:sp>
        <p:nvSpPr>
          <p:cNvPr id="21" name="Text 9"/>
          <p:cNvSpPr txBox="1"/>
          <p:nvPr/>
        </p:nvSpPr>
        <p:spPr>
          <a:xfrm>
            <a:off x="10635875" y="5915800"/>
            <a:ext cx="6842100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Специализация повышала устойчивость
</a:t>
            </a:r>
            <a:endParaRPr lang="en-US" sz="2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03325" y="2830044"/>
            <a:ext cx="9042900" cy="4827313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03325" y="8881500"/>
            <a:ext cx="90429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1228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сведений из учебной и научно-популярной исторической литературы об изобретениях и их типичных функциях.
</a:t>
            </a:r>
            <a:endParaRPr lang="en-US" sz="1228" dirty="0"/>
          </a:p>
        </p:txBody>
      </p:sp>
      <p:sp>
        <p:nvSpPr>
          <p:cNvPr id="6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200" dirty="0"/>
          </a:p>
        </p:txBody>
      </p:sp>
      <p:sp>
        <p:nvSpPr>
          <p:cNvPr id="7" name="Text 2"/>
          <p:cNvSpPr txBox="1"/>
          <p:nvPr/>
        </p:nvSpPr>
        <p:spPr>
          <a:xfrm>
            <a:off x="382425" y="1918950"/>
            <a:ext cx="8069100" cy="664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Инновации и влияние на общество
</a:t>
            </a:r>
            <a:pPr algn="l" indent="0" marL="0">
              <a:lnSpc>
                <a:spcPct val="120000"/>
              </a:lnSpc>
              <a:buNone/>
            </a:pPr>
            <a:r>
              <a:rPr lang="en-US" sz="4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Технические новшества меняли не только производство, но и управление: появлялись новые способы перевозки, учета и организации труда.
</a:t>
            </a:r>
            <a:pPr algn="l" indent="0" marL="0">
              <a:lnSpc>
                <a:spcPct val="150041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технологии улучшали производство и контроль ресурсов, города быстрее росли, а государственные структуры закреплялись как необходимый механизм.
</a:t>
            </a:r>
            <a:endParaRPr lang="en-US" sz="46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03825" y="647875"/>
            <a:ext cx="15790800" cy="14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Мифы, религия и представления о мире
</a:t>
            </a:r>
            <a:endParaRPr lang="en-US" sz="4500" dirty="0"/>
          </a:p>
        </p:txBody>
      </p:sp>
      <p:sp>
        <p:nvSpPr>
          <p:cNvPr id="5" name="Text 1"/>
          <p:cNvSpPr txBox="1"/>
          <p:nvPr/>
        </p:nvSpPr>
        <p:spPr>
          <a:xfrm>
            <a:off x="5870674" y="7147838"/>
            <a:ext cx="9630600" cy="129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Поэтому религиозная сфера была тесно связана с политикой и экономикой. Правители опирались на авторитет богов, а управление ресурсами нуждалось в ритуальном оправдании.
</a:t>
            </a:r>
            <a:endParaRPr lang="en-US" sz="2500" dirty="0"/>
          </a:p>
        </p:txBody>
      </p:sp>
      <p:sp>
        <p:nvSpPr>
          <p:cNvPr id="6" name="Text 2"/>
          <p:cNvSpPr txBox="1"/>
          <p:nvPr/>
        </p:nvSpPr>
        <p:spPr>
          <a:xfrm>
            <a:off x="6155574" y="5628212"/>
            <a:ext cx="9630600" cy="129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Храмы выполняли двойную роль: как святилища и как хозяйственные центры. Там хранились запасы, велся учет имущества и распределялись ресурсы для общины и служителей.
</a:t>
            </a:r>
            <a:endParaRPr lang="en-US" sz="2444" dirty="0"/>
          </a:p>
        </p:txBody>
      </p:sp>
      <p:sp>
        <p:nvSpPr>
          <p:cNvPr id="7" name="Text 3"/>
          <p:cNvSpPr txBox="1"/>
          <p:nvPr/>
        </p:nvSpPr>
        <p:spPr>
          <a:xfrm>
            <a:off x="6456324" y="4203088"/>
            <a:ext cx="9630600" cy="119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Мифы объясняли происхождение мира, человека и стихий, а также смену времен года. В них отражалось и понимание того, почему существуют разные социальные роли и иерархии.
</a:t>
            </a:r>
            <a:endParaRPr lang="en-US" sz="2500" dirty="0"/>
          </a:p>
        </p:txBody>
      </p:sp>
      <p:sp>
        <p:nvSpPr>
          <p:cNvPr id="8" name="Text 4"/>
          <p:cNvSpPr txBox="1"/>
          <p:nvPr/>
        </p:nvSpPr>
        <p:spPr>
          <a:xfrm>
            <a:off x="6736799" y="2777963"/>
            <a:ext cx="9630600" cy="119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1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Религия объединяла людей и задавала нормы поведения, которые было удобно поддерживать сообща. Через ритуалы и запреты она закрепляла представления о «правильном» порядке в обществе.
</a:t>
            </a:r>
            <a:endParaRPr lang="en-US" sz="2415" dirty="0"/>
          </a:p>
        </p:txBody>
      </p:sp>
      <p:sp>
        <p:nvSpPr>
          <p:cNvPr id="9" name="Text 5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723448" y="1979215"/>
            <a:ext cx="8287500" cy="6649052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0372575" y="9023150"/>
            <a:ext cx="6911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1305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Сопоставительные характеристики цивилизаций (ирригация, письменность, городская культура, власть, ремесла) по материалам школьных и научных обзоров; значения — качественная шкала для наглядности.
</a:t>
            </a:r>
            <a:endParaRPr lang="en-US" sz="1305" dirty="0"/>
          </a:p>
        </p:txBody>
      </p:sp>
      <p:sp>
        <p:nvSpPr>
          <p:cNvPr id="6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200" dirty="0"/>
          </a:p>
        </p:txBody>
      </p:sp>
      <p:sp>
        <p:nvSpPr>
          <p:cNvPr id="7" name="Text 2"/>
          <p:cNvSpPr txBox="1"/>
          <p:nvPr/>
        </p:nvSpPr>
        <p:spPr>
          <a:xfrm>
            <a:off x="349250" y="2011300"/>
            <a:ext cx="8918400" cy="664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ранних цивилизаций по основным признакам
</a:t>
            </a:r>
            <a:pPr algn="l" indent="0" marL="0">
              <a:lnSpc>
                <a:spcPct val="150041"/>
              </a:lnSpc>
              <a:buNone/>
            </a:pPr>
            <a:r>
              <a:rPr lang="en-US" sz="3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при разных природных условиях все эти общества опирались на организацию ресурсов, городскую инфраструктуру и устойчивые формы управления.
</a:t>
            </a:r>
            <a:pPr algn="l" indent="0" marL="0">
              <a:lnSpc>
                <a:spcPct val="150041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сложных обществ шло разными путями, но неизменно требовало управленческих институтов, ремесленного производства и способов координации жизни городов.
</a:t>
            </a:r>
            <a:endParaRPr lang="en-US" sz="46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458892" y="886492"/>
            <a:ext cx="15065400" cy="152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Наследие первобытного мира в современной истории
</a:t>
            </a:r>
            <a:endParaRPr lang="en-US" sz="4600" dirty="0"/>
          </a:p>
        </p:txBody>
      </p:sp>
      <p:sp>
        <p:nvSpPr>
          <p:cNvPr id="9" name="Text 1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200" dirty="0"/>
          </a:p>
        </p:txBody>
      </p:sp>
      <p:sp>
        <p:nvSpPr>
          <p:cNvPr id="10" name="Text 2"/>
          <p:cNvSpPr txBox="1"/>
          <p:nvPr/>
        </p:nvSpPr>
        <p:spPr>
          <a:xfrm>
            <a:off x="3046900" y="3598000"/>
            <a:ext cx="3802500" cy="197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6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и символическое мышление
</a:t>
            </a:r>
            <a:pPr algn="l" indent="0" marL="0">
              <a:lnSpc>
                <a:spcPct val="100000"/>
              </a:lnSpc>
              <a:buNone/>
            </a:pPr>
            <a:r>
              <a:rPr lang="en-US" sz="149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40"/>
              </a:lnSpc>
              <a:buNone/>
            </a:pPr>
            <a:r>
              <a:rPr lang="en-US" sz="14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древнейших эпох человечество сохранило способность передавать опыт через язык и символы. Это стало основой для обучения, культуры и коллективных действий в любой эпохе.
</a:t>
            </a:r>
            <a:endParaRPr lang="en-US" sz="2163" dirty="0"/>
          </a:p>
        </p:txBody>
      </p:sp>
      <p:sp>
        <p:nvSpPr>
          <p:cNvPr id="11" name="Text 3"/>
          <p:cNvSpPr txBox="1"/>
          <p:nvPr/>
        </p:nvSpPr>
        <p:spPr>
          <a:xfrm>
            <a:off x="9925825" y="3598000"/>
            <a:ext cx="3802500" cy="197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Земледелие и календарный счет
</a:t>
            </a:r>
            <a:pPr algn="l" indent="0" marL="0">
              <a:lnSpc>
                <a:spcPct val="100000"/>
              </a:lnSpc>
              <a:buNone/>
            </a:pPr>
            <a:r>
              <a:rPr lang="en-US" sz="15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к производящему хозяйству связан с наблюдением за природными циклами. Отсюда выросли практики календарного планирования работ, которые позже влились в государственное управление.
</a:t>
            </a:r>
            <a:endParaRPr lang="en-US" sz="2272" dirty="0"/>
          </a:p>
        </p:txBody>
      </p:sp>
      <p:sp>
        <p:nvSpPr>
          <p:cNvPr id="12" name="Text 4"/>
          <p:cNvSpPr txBox="1"/>
          <p:nvPr/>
        </p:nvSpPr>
        <p:spPr>
          <a:xfrm>
            <a:off x="6528162" y="7328250"/>
            <a:ext cx="3802500" cy="197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8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Коллективный труд и орудия
</a:t>
            </a:r>
            <a:pPr algn="l" indent="0" marL="0">
              <a:lnSpc>
                <a:spcPct val="100000"/>
              </a:lnSpc>
              <a:buNone/>
            </a:pPr>
            <a:r>
              <a:rPr lang="en-US" sz="144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40"/>
              </a:lnSpc>
              <a:buNone/>
            </a:pPr>
            <a:r>
              <a:rPr lang="en-US" sz="14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Первобытные формы сотрудничества и использование простых орудий подготовили почву для дальнейшего развития техники. Даже сложные общества продолжают опираться на кооперацию людей.
</a:t>
            </a:r>
            <a:endParaRPr lang="en-US" sz="2087" dirty="0"/>
          </a:p>
        </p:txBody>
      </p:sp>
      <p:sp>
        <p:nvSpPr>
          <p:cNvPr id="13" name="Text 5"/>
          <p:cNvSpPr txBox="1"/>
          <p:nvPr/>
        </p:nvSpPr>
        <p:spPr>
          <a:xfrm>
            <a:off x="13375125" y="7328250"/>
            <a:ext cx="3802500" cy="197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9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Поворот к цивилизации
</a:t>
            </a:r>
            <a:pPr algn="l" indent="0" marL="0">
              <a:lnSpc>
                <a:spcPct val="100000"/>
              </a:lnSpc>
              <a:buNone/>
            </a:pPr>
            <a:r>
              <a:rPr lang="en-US" sz="151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40"/>
              </a:lnSpc>
              <a:buNone/>
            </a:pPr>
            <a:r>
              <a:rPr lang="en-US" sz="151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городов, институтов управления и письма запустило цепочку: право, архивы, наука и крупные экономические системы. История стала фиксироваться и анализироваться системно.
</a:t>
            </a:r>
            <a:endParaRPr lang="en-US" sz="2194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28675" y="2761375"/>
            <a:ext cx="12865200" cy="474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Итоги: от выживания к цивилизациям
</a:t>
            </a:r>
            <a:pPr algn="l" indent="0" marL="0">
              <a:lnSpc>
                <a:spcPct val="100000"/>
              </a:lnSpc>
              <a:buNone/>
            </a:pPr>
            <a:r>
              <a:rPr lang="en-US" sz="6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2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Первобытный мир сформировал человека как социальное, трудовое и мыслящее существо. Неолитическая революция изменила хозяйство и демографию, а излишки и оседлость привели к городам, власти и неравенству.
</a:t>
            </a:r>
            <a:endParaRPr lang="en-US" sz="6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2026-05-11T13:53:40Z</dcterms:created>
  <dcterms:modified xsi:type="dcterms:W3CDTF">2026-05-11T13:53:40Z</dcterms:modified>
</cp:coreProperties>
</file>