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250" y="418576"/>
            <a:ext cx="4155000" cy="2182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9125" y="3917100"/>
            <a:ext cx="3774900" cy="8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Москва стала символом преемственности от Рима и Византии?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90275" y="360000"/>
            <a:ext cx="35757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3525" y="1389075"/>
            <a:ext cx="3774900" cy="22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Третий Рим: ключевая рамка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551" y="52650"/>
            <a:ext cx="4517397" cy="502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2384950"/>
            <a:ext cx="4029600" cy="239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Византии к Москве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59425" y="359991"/>
            <a:ext cx="3774900" cy="14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«Третьего Рима» возникла после падения Константинополя и в эпоху роста Москвы. Это история не только о вере, но и о том, как власть искала легитимность и новый центр православного мира.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1453: падение Константинополя и вакуум центра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89500" y="42419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символа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Династическая связь с семьёй последнего византийского дома не делала Москву Византией, но давала важный символ. Именно символы в политике часто работают сильнее прямых фактов.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500" y="18879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1453 году Константинополь пал, и Византийская империя перестала существовать. Для православного мира это означало утрату прежнего политического и духовного центра.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89500" y="2672588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Османское завоевание изменило карту Восточного Средиземноморья и положение православных общин. Теперь вопрос о том, где находится хранитель истинной веры, стал особенно острым.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89500" y="3457246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 для 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правители могли представить себя наследниками византийской традиции и защитниками православия. Такой образ усиливался после брака Ивана III с Софьей Палеолог.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Рима: схема преемственности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идея преемственности соединяла историю империй, религиозную миссию и претензию на политическую легитимность.
</a:t>
            </a:r>
            <a:endParaRPr lang="en-US" sz="11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376600" y="1681825"/>
            <a:ext cx="59259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Филофей Псковский писал великому князю в начале XVI века, когда Москва уже укрепляла своё положение. Его письма придали известной идее чёткую и запоминающуюся форму.
</a:t>
            </a:r>
            <a:endParaRPr lang="en-US" sz="1280" dirty="0"/>
          </a:p>
        </p:txBody>
      </p:sp>
      <p:sp>
        <p:nvSpPr>
          <p:cNvPr id="9" name="Text 2"/>
          <p:cNvSpPr txBox="1"/>
          <p:nvPr/>
        </p:nvSpPr>
        <p:spPr>
          <a:xfrm>
            <a:off x="1376600" y="2753388"/>
            <a:ext cx="59259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рассуждении падение Рима и Константинополя означало не конец истории, а передачу ответственности. Москва должна была хранить православие, порядок и верность истинной вере.
</a:t>
            </a:r>
            <a:endParaRPr lang="en-US" sz="1249" dirty="0"/>
          </a:p>
        </p:txBody>
      </p:sp>
      <p:sp>
        <p:nvSpPr>
          <p:cNvPr id="10" name="Text 3"/>
          <p:cNvSpPr txBox="1"/>
          <p:nvPr/>
        </p:nvSpPr>
        <p:spPr>
          <a:xfrm>
            <a:off x="1376600" y="3824938"/>
            <a:ext cx="59259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 Филофея мысль о «Третьем Риме» стала не просто намёком, а сильным политико-религиозным предупреждением. Оно обращалось к правителю и к обществу одновременно.
</a:t>
            </a:r>
            <a:endParaRPr lang="en-US" sz="1249" dirty="0"/>
          </a:p>
        </p:txBody>
      </p:sp>
      <p:sp>
        <p:nvSpPr>
          <p:cNvPr id="11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Филофей Псковский и ключевая формулировка
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734250" y="2256146"/>
            <a:ext cx="2196900" cy="16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описание, а призыв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звучит как итог длинной исторической цепочки: два прежних центра уже исчезли, а Москва остаётся последней опорой православия. В ней нет нейтрального описания, только напряжённый призыв к сохранению веры.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96500" y="2256146"/>
            <a:ext cx="2196900" cy="16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том, что «четвертому не бывать», придавали идее ощущение конечности и исключительности. Москва мыслилась не одной из столиц, а последним хранителем истинного порядка.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58750" y="2256146"/>
            <a:ext cx="2196900" cy="16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современного читателя важно помнить: это не конституция государства, а религиозно-политическая формула. Она работала как предупреждение власти о её особой миссии и ответственности.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Мини-цитата и ее смысл
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79450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и 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усилил престиж великокняжеской власти через церемониал, двор и символику, заимствованную и переосмысленную из византийской традиции. Это помогало показать Москву как наследницу высокой имперской культуры.
</a:t>
            </a:r>
            <a:endParaRPr lang="en-US" sz="932" dirty="0"/>
          </a:p>
        </p:txBody>
      </p:sp>
      <p:sp>
        <p:nvSpPr>
          <p:cNvPr id="12" name="Text 2"/>
          <p:cNvSpPr txBox="1"/>
          <p:nvPr/>
        </p:nvSpPr>
        <p:spPr>
          <a:xfrm>
            <a:off x="2651125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с Софьей Палеолог имел не только династическое, но и политическое значение. Он связывал московский двор с памятью о Византии и усиливал представление о преемственности.
</a:t>
            </a:r>
            <a:endParaRPr lang="en-US" sz="1030" dirty="0"/>
          </a:p>
        </p:txBody>
      </p:sp>
      <p:sp>
        <p:nvSpPr>
          <p:cNvPr id="13" name="Text 3"/>
          <p:cNvSpPr txBox="1"/>
          <p:nvPr/>
        </p:nvSpPr>
        <p:spPr>
          <a:xfrm>
            <a:off x="4722825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 царя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Иване IV царский титул вывел московского правителя на новый уровень статуса. Слово «царь» делало власть более сопоставимой с европейскими монархиями и подчёркивало особую роль государства.
</a:t>
            </a:r>
            <a:endParaRPr lang="en-US" sz="1030" dirty="0"/>
          </a:p>
        </p:txBody>
      </p:sp>
      <p:sp>
        <p:nvSpPr>
          <p:cNvPr id="14" name="Text 4"/>
          <p:cNvSpPr txBox="1"/>
          <p:nvPr/>
        </p:nvSpPr>
        <p:spPr>
          <a:xfrm>
            <a:off x="6794500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на величие
</a:t>
            </a:r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идея «Третьего Рима» переставала быть только духовной мыслью и превращалась в язык государственной репрезентации. Через неё объясняли, почему Москва претендует на уникальное положение.
</a:t>
            </a:r>
            <a:endParaRPr lang="en-US" sz="999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и Иван IV: носители курса
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2297"/>
            <a:ext cx="2566200" cy="13683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8900" y="1595597"/>
            <a:ext cx="2566200" cy="136830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57550" y="2127297"/>
            <a:ext cx="2566200" cy="136830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2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православных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Балканы, Афон и Константинополь связывались с Москвой не только верой, но и сетью контактов между духовенством и правителями. Через эти связи идея преемственности получала международное измерение и подтверждала статус Москвы среди православных земель.
</a:t>
            </a:r>
            <a:endParaRPr lang="en-US" sz="956" dirty="0"/>
          </a:p>
        </p:txBody>
      </p:sp>
      <p:sp>
        <p:nvSpPr>
          <p:cNvPr id="10" name="Text 1"/>
          <p:cNvSpPr txBox="1"/>
          <p:nvPr/>
        </p:nvSpPr>
        <p:spPr>
          <a:xfrm>
            <a:off x="3331800" y="30073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Афон как точка притяжения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русских паломников и послов Афон был живым напоминанием о едином православном мире. Он показывал, что Москва не изолирована, а включена в широкое религиозное пространство, где важны память, авторитет и обмен поддержкой.
</a:t>
            </a:r>
            <a:endParaRPr lang="en-US" sz="984" dirty="0"/>
          </a:p>
        </p:txBody>
      </p:sp>
      <p:sp>
        <p:nvSpPr>
          <p:cNvPr id="11" name="Text 2"/>
          <p:cNvSpPr txBox="1"/>
          <p:nvPr/>
        </p:nvSpPr>
        <p:spPr>
          <a:xfrm>
            <a:off x="6084375" y="3551671"/>
            <a:ext cx="2480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единоверцев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условиях османского господства Московское государство могло выступать как защитник единоверцев, сохраняя переписку и дипломатические контакты с восточными патриархатами. Это был язык статуса, а не только благочестия.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Православный мир на карте
</a:t>
            </a:r>
            <a:endParaRPr lang="en-US" sz="2300" dirty="0"/>
          </a:p>
        </p:txBody>
      </p:sp>
      <p:sp>
        <p:nvSpPr>
          <p:cNvPr id="13" name="Text 4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256900" y="1638473"/>
            <a:ext cx="60456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«Третьего Рима» укрепляла власть государя, потому что показывала центр страны как носителя особой исторической миссии. Чем выше миссия, тем легче оправдать сосредоточение решений в одном центре.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56900" y="2443336"/>
            <a:ext cx="60456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помогала объяснить расширение полномочий монарха и постепенное усиление самодержавия. Если государь отвечает за сохранение веры, его власть выглядит не просто сильной, а необходимой.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56900" y="3248236"/>
            <a:ext cx="60456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иерархия в такой модели всё теснее связывалась с государством. Это не отменяло религию, но делало её частью общего политического порядка и службы государству.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56900" y="4053036"/>
            <a:ext cx="60456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идея поддерживала представление о внешней и внутренней защите православия. Она работала и как внутренний идеал, и как оправдание действий Москвы в более широком мире.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идея работала в политике
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250" y="1510893"/>
            <a:ext cx="2728200" cy="2123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2167" y="1510893"/>
            <a:ext cx="2728200" cy="2123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084" y="1510893"/>
            <a:ext cx="2728200" cy="21234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 и культурная репрезентация
</a:t>
            </a:r>
            <a:endParaRPr lang="en-US" sz="2300" dirty="0"/>
          </a:p>
        </p:txBody>
      </p:sp>
      <p:sp>
        <p:nvSpPr>
          <p:cNvPr id="11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6301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Летописный язык власти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6250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 торжественные тексты не просто фиксировали события, а выстраивали образ Москвы как особого центра истории. Через такие формулы власть связывала настоящее с византийским наследием и религиозной миссией.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233217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как символ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33167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Кремлёвские соборы, иконы и государственные регалии создавали впечатление целостного сакрального пространства. Зритель видел не обычную столицу, а место, где политический порядок подтверждается религиозным смыслом.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990134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 и впечатление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990084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двора, посольские приемы и публичные ритуалы усиливали этот образ в глазах подданных и иностранных гостей. Архитектура и обряд вместе показывали: Москва стремится говорить языком имперской преемственности.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7235" y="1672875"/>
            <a:ext cx="4836681" cy="20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идеи: что менялось и зачем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463525" y="4814100"/>
            <a:ext cx="8204100" cy="1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концепции «Москва — Третий Рим» и ее историческом развитии.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1125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показывают, как идея меняла смысл: от духовной формулы к политическому языку и затем к более осторожному использованию после Смуты.
</a:t>
            </a:r>
            <a:endParaRPr lang="en-US" sz="1223" dirty="0"/>
          </a:p>
        </p:txBody>
      </p:sp>
      <p:sp>
        <p:nvSpPr>
          <p:cNvPr id="11" name="Text 4"/>
          <p:cNvSpPr txBox="1"/>
          <p:nvPr/>
        </p:nvSpPr>
        <p:spPr>
          <a:xfrm>
            <a:off x="4826250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не оставалась неизменной: ее смысл зависел от политической ситуации и задач государства.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3525" y="3461750"/>
            <a:ext cx="48912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как кризис проверки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9017" y="638677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Династический кризис и борьба за власть ослабили представление о Москве как о стабильном центре. Идея Третьего Рима оказалась под давлением реальных политических потрясений.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8842" y="1323895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Интервенции, самозванцы и распад управления показали пределы идеологической формулы. В условиях хаоса важнее стали не символы, а восстановление порядка и признания власти.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78667" y="2011370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Романовы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правители связали свою легитимность с прекращением междоусобиц и собиранием земель. Тема преемственности от прежнего православного центра стала служить объединению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793748" y="1890650"/>
            <a:ext cx="22380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Смуты тема преемственности использовалась уже не как торжественный универсальный лозунг, а как аргумент в пользу восстановления законной власти и внутреннего единства государства.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3035" y="1890650"/>
            <a:ext cx="22380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осторожный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Романовы старались опираться на прежние символы, но избегали слишком резких претензий. Идея становилась более практичной и подчинялась задачам управления страной.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429760" y="1890650"/>
            <a:ext cx="22380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акцент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образа мирового центра на первый план выходили стабильность, послушание и церковная поддержка власти. Так идея сохранялась, но меняла масштаб и тональность.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Романовы: укрепление и переосмысление
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19125" y="2293050"/>
            <a:ext cx="17199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исследователей видит в идее реальную политическую программу: она помогала укреплять самодержавие, подчеркивать особую роль Москвы и связывать власть с православной миссией.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690800" y="2293050"/>
            <a:ext cx="17199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риторика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историки считают, что формула была прежде всего религиозно-литературным высказыванием, понятным узкому кругу книжников, а не ясной государственной доктриной для всех.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62500" y="2293050"/>
            <a:ext cx="17199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текста к политике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промежуточная позиция: идея могла возникнуть как богословская мысль, а затем постепенно перейти в политический язык двора и официальной символики.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34175" y="2293050"/>
            <a:ext cx="17199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показывает, что смысл источника зависит от контекста. Один и тот же образ может быть и убеждением, и инструментом легитимации, и поздней интерпретацией.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Историографические споры
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3525" y="360000"/>
            <a:ext cx="77532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 реальность: где проходит граница
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063000" y="3763375"/>
            <a:ext cx="29088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1453: символический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Константинополя Москва получила символический шанс представить себя наследницей православной традиции, но этот статус еще не означал реального господства над всем православным миром.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138538" y="1975335"/>
            <a:ext cx="29088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и 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XVI–XVII веках государство усиливалось, однако сталкивалось с войнами, внутренними конфликтами и экономическими ограничениями. Идея преемственности существовала, но не отменяла политические риски.
</a:t>
            </a:r>
            <a:endParaRPr lang="en-US" sz="1053" dirty="0"/>
          </a:p>
        </p:txBody>
      </p:sp>
      <p:sp>
        <p:nvSpPr>
          <p:cNvPr id="11" name="Text 4"/>
          <p:cNvSpPr txBox="1"/>
          <p:nvPr/>
        </p:nvSpPr>
        <p:spPr>
          <a:xfrm>
            <a:off x="5223674" y="3763375"/>
            <a:ext cx="29088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реальностью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Смутное время стало очевидно, что сакральная формула не гарантирует устойчивости власти. Ее значение оказалось зависимым от способности государства реально удерживать порядок.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5" y="1675700"/>
            <a:ext cx="396000" cy="39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715300"/>
            <a:ext cx="3960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7750" y="3325025"/>
            <a:ext cx="3960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4375" y="3285425"/>
            <a:ext cx="396000" cy="39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3525" y="581175"/>
            <a:ext cx="77532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ограничения
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714375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поколения часто воспринимали идею как нечто цельное и древнее, хотя ее оформление происходило постепенно. Это важно учитывать, чтобы не приписывать прошлому более строгую систему, чем она имела.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857750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словом и делом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язык обещал хранение веры, но на практике власть решала и земные задачи: налоги, войну, подчинение элит. Между образом и управлением возникало заметное напряжение.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57750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политического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историка эта тема полезна как пример того, как язык власти формирует представления о норме, миссии и границах допустимого в политике.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14375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Легитимация централизации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помогала объяснять усиление централизованной власти как исторически необходимое и почти священное. Так политическая концентрация получала моральное и символическое оправдание.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734250" y="1805825"/>
            <a:ext cx="35019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Геральдический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Двуглавый орел стал одним из самых узнаваемых знаков преемственности. Он связывал Москву с византийской традицией и подчеркивал претензию на особый статус верховной власти.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734250" y="3415550"/>
            <a:ext cx="35019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летописей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Летописные формулы закрепляли образ Москвы как хранительницы истинной веры. Повторяющиеся выражения в текстах помогали сделать идею привычной и авторитетной для образованной среды.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7625" y="3415550"/>
            <a:ext cx="35019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 и 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титул завершал эту систему образов: он переводил символическую преемственность в политический статус. Через него Москва заявляла о равенстве с другими монархиями.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7625" y="1805825"/>
            <a:ext cx="35019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Сакральная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Кремлевские соборы и церемониальное пространство столицы создавали впечатление сакрального центра. Архитектура работала как язык, который говорил о власти не меньше письменных текстов.
</a:t>
            </a:r>
            <a:endParaRPr lang="en-US" sz="1286" dirty="0"/>
          </a:p>
        </p:txBody>
      </p:sp>
      <p:sp>
        <p:nvSpPr>
          <p:cNvPr id="12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в гербах, хрониках и архитектуре
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256900" y="1638473"/>
            <a:ext cx="60456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буквальный термин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помнить: «Третий Рим» — не буквальное название государства, а историческая формула, возникшая в конкретной политической и религиозной ситуации.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56900" y="2443336"/>
            <a:ext cx="60456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менялся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видеть изменение смысла во времени: от духовного предупреждения у Филофея к более широкому политическому использованию в эпоху усиления государства.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56900" y="3248236"/>
            <a:ext cx="60456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следует учитывать контекст: падение Византии, Смутное время и централизация власти объясняют, почему эта идея оказалась востребованной именно тогда.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56900" y="4053036"/>
            <a:ext cx="60456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 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различать символ, программу и реальность. Идея влияла на самоописание власти, но не отменяла ограничений экономики, войн и международной политики.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«Третий Рим» сегодня
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793748" y="1890650"/>
            <a:ext cx="22380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родилась как ответ на исторический разлом после падения Константинополя. Она помогала осмыслить перемещение центра православного мира и роль Москвы в новой ситуации.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3035" y="1890650"/>
            <a:ext cx="22380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легитимности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Московского государства формула стала языком легитимности: она укрепляла представление о законной власти, преемственности и особой миссии правителя.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429760" y="1890650"/>
            <a:ext cx="22380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равна факту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исторический анализ требует осторожности: символическое значение идеи было велико, но оно не совпадало с неизменной политической реальностью.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смысл идеи
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525" y="1803450"/>
            <a:ext cx="7820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власть и исторические пределы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3006476"/>
            <a:ext cx="7607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«Москва — Третий Рим» стала ответом на кризис православного мира и важным инструментом политического языка, но ее сила заключалась прежде всего в символе, а не в абсолютной исторической реальности.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2026-07-26T06:44:53Z</dcterms:created>
  <dcterms:modified xsi:type="dcterms:W3CDTF">2026-07-26T06:44:53Z</dcterms:modified>
</cp:coreProperties>
</file>