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3939" y="410700"/>
            <a:ext cx="4123722" cy="43221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550" y="346250"/>
            <a:ext cx="4251600" cy="445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Stative Verbs: глаголы состояния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Состояние, а не действие: как stative verbs влияют на выбор времени.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9712" y="435400"/>
            <a:ext cx="4060976" cy="432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900" y="1739100"/>
            <a:ext cx="4118100" cy="30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часто встречаются в упражнениях, диалогах и переводах. Если не учитывать их значение, легко ошибиться с Present Continuous и перевести фразу слишком буквально с русского языка, хотя нужна другая форма.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stative verbs важны в 8 классе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39975" y="1672850"/>
            <a:ext cx="3378600" cy="20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 смыслу слова решают, нужен ли Present Simple или Continuous, поэтому тема особенно важна для школьной грамматики.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4991500" y="2044250"/>
            <a:ext cx="33786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смысловых групп помогают понять, почему форма глагола зависит от значения.
</a:t>
            </a:r>
            <a:endParaRPr lang="en-US" sz="4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73600" y="4248200"/>
            <a:ext cx="40632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языка: тема Present Simple и Present Continuous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775749"/>
            <a:ext cx="4063200" cy="207940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удобно запоминать по смысловым группам: так проще определять их поведение в предложении.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глагола важнее его формы: одна и та же лексема может вести себя по-разному в контексте.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тема Present Simple / Present Continuous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stative verbs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063" y="994962"/>
            <a:ext cx="2220000" cy="20422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2888" y="994962"/>
            <a:ext cx="2220000" cy="204222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426388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случае have показывает наличие: I have a bike. В другом — действие в момент речи: I am having lunch. На иллюстрации можно показать два разных сюжета: вещь, которой владеют, и обед за столом.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426389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Have: владеть или есть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9213" y="3384394"/>
            <a:ext cx="2554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может означать «видеть» или «встречаться», а think — «считать» или «размышлять». Поэтому I see a mountain и I am seeing a doctor описывают разные ситуации, как и I think he is right и I am thinking about homework.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29214" y="2810850"/>
            <a:ext cx="2554500" cy="4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See и think: смысл решает всё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8650" y="268075"/>
            <a:ext cx="7929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слово — два значения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нужен ли Continuous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значении глагола и контексте предложения.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примеры школьных заданий по английскому языку, 8 класс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встречаются чаще всего в учебных заданиях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особенно часто встречаются слова о чувствах, хобби и личных предпочтениях, поэтому именно они быстрее всего запоминаются на практике.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Лидирует группа чувств и предпочтений; значит, она требует отдельного внимания при подготовке к контрольным и переводам.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чувств и предпочтений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39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pPr algn="l" indent="0" marL="0">
              <a:lnSpc>
                <a:spcPct val="150000"/>
              </a:lnSpc>
              <a:buNone/>
            </a:pPr>
            <a:r>
              <a:rPr lang="en-US" sz="1139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Like, love, hate, prefer и need обычно передают отношение человека к чему-то. В школьной грамматике они чаще всего стоят в Present Simple, потому что описывают не процесс, а постоянное отношение.
</a:t>
            </a:r>
            <a:endParaRPr lang="en-US" sz="1139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вроде She likes reading, They prefer science и I need help показывают обычное употребление. Здесь важно не действие, а устойчивое чувство, выбор или необходимость.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Continuous редок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Continuous с такими глаголами звучит непривычно в учебных ситуациях, потому что эмоции и предпочтения обычно не представляют как длительный процесс.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Разговорное исключение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живой речи иногда встречается I’m loving this song. Такая форма подчёркивает яркую эмоцию прямо сейчас, но для школьных заданий она не считается основной.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мышления и мнения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первой группы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Know, believe, remember, understand и похожие глаголы выражают знание, мнение или понимание. Они обычно описывают состояние, а не действие, которое развивается по шагам.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заданиях чаще встречается Present Simple: I know the rule, We believe him, She remembers the date. Эта форма передаёт факт или устойчивое внутреннее состояние.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Continuous не подходит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I am knowing или We are understanding обычно звучат неестественно. Знание и мнение не воспринимаются как процесс, поэтому длительная форма здесь лишняя.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отвечает за мысль, убеждение или понимание, сначала ищи значение, а не форму. Контекст помогает понять, описывает ли глагол состояние или временное размышление.
</a:t>
            </a:r>
            <a:endParaRPr lang="en-US" sz="102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владения и принадлежности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они обозначают
</a:t>
            </a:r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Have, own, belong, contain и include показывают наличие, принадлежность или состав. Они помогают говорить о том, что у кого-то есть вещь или что-то входит в целое.
</a:t>
            </a:r>
            <a:endParaRPr lang="en-US" sz="1143" dirty="0"/>
          </a:p>
        </p:txBody>
      </p:sp>
      <p:sp>
        <p:nvSpPr>
          <p:cNvPr id="9" name="Text 3"/>
          <p:cNvSpPr txBox="1"/>
          <p:nvPr/>
        </p:nvSpPr>
        <p:spPr>
          <a:xfrm>
            <a:off x="494572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
</a:t>
            </a:r>
            <a:pPr algn="l" indent="0" marL="0">
              <a:lnSpc>
                <a:spcPct val="15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owns a bike, The pen belongs to me, This box contains books — такие предложения сообщают о факте, а не о процессе. Поэтому смысл здесь стабильный и постоянный.
</a:t>
            </a:r>
            <a:endParaRPr lang="en-US" sz="1096" dirty="0"/>
          </a:p>
        </p:txBody>
      </p:sp>
      <p:sp>
        <p:nvSpPr>
          <p:cNvPr id="10" name="Text 4"/>
          <p:cNvSpPr txBox="1"/>
          <p:nvPr/>
        </p:nvSpPr>
        <p:spPr>
          <a:xfrm>
            <a:off x="602575" y="325480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Continuous не нужен
</a:t>
            </a:r>
            <a:pPr algn="l" indent="0" marL="0">
              <a:lnSpc>
                <a:spcPct val="150000"/>
              </a:lnSpc>
              <a:buNone/>
            </a:pPr>
            <a:r>
              <a:rPr lang="en-US" sz="11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значении «иметь» или «принадлежать» эти глаголы обычно не ставятся в Continuous. У них нет идеи действия, которое происходит прямо сейчас и меняется по ходу.
</a:t>
            </a:r>
            <a:endParaRPr lang="en-US" sz="1102" dirty="0"/>
          </a:p>
        </p:txBody>
      </p:sp>
      <p:sp>
        <p:nvSpPr>
          <p:cNvPr id="11" name="Text 5"/>
          <p:cNvSpPr txBox="1"/>
          <p:nvPr/>
        </p:nvSpPr>
        <p:spPr>
          <a:xfrm>
            <a:off x="4945725" y="3254750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собственности, составе или принадлежности, выбирай Present Simple. Эта форма лучше передаёт постоянный признак и соответствует обычной школьной норме.
</a:t>
            </a:r>
            <a:endParaRPr lang="en-US" sz="103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00575" y="528625"/>
            <a:ext cx="3769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восприятия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824050" y="1541650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Непосредственное ощущение
</a:t>
            </a:r>
            <a:pPr algn="l" indent="0" marL="0">
              <a:lnSpc>
                <a:spcPct val="150000"/>
              </a:lnSpc>
              <a:buNone/>
            </a:pPr>
            <a:r>
              <a:rPr lang="en-US" sz="11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описывает то, что человек слышит, видит, нюхает, пробует или чувствует прямо сейчас. В таком значении он передаёт состояние восприятия, поэтому обычно используется без Continuous.
</a:t>
            </a:r>
            <a:endParaRPr lang="en-US" sz="1289" dirty="0"/>
          </a:p>
        </p:txBody>
      </p:sp>
      <p:sp>
        <p:nvSpPr>
          <p:cNvPr id="9" name="Text 3"/>
          <p:cNvSpPr txBox="1"/>
          <p:nvPr/>
        </p:nvSpPr>
        <p:spPr>
          <a:xfrm>
            <a:off x="910683" y="2736762"/>
            <a:ext cx="34029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00"/>
              </a:lnSpc>
              <a:buNone/>
            </a:pPr>
            <a:r>
              <a:rPr lang="en-US" sz="13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 процессе
</a:t>
            </a:r>
            <a:pPr algn="r" indent="0" marL="0">
              <a:lnSpc>
                <a:spcPct val="150000"/>
              </a:lnSpc>
              <a:buNone/>
            </a:pPr>
            <a:r>
              <a:rPr lang="en-US" sz="11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речь идёт о намеренном действии или временном процессе, форма может стать Continuous. Тогда глагол показывает не само ощущение, а активное действие в момент речи.
</a:t>
            </a:r>
            <a:endParaRPr lang="en-US" sz="139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2220908"/>
            <a:ext cx="4063200" cy="11890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797650" y="14972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stative verbs меняют форму, если обозначают временное действие, а не постоянное состояние.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Continuous появляется, когда значение глагола становится временным, активным или процессуальным.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тема Present Simple / Present Continuous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Continuous возможен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3776700" cy="6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с глаголами состояния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93475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stative verbs чаще всего используется Present Simple, потому что они описывают не действие, а состояние, мнение, чувство или факт, который не разворачивается во времени.
</a:t>
            </a:r>
            <a:endParaRPr lang="en-US" sz="1032" dirty="0"/>
          </a:p>
        </p:txBody>
      </p:sp>
      <p:sp>
        <p:nvSpPr>
          <p:cNvPr id="10" name="Text 3"/>
          <p:cNvSpPr txBox="1"/>
          <p:nvPr/>
        </p:nvSpPr>
        <p:spPr>
          <a:xfrm>
            <a:off x="3441939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с -s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третьем лице единственного числа добавляется окончание -s: he likes, she knows, it belongs. Эта грамматическая форма помогает быстро узнавать обычные утверждения о состоянии.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6190400" y="3609175"/>
            <a:ext cx="23175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Simple подчёркивает стабильность и общность признака: I like apples, They believe the news. Речь идёт о том, что просто верно, а не происходит прямо сейчас.
</a:t>
            </a:r>
            <a:endParaRPr lang="en-US" sz="10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345963"/>
            <a:ext cx="4063200" cy="26341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06975" y="4489950"/>
            <a:ext cx="64113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stative verbs и dynamic verbs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Stative и dynamic verbs: сравнение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797650" y="1344850"/>
            <a:ext cx="38328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грамматическая форма сама по себе не определяет смысл: важнее, описывает ли глагол состояние или действие.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 чаще связаны с внутренним признаком, а dynamic verbs — с процессом и изменением.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русскоязычных учеников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44325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Continuous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вроде I am knowing или She is liking появляются, когда ученик механически ставит любой глагол в Continuous, не проверяя его значение в предложении.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814750" y="139147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перевод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are having a car кажется логичной по-русски, но в английском для значения «иметь» обычно нужен Present Simple: We have a car.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4325" y="3172250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выбор формы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She is liking обычно говорят She likes, а вместо I am knowing — I know. Правильная форма зависит от смысла, а не от желания показать длительность.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814750" y="3174525"/>
            <a:ext cx="3771000" cy="12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ошибки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работах такие неточности особенно заметны в переводах и тестах, потому что они меняют грамматический смысл и снижают оценку за раздел грамматики.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7475" y="3180730"/>
            <a:ext cx="4063200" cy="138878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в живой речи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2575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Эмоция и оценка
</a:t>
            </a:r>
            <a:pPr algn="l" indent="0" marL="0">
              <a:lnSpc>
                <a:spcPct val="150000"/>
              </a:lnSpc>
              <a:buNone/>
            </a:pPr>
            <a:r>
              <a:rPr lang="en-US" sz="10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разговорной речи можно услышать I’m loving this game. Здесь Continuous подчёркивает сильное, живое чувство в конкретный момент, а не постоянное отношение к предмету.
</a:t>
            </a:r>
            <a:endParaRPr lang="en-US" sz="1082" dirty="0"/>
          </a:p>
        </p:txBody>
      </p:sp>
      <p:sp>
        <p:nvSpPr>
          <p:cNvPr id="11" name="Text 3"/>
          <p:cNvSpPr txBox="1"/>
          <p:nvPr/>
        </p:nvSpPr>
        <p:spPr>
          <a:xfrm>
            <a:off x="602575" y="33821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50000"/>
              </a:lnSpc>
              <a:buNone/>
            </a:pPr>
            <a:r>
              <a:rPr lang="en-US" sz="10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Мы’re having a great time и похожие выражения часто встречаются в переписке, устной речи и современных текстах. Они передают текущее состояние, а не правило для всех случаев.
</a:t>
            </a:r>
            <a:endParaRPr lang="en-US" sz="1035" dirty="0"/>
          </a:p>
        </p:txBody>
      </p:sp>
      <p:sp>
        <p:nvSpPr>
          <p:cNvPr id="12" name="Text 4"/>
          <p:cNvSpPr txBox="1"/>
          <p:nvPr/>
        </p:nvSpPr>
        <p:spPr>
          <a:xfrm>
            <a:off x="4872950" y="1548575"/>
            <a:ext cx="38676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поведение
</a:t>
            </a:r>
            <a:pPr algn="l" indent="0" marL="0">
              <a:lnSpc>
                <a:spcPct val="150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You’re being difficult звучит естественно, когда говорят о поведении человека именно сейчас. В таком случае be описывает не характер, а временную манеру вести себя.
</a:t>
            </a:r>
            <a:endParaRPr lang="en-US" sz="107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537758"/>
            <a:ext cx="8325600" cy="3143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0575" y="585025"/>
            <a:ext cx="80319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форму глагола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700575" y="1008450"/>
            <a:ext cx="80319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значения глагола в предложении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602465"/>
            <a:ext cx="4063200" cy="242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06500" y="1497250"/>
            <a:ext cx="3875400" cy="263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собраны самые частотные глаголы состояния, которые чаще всего встречаются в заданиях 8 класса.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4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слова важнее внешнего вида: один и тот же глагол может требовать разных форм в зависимости от контекста.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13725" y="4489950"/>
            <a:ext cx="64044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частотных stative verbs уровня 8 класса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ключевых stative verbs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12075" y="4064300"/>
            <a:ext cx="84204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примеры для закрепления
</a:t>
            </a:r>
            <a:endParaRPr lang="en-US" sz="3400" dirty="0"/>
          </a:p>
        </p:txBody>
      </p:sp>
      <p:sp>
        <p:nvSpPr>
          <p:cNvPr id="8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8735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know the rule, She likes biology и They own two cats показывают обычное состояние или факт. Здесь глаголы не описывают процесс, который разворачивается прямо сейчас.
</a:t>
            </a:r>
            <a:endParaRPr lang="en-US" sz="1080" dirty="0"/>
          </a:p>
        </p:txBody>
      </p:sp>
      <p:sp>
        <p:nvSpPr>
          <p:cNvPr id="10" name="Text 3"/>
          <p:cNvSpPr txBox="1"/>
          <p:nvPr/>
        </p:nvSpPr>
        <p:spPr>
          <a:xfrm>
            <a:off x="3344425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Восприятие и описание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8A87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music sounds loud относится к восприятию: говорящий оценивает звук как свойство, а не как действие. Поэтому форма остаётся в Present Simple.
</a:t>
            </a:r>
            <a:endParaRPr lang="en-US" sz="1080" dirty="0"/>
          </a:p>
        </p:txBody>
      </p:sp>
      <p:sp>
        <p:nvSpPr>
          <p:cNvPr id="11" name="Text 4"/>
          <p:cNvSpPr txBox="1"/>
          <p:nvPr/>
        </p:nvSpPr>
        <p:spPr>
          <a:xfrm>
            <a:off x="6101500" y="100830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thinking about the test показывает процесс размышления в данный момент. В этом случае think уже не означает «считать», а передаёт временное действие.
</a:t>
            </a:r>
            <a:endParaRPr lang="en-US" sz="1080" dirty="0"/>
          </a:p>
        </p:txBody>
      </p:sp>
      <p:sp>
        <p:nvSpPr>
          <p:cNvPr id="12" name="Text 5"/>
          <p:cNvSpPr txBox="1"/>
          <p:nvPr/>
        </p:nvSpPr>
        <p:spPr>
          <a:xfrm>
            <a:off x="587350" y="2747650"/>
            <a:ext cx="2518500" cy="10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Текущее занятие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We’re having lunch — это не «иметь обед», а «обедать сейчас». Такое значение делает Continuous естественным, потому что речь идёт о действии в момент речи.
</a:t>
            </a:r>
            <a:endParaRPr lang="en-US" sz="108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8A877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25" y="1935675"/>
            <a:ext cx="4063200" cy="19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Stative verbs помогают точно передавать состояние, чувство и мысль, поэтому чаще всего требуют Present Simple. Если значение становится временным или процессуальным, форма может измениться.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700575" y="528625"/>
            <a:ext cx="8031900" cy="4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состояния: смысл важнее формы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2026-05-31T05:33:52Z</dcterms:created>
  <dcterms:modified xsi:type="dcterms:W3CDTF">2026-05-31T05:33:52Z</dcterms:modified>
</cp:coreProperties>
</file>