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jpeg"/><Relationship Id="rId4" Type="http://schemas.openxmlformats.org/officeDocument/2006/relationships/image" Target="../media/image-3-4.jpeg"/><Relationship Id="rId5" Type="http://schemas.openxmlformats.org/officeDocument/2006/relationships/image" Target="../media/image-3-5.jpe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jpeg"/><Relationship Id="rId4" Type="http://schemas.openxmlformats.org/officeDocument/2006/relationships/image" Target="../media/image-4-4.jpeg"/><Relationship Id="rId5" Type="http://schemas.openxmlformats.org/officeDocument/2006/relationships/image" Target="../media/image-4-5.jpe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jpeg"/><Relationship Id="rId4" Type="http://schemas.openxmlformats.org/officeDocument/2006/relationships/image" Target="../media/image-5-4.jpeg"/><Relationship Id="rId5" Type="http://schemas.openxmlformats.org/officeDocument/2006/relationships/image" Target="../media/image-5-5.jpe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image" Target="../media/image-6-8.png"/><Relationship Id="rId9" Type="http://schemas.openxmlformats.org/officeDocument/2006/relationships/image" Target="../media/image-6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jpe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jpeg"/><Relationship Id="rId4" Type="http://schemas.openxmlformats.org/officeDocument/2006/relationships/image" Target="../media/image-9-4.jpe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jpe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jpeg"/><Relationship Id="rId4" Type="http://schemas.openxmlformats.org/officeDocument/2006/relationships/image" Target="../media/image-11-4.jpeg"/><Relationship Id="rId5" Type="http://schemas.openxmlformats.org/officeDocument/2006/relationships/image" Target="../media/image-11-5.jpe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jpeg"/><Relationship Id="rId4" Type="http://schemas.openxmlformats.org/officeDocument/2006/relationships/image" Target="../media/image-16-4.jpeg"/><Relationship Id="rId5" Type="http://schemas.openxmlformats.org/officeDocument/2006/relationships/image" Target="../media/image-16-5.jpe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11693" y="-1"/>
            <a:ext cx="4148955" cy="514349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46880" y="1572897"/>
            <a:ext cx="4077519" cy="177990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Япония и новые индустриальные страны: основные темы и цели урока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Изучим пути развития Японии и новых индустриальных стран Восточной Азии.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646880" y="3477723"/>
            <a:ext cx="4077520" cy="25529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EFBFB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8672" y="-1"/>
            <a:ext cx="4159001" cy="514349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435745" y="1321170"/>
            <a:ext cx="4077519" cy="250116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Исторический взгляд: возрождение Восточной Азии после войны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Второй мировой войны Япония и страны Восточной Азии начали стремительно восстанавливаться. Благодаря реформам и развитию промышленности регион стал центром экономического роста с 1960-х по 1980-е годы.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1650" y="2833123"/>
            <a:ext cx="2249100" cy="170000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61050" y="2833123"/>
            <a:ext cx="2249100" cy="170000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18550" y="2833123"/>
            <a:ext cx="2249100" cy="170000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384513" y="1882511"/>
            <a:ext cx="2139614" cy="8174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2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Стабильный рост ВВП
</a:t>
            </a:r>
            <a:pPr algn="l" indent="0" marL="0">
              <a:lnSpc>
                <a:spcPct val="100000"/>
              </a:lnSpc>
              <a:buNone/>
            </a:pPr>
            <a:r>
              <a:rPr lang="en-US" sz="89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9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период с 1945 по 1973 год экономика Японии ежегодно росла более чем на 9%. Такой рост обеспечил значительный подъём производства и экспорта.
</a:t>
            </a:r>
            <a:endParaRPr lang="en-US" sz="1072" dirty="0"/>
          </a:p>
        </p:txBody>
      </p:sp>
      <p:sp>
        <p:nvSpPr>
          <p:cNvPr id="10" name="Text 2"/>
          <p:cNvSpPr txBox="1"/>
          <p:nvPr/>
        </p:nvSpPr>
        <p:spPr>
          <a:xfrm>
            <a:off x="3203913" y="1882511"/>
            <a:ext cx="2139614" cy="8174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73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Мощное развитие промышленности
</a:t>
            </a:r>
            <a:pPr algn="l" indent="0" marL="0">
              <a:lnSpc>
                <a:spcPct val="100000"/>
              </a:lnSpc>
              <a:buNone/>
            </a:pPr>
            <a:r>
              <a:rPr lang="en-US" sz="81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1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Промышленное производство увеличилось почти в 12 раз — появились автомобильные заводы и развитая электроника, что сделало Японию мировым лидером.
</a:t>
            </a:r>
            <a:endParaRPr lang="en-US" sz="973" dirty="0"/>
          </a:p>
        </p:txBody>
      </p:sp>
      <p:sp>
        <p:nvSpPr>
          <p:cNvPr id="11" name="Text 3"/>
          <p:cNvSpPr txBox="1"/>
          <p:nvPr/>
        </p:nvSpPr>
        <p:spPr>
          <a:xfrm>
            <a:off x="6061413" y="1882511"/>
            <a:ext cx="2139614" cy="8174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85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Внедрение инноваций в транспорт
</a:t>
            </a:r>
            <a:pPr algn="l" indent="0" marL="0">
              <a:lnSpc>
                <a:spcPct val="100000"/>
              </a:lnSpc>
              <a:buNone/>
            </a:pPr>
            <a:r>
              <a:rPr lang="en-US" sz="9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1964 году был открыт Синкансэн — первый в мире скоростной поезд, символ технического прогресса страны.
</a:t>
            </a:r>
            <a:endParaRPr lang="en-US" sz="1085" dirty="0"/>
          </a:p>
        </p:txBody>
      </p:sp>
      <p:sp>
        <p:nvSpPr>
          <p:cNvPr id="12" name="Text 4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Японское экономическое чудо: факторы и итоги
</a:t>
            </a:r>
            <a:endParaRPr lang="en-US" sz="2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1650" y="1842473"/>
            <a:ext cx="2249100" cy="173075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61050" y="1842473"/>
            <a:ext cx="2249100" cy="173075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18550" y="1842473"/>
            <a:ext cx="2249100" cy="173075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384513" y="3706280"/>
            <a:ext cx="2139614" cy="8174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9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Toyota и Honda – лидеры автомобильного рынка
</a:t>
            </a:r>
            <a:pPr algn="l" indent="0" marL="0">
              <a:lnSpc>
                <a:spcPct val="100000"/>
              </a:lnSpc>
              <a:buNone/>
            </a:pPr>
            <a:r>
              <a:rPr lang="en-US" sz="89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9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компании стали символом качества и инноваций, к 1980-м заняв первое место в мире по экспорту автомобилей.
</a:t>
            </a:r>
            <a:endParaRPr lang="en-US" sz="1079" dirty="0"/>
          </a:p>
        </p:txBody>
      </p:sp>
      <p:sp>
        <p:nvSpPr>
          <p:cNvPr id="10" name="Text 2"/>
          <p:cNvSpPr txBox="1"/>
          <p:nvPr/>
        </p:nvSpPr>
        <p:spPr>
          <a:xfrm>
            <a:off x="3203913" y="3706280"/>
            <a:ext cx="2139614" cy="8174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43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Sony и Panasonic — пионеры электроники
</a:t>
            </a:r>
            <a:pPr algn="l" indent="0" marL="0">
              <a:lnSpc>
                <a:spcPct val="100000"/>
              </a:lnSpc>
              <a:buNone/>
            </a:pPr>
            <a:r>
              <a:rPr lang="en-US" sz="8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6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Их выпуск высокотехнологичной продукции способствовал укреплению промышленного сектора и выводу Японии на передовые позиции.
</a:t>
            </a:r>
            <a:endParaRPr lang="en-US" sz="1043" dirty="0"/>
          </a:p>
        </p:txBody>
      </p:sp>
      <p:sp>
        <p:nvSpPr>
          <p:cNvPr id="11" name="Text 3"/>
          <p:cNvSpPr txBox="1"/>
          <p:nvPr/>
        </p:nvSpPr>
        <p:spPr>
          <a:xfrm>
            <a:off x="6061413" y="3706280"/>
            <a:ext cx="2139614" cy="8174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43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Вклад транснациональных корпораций
</a:t>
            </a:r>
            <a:pPr algn="l" indent="0" marL="0">
              <a:lnSpc>
                <a:spcPct val="100000"/>
              </a:lnSpc>
              <a:buNone/>
            </a:pPr>
            <a:r>
              <a:rPr lang="en-US" sz="8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6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Японские компании активно развивали инженерные технологии, завоевывая мировые рынки и способствуя экономическому росту.
</a:t>
            </a:r>
            <a:endParaRPr lang="en-US" sz="1043" dirty="0"/>
          </a:p>
        </p:txBody>
      </p:sp>
      <p:sp>
        <p:nvSpPr>
          <p:cNvPr id="12" name="Text 4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Японские корпорации на мировой арене
</a:t>
            </a:r>
            <a:endParaRPr lang="en-US" sz="2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1650" y="2833123"/>
            <a:ext cx="2249100" cy="170000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61050" y="2833123"/>
            <a:ext cx="2249100" cy="170000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18550" y="2833123"/>
            <a:ext cx="2249100" cy="170000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384513" y="1882511"/>
            <a:ext cx="2139614" cy="8174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65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Пятилетние планы развития
</a:t>
            </a:r>
            <a:pPr algn="l" indent="0" marL="0">
              <a:lnSpc>
                <a:spcPct val="100000"/>
              </a:lnSpc>
              <a:buNone/>
            </a:pPr>
            <a:r>
              <a:rPr lang="en-US" sz="97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7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1962 года Южная Корея создавала стратегии, которые помогли значительно увеличить ВВП на душу населения за три десятилетия.
</a:t>
            </a:r>
            <a:endParaRPr lang="en-US" sz="1165" dirty="0"/>
          </a:p>
        </p:txBody>
      </p:sp>
      <p:sp>
        <p:nvSpPr>
          <p:cNvPr id="10" name="Text 2"/>
          <p:cNvSpPr txBox="1"/>
          <p:nvPr/>
        </p:nvSpPr>
        <p:spPr>
          <a:xfrm>
            <a:off x="3203913" y="1882511"/>
            <a:ext cx="2139614" cy="8174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46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Экспорт и ключевые отрасли
</a:t>
            </a:r>
            <a:pPr algn="l" indent="0" marL="0">
              <a:lnSpc>
                <a:spcPct val="100000"/>
              </a:lnSpc>
              <a:buNone/>
            </a:pPr>
            <a:r>
              <a:rPr lang="en-US" sz="95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5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производства — электроника, судостроение и автомобили — сделали страну ведущим игроком на мировом рынке.
</a:t>
            </a:r>
            <a:endParaRPr lang="en-US" sz="1146" dirty="0"/>
          </a:p>
        </p:txBody>
      </p:sp>
      <p:sp>
        <p:nvSpPr>
          <p:cNvPr id="11" name="Text 3"/>
          <p:cNvSpPr txBox="1"/>
          <p:nvPr/>
        </p:nvSpPr>
        <p:spPr>
          <a:xfrm>
            <a:off x="6061413" y="1882511"/>
            <a:ext cx="2139614" cy="8174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8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Урбанизация и образование
</a:t>
            </a:r>
            <a:pPr algn="l" indent="0" marL="0">
              <a:lnSpc>
                <a:spcPct val="100000"/>
              </a:lnSpc>
              <a:buNone/>
            </a:pPr>
            <a:r>
              <a:rPr lang="en-US" sz="98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8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Инвестиции в образование и переезд населения в города обеспечили квалифицированную рабочую силу для промышленности.
</a:t>
            </a:r>
            <a:endParaRPr lang="en-US" sz="1178" dirty="0"/>
          </a:p>
        </p:txBody>
      </p:sp>
      <p:sp>
        <p:nvSpPr>
          <p:cNvPr id="12" name="Text 4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Бурный рост экономики Южной Кореи
</a:t>
            </a:r>
            <a:endParaRPr lang="en-US" sz="2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4695" y="2010257"/>
            <a:ext cx="342803" cy="30471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622564" y="1992620"/>
            <a:ext cx="339989" cy="339989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807618" y="2025492"/>
            <a:ext cx="342803" cy="27424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994078" y="2025492"/>
            <a:ext cx="342803" cy="274243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12" name="Text 1"/>
          <p:cNvSpPr txBox="1"/>
          <p:nvPr/>
        </p:nvSpPr>
        <p:spPr>
          <a:xfrm>
            <a:off x="306395" y="2589232"/>
            <a:ext cx="1811497" cy="172684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Быстрый рост промышленности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Акцент на развитие производственных отраслей стал основой экономического успеха стран.
</a:t>
            </a:r>
            <a:endParaRPr lang="en-US" sz="1100" dirty="0"/>
          </a:p>
        </p:txBody>
      </p:sp>
      <p:sp>
        <p:nvSpPr>
          <p:cNvPr id="13" name="Text 2"/>
          <p:cNvSpPr txBox="1"/>
          <p:nvPr/>
        </p:nvSpPr>
        <p:spPr>
          <a:xfrm>
            <a:off x="2492856" y="2589232"/>
            <a:ext cx="1811497" cy="172684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Активный экспорт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Экономики ориентированы на мировой рынок, поставляя продукцию с высокой добавленной стоимостью.
</a:t>
            </a:r>
            <a:endParaRPr lang="en-US" sz="1100" dirty="0"/>
          </a:p>
        </p:txBody>
      </p:sp>
      <p:sp>
        <p:nvSpPr>
          <p:cNvPr id="14" name="Text 3"/>
          <p:cNvSpPr txBox="1"/>
          <p:nvPr/>
        </p:nvSpPr>
        <p:spPr>
          <a:xfrm>
            <a:off x="4679318" y="2589232"/>
            <a:ext cx="1811497" cy="172684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Высокий уровень образования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Инвестиции в образование создают квалифицированных специалистов для инновационного развития.
</a:t>
            </a:r>
            <a:endParaRPr lang="en-US" sz="1100" dirty="0"/>
          </a:p>
        </p:txBody>
      </p:sp>
      <p:sp>
        <p:nvSpPr>
          <p:cNvPr id="15" name="Text 4"/>
          <p:cNvSpPr txBox="1"/>
          <p:nvPr/>
        </p:nvSpPr>
        <p:spPr>
          <a:xfrm>
            <a:off x="6865778" y="2589232"/>
            <a:ext cx="1811497" cy="172684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Государственное управление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Чёткое планирование и государственная поддержка способствовали устойчивому развитию экономики.
</a:t>
            </a:r>
            <a:endParaRPr lang="en-US" sz="1100" dirty="0"/>
          </a:p>
        </p:txBody>
      </p:sp>
      <p:sp>
        <p:nvSpPr>
          <p:cNvPr id="16" name="Text 5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особенности новых индустриальных стран Восточной Азии
</a:t>
            </a:r>
            <a:endParaRPr lang="en-US" sz="2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606393" y="1837352"/>
            <a:ext cx="6060571" cy="2277479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Динамика экономического роста новых индустриальных стран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306395" y="2026727"/>
            <a:ext cx="1883795" cy="189872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Урбанизация и формирование среднего класса существенно усилили экономический потенциал региона.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Страны добились стабильного роста благодаря экспорту, образованию и инвестициям, формируя сильные экономики.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Мировой банк, 2011
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28600" y="1502588"/>
            <a:ext cx="4130041" cy="233524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71103" y="1502588"/>
            <a:ext cx="4130041" cy="233524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06395" y="3982400"/>
            <a:ext cx="3873163" cy="65179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98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Финансовый и логистический хаб
</a:t>
            </a:r>
            <a:pPr algn="l" indent="0" marL="0">
              <a:lnSpc>
                <a:spcPct val="100000"/>
              </a:lnSpc>
              <a:buNone/>
            </a:pPr>
            <a:r>
              <a:rPr lang="en-US" sz="99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98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Несмотря на малую территорию, Сингапур стал важным центром мировой торговли и финансов, обеспечивая стабильный рост.
</a:t>
            </a:r>
            <a:endParaRPr lang="en-US" sz="1198" dirty="0"/>
          </a:p>
        </p:txBody>
      </p:sp>
      <p:sp>
        <p:nvSpPr>
          <p:cNvPr id="8" name="Text 1"/>
          <p:cNvSpPr txBox="1"/>
          <p:nvPr/>
        </p:nvSpPr>
        <p:spPr>
          <a:xfrm>
            <a:off x="4840295" y="3982400"/>
            <a:ext cx="3873163" cy="65179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4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Инвестиции в кадры и технологии
</a:t>
            </a:r>
            <a:pPr algn="l" indent="0" marL="0">
              <a:lnSpc>
                <a:spcPct val="100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86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Большие вложения в образование и инновационные отрасли позволили развить биотехнологии и высокотехнологичное производство.
</a:t>
            </a:r>
            <a:endParaRPr lang="en-US" sz="1184" dirty="0"/>
          </a:p>
        </p:txBody>
      </p:sp>
      <p:sp>
        <p:nvSpPr>
          <p:cNvPr id="9" name="Text 2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Успехи Сингапура: маленький гигант экономики
</a:t>
            </a:r>
            <a:endParaRPr lang="en-US" sz="2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28600" y="2225776"/>
            <a:ext cx="4130041" cy="233524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71103" y="2225776"/>
            <a:ext cx="4130041" cy="233524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8" name="Text 1"/>
          <p:cNvSpPr txBox="1"/>
          <p:nvPr/>
        </p:nvSpPr>
        <p:spPr>
          <a:xfrm>
            <a:off x="306395" y="1508168"/>
            <a:ext cx="3873163" cy="65179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Ведущий производитель микрочипов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TSMC занимает ведущие позиции в мире по выпуску полупроводников, обеспечивая мировые IT-компании.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4840295" y="1508168"/>
            <a:ext cx="3873163" cy="65179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малого и среднего бизнеса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Поддержка научных исследований и образование помогают разнообразить экономику, укрепляя экспортный потенциал.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Тайвань: фокус на технологии и экспорт
</a:t>
            </a:r>
            <a:endParaRPr lang="en-US" sz="2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28600" y="1502588"/>
            <a:ext cx="4130041" cy="233524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71103" y="1502588"/>
            <a:ext cx="4130041" cy="233524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06395" y="3982400"/>
            <a:ext cx="3873163" cy="65179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Ключевой порт и торговый центр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Гонконг обладает значительным влиянием в логистике и финансах, служа воротами для инвестиций в Китай.
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4840295" y="3982400"/>
            <a:ext cx="3873163" cy="65179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Высокий уровень ВВП на душу населения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Экономика ориентирована на услуги с высокой добавленной стоимостью, обеспечивая высокий уровень жизни жителей.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Гонконг: финансовый центр Восточной Азии
</a:t>
            </a:r>
            <a:endParaRPr lang="en-US" sz="2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1650" y="2833123"/>
            <a:ext cx="2249100" cy="170000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61050" y="2833123"/>
            <a:ext cx="2249100" cy="170000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18550" y="2833123"/>
            <a:ext cx="2249100" cy="170000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384513" y="1882511"/>
            <a:ext cx="2139614" cy="8174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47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Южнокорейские гиганты на мировой арене
</a:t>
            </a:r>
            <a:pPr algn="l" indent="0" marL="0">
              <a:lnSpc>
                <a:spcPct val="100000"/>
              </a:lnSpc>
              <a:buNone/>
            </a:pPr>
            <a:r>
              <a:rPr lang="en-US" sz="70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0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Компании Samsung, Hyundai и LG стали мировыми лидерами в электронике, автомобилестроении и бытовой технике. Их продукция экспортируется в десятки стран, что обеспечивает устойчивый рост экономики Южной Кореи.
</a:t>
            </a:r>
            <a:endParaRPr lang="en-US" sz="847" dirty="0"/>
          </a:p>
        </p:txBody>
      </p:sp>
      <p:sp>
        <p:nvSpPr>
          <p:cNvPr id="10" name="Text 2"/>
          <p:cNvSpPr txBox="1"/>
          <p:nvPr/>
        </p:nvSpPr>
        <p:spPr>
          <a:xfrm>
            <a:off x="3203913" y="1882511"/>
            <a:ext cx="2139614" cy="8174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73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Сингапур: глобальный реэкспортер и финансовый хаб
</a:t>
            </a:r>
            <a:pPr algn="l" indent="0" marL="0">
              <a:lnSpc>
                <a:spcPct val="100000"/>
              </a:lnSpc>
              <a:buNone/>
            </a:pPr>
            <a:r>
              <a:rPr lang="en-US" sz="72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Благодаря выгодному географическому положению и открытому рынку Сингапур стал одним из крупнейших центров реэкспорта и финансового обслуживания в Азии, поддерживая международную торговлю и деловые связи.
</a:t>
            </a:r>
            <a:endParaRPr lang="en-US" sz="873" dirty="0"/>
          </a:p>
        </p:txBody>
      </p:sp>
      <p:sp>
        <p:nvSpPr>
          <p:cNvPr id="11" name="Text 3"/>
          <p:cNvSpPr txBox="1"/>
          <p:nvPr/>
        </p:nvSpPr>
        <p:spPr>
          <a:xfrm>
            <a:off x="6061413" y="1882511"/>
            <a:ext cx="2139614" cy="8174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19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Тайвань и Гонконг — технологические и торговые узлы
</a:t>
            </a:r>
            <a:pPr algn="l" indent="0" marL="0">
              <a:lnSpc>
                <a:spcPct val="100000"/>
              </a:lnSpc>
              <a:buNone/>
            </a:pPr>
            <a:r>
              <a:rPr lang="en-US" sz="76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6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Тайвань специализируется на производстве электроники и микросхем, а Гонконг — на торговле и финансовых услугах. Обе экономики активно развивают малый и средний бизнес с ориентацией на экспорт.
</a:t>
            </a:r>
            <a:endParaRPr lang="en-US" sz="919" dirty="0"/>
          </a:p>
        </p:txBody>
      </p:sp>
      <p:sp>
        <p:nvSpPr>
          <p:cNvPr id="12" name="Text 4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Экспорт как двигатель экономики НИС
</a:t>
            </a:r>
            <a:endParaRPr lang="en-US" sz="2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4" name="Text 1"/>
          <p:cNvSpPr txBox="1"/>
          <p:nvPr/>
        </p:nvSpPr>
        <p:spPr>
          <a:xfrm>
            <a:off x="306395" y="2382963"/>
            <a:ext cx="1775740" cy="130892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страны испытывали дефицит природных ресурсов, что подтолкнуло их к развитию человеческого капитала и импорту технологий.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Общие особенности экономического развития Японии и НИС
</a:t>
            </a:r>
            <a:endParaRPr lang="en-US" sz="2400" dirty="0"/>
          </a:p>
        </p:txBody>
      </p:sp>
      <p:sp>
        <p:nvSpPr>
          <p:cNvPr id="6" name="Text 3"/>
          <p:cNvSpPr txBox="1"/>
          <p:nvPr/>
        </p:nvSpPr>
        <p:spPr>
          <a:xfrm>
            <a:off x="2632256" y="2382963"/>
            <a:ext cx="1775740" cy="130892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Государственная политика нацелена на активную модернизацию экономики и стимулирование инноваций на всех этапах развития.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4856750" y="2382963"/>
            <a:ext cx="1775740" cy="130892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Высокий уровень грамотности (более 98%) и массовое среднее образование стали фундаментом конкурентоспособности на мировом рынке.
</a:t>
            </a:r>
            <a:endParaRPr lang="en-US" sz="1100" dirty="0"/>
          </a:p>
        </p:txBody>
      </p:sp>
      <p:sp>
        <p:nvSpPr>
          <p:cNvPr id="8" name="Text 5"/>
          <p:cNvSpPr txBox="1"/>
          <p:nvPr/>
        </p:nvSpPr>
        <p:spPr>
          <a:xfrm>
            <a:off x="7065026" y="2382963"/>
            <a:ext cx="1775740" cy="130892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Большая часть трудоспособных граждан занята в развитых отраслях промышленности и быстрорастущем секторе услуг.
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4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образования в экономическом развитии
</a:t>
            </a:r>
            <a:endParaRPr lang="en-US" sz="2400" dirty="0"/>
          </a:p>
        </p:txBody>
      </p:sp>
      <p:sp>
        <p:nvSpPr>
          <p:cNvPr id="5" name="Text 2"/>
          <p:cNvSpPr txBox="1"/>
          <p:nvPr/>
        </p:nvSpPr>
        <p:spPr>
          <a:xfrm>
            <a:off x="1059195" y="1836173"/>
            <a:ext cx="2905975" cy="54402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Массовое внедрение всеобщего образования повысило грамотность и профессиональные навыки населения с 1960 по 1990-е годы.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3507427" y="2757948"/>
            <a:ext cx="2905975" cy="54402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Особое внимание уделялось развитию технических вузов и профобразования для подготовки специалистов в промышленность и науку.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5867168" y="3723968"/>
            <a:ext cx="2905975" cy="54402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Высокий уровень образования способствовал внедрению инноваций и развитию информационных технологий в экономиках этих стран.
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84575" y="2292875"/>
            <a:ext cx="2630700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Южной Корее мощные чеболи контролировали ключевые отрасли и обеспечивали интеграцию производства, финансов и экспорта.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284575" y="3752525"/>
            <a:ext cx="2630700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Тайваньская экономика опирается на семейные корпорации и гибкие малые предприятия, быстро адаптирующиеся к изменениям рынка.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603245" y="2292875"/>
            <a:ext cx="2631000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Японии кэйрэцу представляли собой группы связанных компаний, поддерживающих стабильность и инновационный процесс.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4603245" y="3752525"/>
            <a:ext cx="2631000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структуры позволили эффективно распределять ресурсы, быстро внедрять технологические новшества и поддерживать международную конкурентоспособность.
</a:t>
            </a:r>
            <a:endParaRPr lang="en-US" sz="1000" dirty="0"/>
          </a:p>
        </p:txBody>
      </p:sp>
      <p:sp>
        <p:nvSpPr>
          <p:cNvPr id="9" name="Text 5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Корпоративные структуры и их роль в экономическом успехе
</a:t>
            </a:r>
            <a:endParaRPr lang="en-US" sz="2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5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Кризисы и преодоление экономических трудностей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910151" y="2080193"/>
            <a:ext cx="1867308" cy="190689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конце 1980-х в Японии сформировался «экономический пузырь» с резким ростом цен на недвижимость и акции.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3922051" y="2080193"/>
            <a:ext cx="1867308" cy="190689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Лопнувший в начале 1990-х пузырь привёл к длительной стагнации, известной как «потерянное десятилетие».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6905836" y="2080193"/>
            <a:ext cx="1867308" cy="190689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Реакцией стали реформы финансовой системы и акцент на инновационные отрасли, которые впоследствии поддержали восстановление экономики.
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1650" y="1842473"/>
            <a:ext cx="2249100" cy="173075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61050" y="1842473"/>
            <a:ext cx="2249100" cy="173075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18550" y="1842473"/>
            <a:ext cx="2249100" cy="173075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384513" y="3706280"/>
            <a:ext cx="2139614" cy="8174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13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Южная Корея — мировой производитель электроники и смартфонов
</a:t>
            </a:r>
            <a:pPr algn="l" indent="0" marL="0">
              <a:lnSpc>
                <a:spcPct val="100000"/>
              </a:lnSpc>
              <a:buNone/>
            </a:pPr>
            <a:r>
              <a:rPr lang="en-US" sz="67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7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Южнокорейские компании выступают лидерами в выпуске смартфонов и другой электроники. Активные инвестиции в научно-исследовательские разработки сотрудничают с государственными программами поддержки инноваций.
</a:t>
            </a:r>
            <a:endParaRPr lang="en-US" sz="813" dirty="0"/>
          </a:p>
        </p:txBody>
      </p:sp>
      <p:sp>
        <p:nvSpPr>
          <p:cNvPr id="10" name="Text 2"/>
          <p:cNvSpPr txBox="1"/>
          <p:nvPr/>
        </p:nvSpPr>
        <p:spPr>
          <a:xfrm>
            <a:off x="3203913" y="3706280"/>
            <a:ext cx="2139614" cy="8174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19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Сингапур в биотехнологиях и IT-услугах
</a:t>
            </a:r>
            <a:pPr algn="l" indent="0" marL="0">
              <a:lnSpc>
                <a:spcPct val="100000"/>
              </a:lnSpc>
              <a:buNone/>
            </a:pPr>
            <a:r>
              <a:rPr lang="en-US" sz="76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Сингапур добился успеха в развитии биотехнологической отрасли и информационных технологий, создавая международные платформы для стартапов и венчурных инвестиций.
</a:t>
            </a:r>
            <a:endParaRPr lang="en-US" sz="919" dirty="0"/>
          </a:p>
        </p:txBody>
      </p:sp>
      <p:sp>
        <p:nvSpPr>
          <p:cNvPr id="11" name="Text 3"/>
          <p:cNvSpPr txBox="1"/>
          <p:nvPr/>
        </p:nvSpPr>
        <p:spPr>
          <a:xfrm>
            <a:off x="6061413" y="3706280"/>
            <a:ext cx="2139614" cy="8174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1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Тайвань и Япония — мировые центры микрочипов и робототехники
</a:t>
            </a:r>
            <a:pPr algn="l" indent="0" marL="0">
              <a:lnSpc>
                <a:spcPct val="100000"/>
              </a:lnSpc>
              <a:buNone/>
            </a:pPr>
            <a:r>
              <a:rPr lang="en-US" sz="7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5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Тайваньская компания TSMC занимает ведущие позиции в производстве микрочипов, а Япония — в разработке робототехнических систем и электротранспорта, что укрепляет их технологическое превосходство.
</a:t>
            </a:r>
            <a:endParaRPr lang="en-US" sz="901" dirty="0"/>
          </a:p>
        </p:txBody>
      </p:sp>
      <p:sp>
        <p:nvSpPr>
          <p:cNvPr id="12" name="Text 4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инновационные лидеры Восточной Азии
</a:t>
            </a:r>
            <a:endParaRPr lang="en-US" sz="2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4" name="Text 1"/>
          <p:cNvSpPr txBox="1"/>
          <p:nvPr/>
        </p:nvSpPr>
        <p:spPr>
          <a:xfrm>
            <a:off x="306395" y="2382963"/>
            <a:ext cx="1775740" cy="130892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Демографическая проблема: старение населения и снижение рождаемости существенно влияют на экономический потенциал стран региона.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вызовы для Японии и новых индустриальных стран
</a:t>
            </a:r>
            <a:endParaRPr lang="en-US" sz="2400" dirty="0"/>
          </a:p>
        </p:txBody>
      </p:sp>
      <p:sp>
        <p:nvSpPr>
          <p:cNvPr id="6" name="Text 3"/>
          <p:cNvSpPr txBox="1"/>
          <p:nvPr/>
        </p:nvSpPr>
        <p:spPr>
          <a:xfrm>
            <a:off x="2632256" y="2382963"/>
            <a:ext cx="1775740" cy="130892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Усиление международной конкуренции со стороны Китая и развитых стран США и Европы требует постоянного обновления технологий.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4856750" y="2382963"/>
            <a:ext cx="1775740" cy="130892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Экологические вызовы, включая загрязнение и ограниченность ресурсов, стимулируют переход к устойчивому и «зелёному» развитию.
</a:t>
            </a:r>
            <a:endParaRPr lang="en-US" sz="1100" dirty="0"/>
          </a:p>
        </p:txBody>
      </p:sp>
      <p:sp>
        <p:nvSpPr>
          <p:cNvPr id="8" name="Text 5"/>
          <p:cNvSpPr txBox="1"/>
          <p:nvPr/>
        </p:nvSpPr>
        <p:spPr>
          <a:xfrm>
            <a:off x="7065026" y="2382963"/>
            <a:ext cx="1775740" cy="130892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сохранения конкурентоспособности необходимо модернизировать образование и промышленные технологии, учитывая новые глобальные тренды.
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4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Экономическое сотрудничество Японии и новых индустриальных стран
</a:t>
            </a:r>
            <a:endParaRPr lang="en-US" sz="2400" dirty="0"/>
          </a:p>
        </p:txBody>
      </p:sp>
      <p:sp>
        <p:nvSpPr>
          <p:cNvPr id="5" name="Text 2"/>
          <p:cNvSpPr txBox="1"/>
          <p:nvPr/>
        </p:nvSpPr>
        <p:spPr>
          <a:xfrm>
            <a:off x="910151" y="2080193"/>
            <a:ext cx="1720290" cy="190689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Япония активно инвестирует в промышленность и инфраструктуру НИС, стимулируя совместное развитие и обмен технологиями.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4088428" y="2080193"/>
            <a:ext cx="1720290" cy="190689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НИС входят в международные торговые организации, усиливая экономическую интеграцию в Восточной и Юго-Восточной Азии.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7052854" y="2080193"/>
            <a:ext cx="1720290" cy="190689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Совместные предприятия и научные проекты способствуют инновационному развитию и повышают позиции региона на мировой экономической арене.
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33024" y="802918"/>
            <a:ext cx="3680524" cy="353766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400" b="1" dirty="0">
                <a:solidFill>
                  <a:srgbClr val="EFBFB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EFBFB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EFBFB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азиатских стран вошли в число крупнейших экономик мира благодаря их эффективным моделям развития.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Мировой экономический отчёт Международного валютного фонда (МВФ)
</a:t>
            </a:r>
            <a:endParaRPr lang="en-US" sz="5400" dirty="0"/>
          </a:p>
        </p:txBody>
      </p:sp>
      <p:sp>
        <p:nvSpPr>
          <p:cNvPr id="4" name="Text 1"/>
          <p:cNvSpPr txBox="1"/>
          <p:nvPr/>
        </p:nvSpPr>
        <p:spPr>
          <a:xfrm>
            <a:off x="5574890" y="1330962"/>
            <a:ext cx="2818463" cy="248157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Семь стран Восточной Азии, включая Японию и НИС, стали лидерами в инновациях и производстве, формируя современный мировой экономический ландшафт.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661140" y="1356105"/>
            <a:ext cx="5821721" cy="243129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Уроки Восточной Азии для развивающихся стран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EFBFB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Японии и новых индустриальных стран показывает, что системные реформы, инвестиции в образование и инновации обеспечивают быстрый экономический рост и высокий уровень жизни даже при ограниченных ресурсах.
</a:t>
            </a:r>
            <a:endParaRPr lang="en-US" sz="2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2026-05-11T02:45:42Z</dcterms:created>
  <dcterms:modified xsi:type="dcterms:W3CDTF">2026-05-11T02:45:42Z</dcterms:modified>
</cp:coreProperties>
</file>