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image" Target="../media/image-5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jpeg"/><Relationship Id="rId4" Type="http://schemas.openxmlformats.org/officeDocument/2006/relationships/image" Target="../media/image-9-4.png"/><Relationship Id="rId5" Type="http://schemas.openxmlformats.org/officeDocument/2006/relationships/image" Target="../media/image-9-5.jpeg"/><Relationship Id="rId6" Type="http://schemas.openxmlformats.org/officeDocument/2006/relationships/image" Target="../media/image-9-6.png"/><Relationship Id="rId7" Type="http://schemas.openxmlformats.org/officeDocument/2006/relationships/image" Target="../media/image-9-7.jpeg"/><Relationship Id="rId8" Type="http://schemas.openxmlformats.org/officeDocument/2006/relationships/image" Target="../media/image-9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image" Target="../media/image-11-7.png"/><Relationship Id="rId8" Type="http://schemas.openxmlformats.org/officeDocument/2006/relationships/image" Target="../media/image-11-8.png"/><Relationship Id="rId9" Type="http://schemas.openxmlformats.org/officeDocument/2006/relationships/image" Target="../media/image-11-9.png"/><Relationship Id="rId10" Type="http://schemas.openxmlformats.org/officeDocument/2006/relationships/image" Target="../media/image-11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jpe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31458" y="262328"/>
            <a:ext cx="4077910" cy="476687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24434" y="809469"/>
            <a:ext cx="3580307" cy="371786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«Шаганэ ты моя, Шаганэ!»: любовь, память и образ Родины у Сергея Есенина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Есенин соединил в одном стихотворении любовь, память и верность Родине.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24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00599" y="1312606"/>
            <a:ext cx="3889948" cy="350627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5877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524541" y="1371600"/>
            <a:ext cx="3884426" cy="338772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стихотворение появилось в период, когда у Есенина особенно остро звучали темы дороги, разлуки и воспоминаний о России. Восточные впечатления стали для поэта не просто фоном, а способом ярче показать внутреннюю связь с родной землёй.
</a:t>
            </a:r>
            <a:endParaRPr lang="en-US" sz="1050" dirty="0"/>
          </a:p>
        </p:txBody>
      </p:sp>
      <p:sp>
        <p:nvSpPr>
          <p:cNvPr id="8" name="Text 2"/>
          <p:cNvSpPr txBox="1"/>
          <p:nvPr/>
        </p:nvSpPr>
        <p:spPr>
          <a:xfrm>
            <a:off x="358775" y="607382"/>
            <a:ext cx="8398271" cy="56143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Есенин в 1924 году: время поздней лирики
</a:t>
            </a:r>
            <a:endParaRPr lang="en-US" sz="2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27501" y="2204484"/>
            <a:ext cx="2166080" cy="195639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8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одно из самых известных произведений позднего Есенина и важная часть цикла «Персидские мотивы», где особенно заметны личная интонация и простота речи.
</a:t>
            </a:r>
            <a:endParaRPr lang="en-US" sz="988" dirty="0"/>
          </a:p>
        </p:txBody>
      </p:sp>
      <p:sp>
        <p:nvSpPr>
          <p:cNvPr id="9" name="Text 1"/>
          <p:cNvSpPr txBox="1"/>
          <p:nvPr/>
        </p:nvSpPr>
        <p:spPr>
          <a:xfrm>
            <a:off x="373125" y="652070"/>
            <a:ext cx="8398271" cy="61548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Место стихотворения в творчестве Есенина
</a:t>
            </a:r>
            <a:endParaRPr lang="en-US" sz="2000" dirty="0"/>
          </a:p>
        </p:txBody>
      </p:sp>
      <p:sp>
        <p:nvSpPr>
          <p:cNvPr id="10" name="Text 2"/>
          <p:cNvSpPr txBox="1"/>
          <p:nvPr/>
        </p:nvSpPr>
        <p:spPr>
          <a:xfrm>
            <a:off x="37312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  <p:sp>
        <p:nvSpPr>
          <p:cNvPr id="11" name="Text 3"/>
          <p:cNvSpPr txBox="1"/>
          <p:nvPr/>
        </p:nvSpPr>
        <p:spPr>
          <a:xfrm>
            <a:off x="6460469" y="2204484"/>
            <a:ext cx="2166080" cy="195639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8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тексте соединяются песенная мелодика, эмоциональная открытость и яркие восточные детали, которые делают образ мира живым и запоминающимся.
</a:t>
            </a:r>
            <a:endParaRPr lang="en-US" sz="988" dirty="0"/>
          </a:p>
        </p:txBody>
      </p:sp>
      <p:sp>
        <p:nvSpPr>
          <p:cNvPr id="12" name="Text 4"/>
          <p:cNvSpPr txBox="1"/>
          <p:nvPr/>
        </p:nvSpPr>
        <p:spPr>
          <a:xfrm>
            <a:off x="3488176" y="2204484"/>
            <a:ext cx="2166080" cy="195639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8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Стихотворение звучит как доверительный монолог: герой говорит от первого лица, поэтому его слова воспринимаются не как рассказ, а как искреннее признание.
</a:t>
            </a:r>
            <a:endParaRPr lang="en-US" sz="988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5690" y="2130904"/>
            <a:ext cx="3977709" cy="281624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5690" y="652071"/>
            <a:ext cx="3977709" cy="133412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 Шаганэ как художественный образ
</a:t>
            </a:r>
            <a:endParaRPr lang="en-US" sz="2000" dirty="0"/>
          </a:p>
        </p:txBody>
      </p:sp>
      <p:sp>
        <p:nvSpPr>
          <p:cNvPr id="7" name="Text 1"/>
          <p:cNvSpPr txBox="1"/>
          <p:nvPr/>
        </p:nvSpPr>
        <p:spPr>
          <a:xfrm>
            <a:off x="4761752" y="718981"/>
            <a:ext cx="3677709" cy="151467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Имя, которое становится символом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Шаганэ в стихотворении — не только конкретное имя, но и знак далёкого, красивого и чужого мира. Через неё поэт передаёт встречу с иной культурой и личное чувство.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365690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4761752" y="2936401"/>
            <a:ext cx="3677709" cy="151467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Звучание и интонация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Повтор имени, мягкие согласные и ласковое обращение делают образ особенно музыкальным. Шаганэ звучит как часть лирической песни, а не как случайная деталь.
</a:t>
            </a:r>
            <a:endParaRPr lang="en-US" sz="14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73125" y="652070"/>
            <a:ext cx="8398271" cy="61548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Сюжет лирического монолога
</a:t>
            </a:r>
            <a:endParaRPr lang="en-US" sz="2000" dirty="0"/>
          </a:p>
        </p:txBody>
      </p:sp>
      <p:sp>
        <p:nvSpPr>
          <p:cNvPr id="10" name="Text 1"/>
          <p:cNvSpPr txBox="1"/>
          <p:nvPr/>
        </p:nvSpPr>
        <p:spPr>
          <a:xfrm>
            <a:off x="37312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11" name="Text 2"/>
          <p:cNvSpPr txBox="1"/>
          <p:nvPr/>
        </p:nvSpPr>
        <p:spPr>
          <a:xfrm>
            <a:off x="358775" y="2094456"/>
            <a:ext cx="1795764" cy="138115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Обращение к Шаганэ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Стихотворение начинается с прямого разговора с собеседницей. Сразу создаётся ощущение близости и доверия.
</a:t>
            </a:r>
            <a:endParaRPr lang="en-US" sz="1400" dirty="0"/>
          </a:p>
        </p:txBody>
      </p:sp>
      <p:sp>
        <p:nvSpPr>
          <p:cNvPr id="12" name="Text 3"/>
          <p:cNvSpPr txBox="1"/>
          <p:nvPr/>
        </p:nvSpPr>
        <p:spPr>
          <a:xfrm>
            <a:off x="2410952" y="2094456"/>
            <a:ext cx="1795764" cy="138115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Личное признание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Герой мягко показывает симпатию, но не превращает её в отдельную историю любви. Главное чувство скрыто глубже.
</a:t>
            </a:r>
            <a:endParaRPr lang="en-US" sz="1400" dirty="0"/>
          </a:p>
        </p:txBody>
      </p:sp>
      <p:sp>
        <p:nvSpPr>
          <p:cNvPr id="13" name="Text 4"/>
          <p:cNvSpPr txBox="1"/>
          <p:nvPr/>
        </p:nvSpPr>
        <p:spPr>
          <a:xfrm>
            <a:off x="4427014" y="2094456"/>
            <a:ext cx="1795764" cy="138115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Воспоминание о Родине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Затем звучит память о северной Руси: родные места возникают как внутренний ориентир и источник тепла.
</a:t>
            </a:r>
            <a:endParaRPr lang="en-US" sz="1400" dirty="0"/>
          </a:p>
        </p:txBody>
      </p:sp>
      <p:sp>
        <p:nvSpPr>
          <p:cNvPr id="14" name="Text 5"/>
          <p:cNvSpPr txBox="1"/>
          <p:nvPr/>
        </p:nvSpPr>
        <p:spPr>
          <a:xfrm>
            <a:off x="6757462" y="2094456"/>
            <a:ext cx="1795764" cy="138115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и вывод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фоне восточной красоты герой понимает, что чужой мир не может заменить родную землю и её память.
</a:t>
            </a:r>
            <a:endParaRPr lang="en-US" sz="14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8027" y="1903232"/>
            <a:ext cx="8402297" cy="3045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3125" y="1365192"/>
            <a:ext cx="8383800" cy="44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1B1B1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мысли героя: от встречи к главному признанию о Родине.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373125" y="652070"/>
            <a:ext cx="8398271" cy="61548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Композиция стихотворения
</a:t>
            </a:r>
            <a:endParaRPr lang="en-US" sz="2000" dirty="0"/>
          </a:p>
        </p:txBody>
      </p:sp>
      <p:sp>
        <p:nvSpPr>
          <p:cNvPr id="7" name="Text 2"/>
          <p:cNvSpPr txBox="1"/>
          <p:nvPr/>
        </p:nvSpPr>
        <p:spPr>
          <a:xfrm>
            <a:off x="37312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754119" y="1647489"/>
            <a:ext cx="3848986" cy="2920085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58775" y="652071"/>
            <a:ext cx="8398271" cy="66636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мотивы стихотворения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35877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358775" y="1455739"/>
            <a:ext cx="3908988" cy="215224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Восточные картины здесь не самодостаточны: они работают как фон для главного чувства героя.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Самый сильный мотив — тоска по России; остальные темы усиливают её и помогают показать внутренний выбор лирического героя.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358775" y="4033286"/>
            <a:ext cx="3901899" cy="72603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Стихотворение С. А. Есенина «Шаганэ ты моя, Шаганэ!» (1924)
</a:t>
            </a:r>
            <a:endParaRPr lang="en-US" sz="11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616473" y="1942176"/>
            <a:ext cx="3677709" cy="123125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Россия возникает через северный пейзаж: снег, простор, холод и тихую деревенскую простоту. Эти детали сразу вызывают чувство родного и знакомого.
</a:t>
            </a:r>
            <a:endParaRPr lang="en-US" sz="1100" dirty="0"/>
          </a:p>
        </p:txBody>
      </p:sp>
      <p:sp>
        <p:nvSpPr>
          <p:cNvPr id="8" name="Text 1"/>
          <p:cNvSpPr txBox="1"/>
          <p:nvPr/>
        </p:nvSpPr>
        <p:spPr>
          <a:xfrm>
            <a:off x="35877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4578873" y="1942176"/>
            <a:ext cx="3677709" cy="123125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героя родная земля связана не только с природой, но и с памятью. Именно воспоминание делает образ России тёплым, даже когда он кажется суровым.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616473" y="3625771"/>
            <a:ext cx="3677709" cy="123125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стихотворении Родина не изображена как отвлечённая идея. Она показана как место, к которому человек внутренне возвращается снова и снова.
</a:t>
            </a:r>
            <a:endParaRPr lang="en-US" sz="1100" dirty="0"/>
          </a:p>
        </p:txBody>
      </p:sp>
      <p:sp>
        <p:nvSpPr>
          <p:cNvPr id="11" name="Text 4"/>
          <p:cNvSpPr txBox="1"/>
          <p:nvPr/>
        </p:nvSpPr>
        <p:spPr>
          <a:xfrm>
            <a:off x="4578873" y="3625771"/>
            <a:ext cx="3677709" cy="123125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Такой образ помогает понять главное: для лирического героя Россия — не просто страна, а основа душевной опоры и личной верности.
</a:t>
            </a:r>
            <a:endParaRPr lang="en-US" sz="1100" dirty="0"/>
          </a:p>
        </p:txBody>
      </p:sp>
      <p:sp>
        <p:nvSpPr>
          <p:cNvPr id="12" name="Text 5"/>
          <p:cNvSpPr txBox="1"/>
          <p:nvPr/>
        </p:nvSpPr>
        <p:spPr>
          <a:xfrm>
            <a:off x="358775" y="652071"/>
            <a:ext cx="8398271" cy="66636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 России в стихотворении
</a:t>
            </a:r>
            <a:endParaRPr lang="en-US" sz="20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68662" y="2370255"/>
            <a:ext cx="2602145" cy="233532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17512" y="2370255"/>
            <a:ext cx="2602145" cy="2335323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119812" y="2370255"/>
            <a:ext cx="2602145" cy="2335323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73125" y="652070"/>
            <a:ext cx="8398271" cy="61548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Восточный колорит в стихотворении
</a:t>
            </a:r>
            <a:endParaRPr lang="en-US" sz="2000" dirty="0"/>
          </a:p>
        </p:txBody>
      </p:sp>
      <p:sp>
        <p:nvSpPr>
          <p:cNvPr id="11" name="Text 1"/>
          <p:cNvSpPr txBox="1"/>
          <p:nvPr/>
        </p:nvSpPr>
        <p:spPr>
          <a:xfrm>
            <a:off x="37312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  <p:sp>
        <p:nvSpPr>
          <p:cNvPr id="12" name="Text 2"/>
          <p:cNvSpPr txBox="1"/>
          <p:nvPr/>
        </p:nvSpPr>
        <p:spPr>
          <a:xfrm>
            <a:off x="3315438" y="1510467"/>
            <a:ext cx="2520840" cy="80751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2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Чужой, но красивый мир
</a:t>
            </a:r>
            <a:pPr algn="l" indent="0" marL="0">
              <a:lnSpc>
                <a:spcPct val="100000"/>
              </a:lnSpc>
              <a:buNone/>
            </a:pPr>
            <a:r>
              <a:rPr lang="en-US" sz="429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4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Есенин не стремится точно описать Восток как путешественник. Ему важнее передать настроение: необычные краски, иную культуру и ощущение красивой чужбины, которая не становится домом.
</a:t>
            </a:r>
            <a:endParaRPr lang="en-US" sz="1202" dirty="0"/>
          </a:p>
        </p:txBody>
      </p:sp>
      <p:sp>
        <p:nvSpPr>
          <p:cNvPr id="13" name="Text 3"/>
          <p:cNvSpPr txBox="1"/>
          <p:nvPr/>
        </p:nvSpPr>
        <p:spPr>
          <a:xfrm>
            <a:off x="471214" y="1510467"/>
            <a:ext cx="2520840" cy="80751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92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Свет далёкого юга
</a:t>
            </a:r>
            <a:pPr algn="l" indent="0" marL="0">
              <a:lnSpc>
                <a:spcPct val="100000"/>
              </a:lnSpc>
              <a:buNone/>
            </a:pPr>
            <a:r>
              <a:rPr lang="en-US" sz="426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3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стихотворении чувствуется яркое солнце, тепло и особая южная атмосфера. Эти детали создают впечатление далёкого, почти сказочного пространства, где всё выглядит непривычно для русского человека.
</a:t>
            </a:r>
            <a:endParaRPr lang="en-US" sz="1192" dirty="0"/>
          </a:p>
        </p:txBody>
      </p:sp>
      <p:sp>
        <p:nvSpPr>
          <p:cNvPr id="14" name="Text 4"/>
          <p:cNvSpPr txBox="1"/>
          <p:nvPr/>
        </p:nvSpPr>
        <p:spPr>
          <a:xfrm>
            <a:off x="6166433" y="1510467"/>
            <a:ext cx="2520840" cy="80751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7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Фон для внутреннего выбора
</a:t>
            </a:r>
            <a:pPr algn="l" indent="0" marL="0">
              <a:lnSpc>
                <a:spcPct val="100000"/>
              </a:lnSpc>
              <a:buNone/>
            </a:pPr>
            <a:r>
              <a:rPr lang="en-US" sz="431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4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Восточный колорит нужен не сам по себе, а ради контраста. На его фоне особенно заметно, что герой остаётся связан с родной Россией и не теряет верности своему миру.
</a:t>
            </a:r>
            <a:endParaRPr lang="en-US" sz="1207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40894" y="2340564"/>
            <a:ext cx="3848986" cy="1533934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58775" y="652071"/>
            <a:ext cx="8398271" cy="66636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Художественные средства стихотворения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35877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4717561" y="1455739"/>
            <a:ext cx="3908988" cy="215224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Кратко о том, как Есенин создаёт мягкое, запоминающееся звучание текста.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 средства работают вместе: они делают стихотворение похожим на песню и помогают ярче почувствовать любовь героя к Родине.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4717561" y="4033286"/>
            <a:ext cx="3901899" cy="72603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Стихотворение С. А. Есенина «Шаганэ ты моя, Шаганэ!» (1924)
</a:t>
            </a:r>
            <a:endParaRPr lang="en-US" sz="11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67380" y="1607763"/>
            <a:ext cx="306494" cy="306494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992023" y="1602393"/>
            <a:ext cx="277579" cy="317233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667380" y="3313091"/>
            <a:ext cx="306494" cy="306494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4969287" y="3304813"/>
            <a:ext cx="323050" cy="32305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373125" y="652070"/>
            <a:ext cx="8398271" cy="61548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Звукопись и мелодика речи
</a:t>
            </a:r>
            <a:endParaRPr lang="en-US" sz="2000" dirty="0"/>
          </a:p>
        </p:txBody>
      </p:sp>
      <p:sp>
        <p:nvSpPr>
          <p:cNvPr id="13" name="Text 1"/>
          <p:cNvSpPr txBox="1"/>
          <p:nvPr/>
        </p:nvSpPr>
        <p:spPr>
          <a:xfrm>
            <a:off x="37312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  <p:sp>
        <p:nvSpPr>
          <p:cNvPr id="14" name="Text 2"/>
          <p:cNvSpPr txBox="1"/>
          <p:nvPr/>
        </p:nvSpPr>
        <p:spPr>
          <a:xfrm>
            <a:off x="672781" y="2005017"/>
            <a:ext cx="3541153" cy="79046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Напевность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Ритм стихотворения напоминает песню: строки звучат плавно, без резких остановок. Благодаря этому признание лирического героя воспринимается естественно и легко запоминается.
</a:t>
            </a:r>
            <a:endParaRPr lang="en-US" sz="1400" dirty="0"/>
          </a:p>
        </p:txBody>
      </p:sp>
      <p:sp>
        <p:nvSpPr>
          <p:cNvPr id="15" name="Text 3"/>
          <p:cNvSpPr txBox="1"/>
          <p:nvPr/>
        </p:nvSpPr>
        <p:spPr>
          <a:xfrm>
            <a:off x="4973912" y="2005017"/>
            <a:ext cx="3541153" cy="7904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Мягкое звучание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Повтор мягких согласных делает речь особенно тёплой и доверительной. Звуковая организация помогает передать спокойную грусть, а не напряжённый или торжественный тон.
</a:t>
            </a:r>
            <a:endParaRPr lang="en-US" sz="1400" dirty="0"/>
          </a:p>
        </p:txBody>
      </p:sp>
      <p:sp>
        <p:nvSpPr>
          <p:cNvPr id="16" name="Text 4"/>
          <p:cNvSpPr txBox="1"/>
          <p:nvPr/>
        </p:nvSpPr>
        <p:spPr>
          <a:xfrm>
            <a:off x="672781" y="3707436"/>
            <a:ext cx="3541153" cy="79046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Повторы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Неоднократное возвращение слов и интонаций создаёт ощущение кружения мысли. Повтор не утомляет, а усиливает чувство тоски и бережного обращения к собеседнице.
</a:t>
            </a:r>
            <a:endParaRPr lang="en-US" sz="1400" dirty="0"/>
          </a:p>
        </p:txBody>
      </p:sp>
      <p:sp>
        <p:nvSpPr>
          <p:cNvPr id="17" name="Text 5"/>
          <p:cNvSpPr txBox="1"/>
          <p:nvPr/>
        </p:nvSpPr>
        <p:spPr>
          <a:xfrm>
            <a:off x="4973912" y="3707436"/>
            <a:ext cx="3541153" cy="7904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Лёгкость восприятия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Простая лексика и музыкальный ритм делают текст понятным на слух. Стихотворение звучит почти как народная песня, поэтому его легко читать вслух и цитировать.
</a:t>
            </a:r>
            <a:endParaRPr lang="en-US" sz="14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48720" y="2056056"/>
            <a:ext cx="2182128" cy="23954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Любовь в тексте не развивается как история отношений: это краткое, почти мгновенное чувство встречи, окрашенное уважением и мягкой симпатией к Шаганэ.
</a:t>
            </a:r>
            <a:endParaRPr lang="en-US" sz="1100" dirty="0"/>
          </a:p>
        </p:txBody>
      </p:sp>
      <p:sp>
        <p:nvSpPr>
          <p:cNvPr id="7" name="Text 1"/>
          <p:cNvSpPr txBox="1"/>
          <p:nvPr/>
        </p:nvSpPr>
        <p:spPr>
          <a:xfrm>
            <a:off x="3339491" y="2056056"/>
            <a:ext cx="2182128" cy="23954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Однако рядом с этой симпатией сразу возникает более сильная привязанность — к России. Лирический герой не противопоставляет чувства, но ясно показывает их разную глубину.
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6111266" y="2056056"/>
            <a:ext cx="2182128" cy="23954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 любовь становится частью общего состояния души: человек способен откликнуться на красоту другого мира, но сердце всё равно возвращается к родной земле и памяти.
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373125" y="652070"/>
            <a:ext cx="8398271" cy="61548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Тема любви в стихотворении
</a:t>
            </a:r>
            <a:endParaRPr lang="en-US" sz="2000" dirty="0"/>
          </a:p>
        </p:txBody>
      </p:sp>
      <p:sp>
        <p:nvSpPr>
          <p:cNvPr id="10" name="Text 4"/>
          <p:cNvSpPr txBox="1"/>
          <p:nvPr/>
        </p:nvSpPr>
        <p:spPr>
          <a:xfrm>
            <a:off x="37312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754119" y="1647489"/>
            <a:ext cx="3848986" cy="2920085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58775" y="652071"/>
            <a:ext cx="8398271" cy="66636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Контрасты в стихотворении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35877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358775" y="1455739"/>
            <a:ext cx="3908988" cy="215224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Контрастные образы не просто украшают текст: они помогают показать внутренний выбор героя и его верность родному миру.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 пары работают на одну мысль: внешняя экзотика сильна, но память о России оказывается важнее и глубже.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358775" y="4033286"/>
            <a:ext cx="3901899" cy="72603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Анализ стихотворения С. А. Есенина «Шаганэ ты моя, Шаганэ!»
</a:t>
            </a:r>
            <a:endParaRPr lang="en-US" sz="11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73622" y="87313"/>
            <a:ext cx="4502078" cy="495712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72778" y="652071"/>
            <a:ext cx="3825281" cy="133412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Лирический герой и авторская интонация
</a:t>
            </a:r>
            <a:endParaRPr lang="en-US" sz="2000" dirty="0"/>
          </a:p>
        </p:txBody>
      </p:sp>
      <p:sp>
        <p:nvSpPr>
          <p:cNvPr id="7" name="Text 1"/>
          <p:cNvSpPr txBox="1"/>
          <p:nvPr/>
        </p:nvSpPr>
        <p:spPr>
          <a:xfrm>
            <a:off x="372778" y="2510853"/>
            <a:ext cx="3437864" cy="92939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Лирический герой говорит спокойно и доверительно, словно делится самым важным с близким человеком. Его речь проста, но за этой простотой слышны усталость дороги и тихая печаль.
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372778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372778" y="3740046"/>
            <a:ext cx="3437864" cy="92939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Авторская интонация соединяет нежность, мягкость и светлую грусть. Именно поэтому стихотворение воспринимается как очень личное признание, в котором слышен сам Есенин и его особый голос.
</a:t>
            </a:r>
            <a:endParaRPr lang="en-US" sz="11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455354" y="1587736"/>
            <a:ext cx="4233294" cy="1687092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58775" y="652071"/>
            <a:ext cx="8398271" cy="66636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Источники образов и смысловые опоры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35877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386953" y="3619500"/>
            <a:ext cx="4185047" cy="106793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Кратко: что стало основой образов и смысла стихотворения.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Частные впечатления поэта превращаются в общую тему: человек может оказаться далеко от дома, но не теряет связь с корнями.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5157678" y="3619500"/>
            <a:ext cx="3627548" cy="106793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Анализ стихотворения С. А. Есенина и цикла «Персидские мотивы»
</a:t>
            </a:r>
            <a:endParaRPr lang="en-US" sz="11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3125" y="1148600"/>
            <a:ext cx="5422625" cy="146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1924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— в этом году было создано стихотворение, ставшее одним из самых узнаваемых текстов позднего Есенина.
</a:t>
            </a:r>
            <a:endParaRPr lang="en-US" sz="3000" dirty="0"/>
          </a:p>
        </p:txBody>
      </p:sp>
      <p:sp>
        <p:nvSpPr>
          <p:cNvPr id="6" name="Text 1"/>
          <p:cNvSpPr txBox="1"/>
          <p:nvPr/>
        </p:nvSpPr>
        <p:spPr>
          <a:xfrm>
            <a:off x="4572000" y="3064591"/>
            <a:ext cx="3842615" cy="117350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создания стихотворения С. А. Есенина «Шаганэ ты моя, Шаганэ!»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373124" y="3064592"/>
            <a:ext cx="3842615" cy="117350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Именно в этот период поэт соединил простоту речи, музыкальность и сильное чувство Родины, поэтому стихотворение до сих пор легко запоминается и трогает читателя.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37312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8027" y="1903232"/>
            <a:ext cx="8402297" cy="3045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3125" y="1365192"/>
            <a:ext cx="8383800" cy="44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1B1B1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отражает движение мысли от встречи к памяти о Родине.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373125" y="652070"/>
            <a:ext cx="8398271" cy="61548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раскрывается главный смысл стихотворения
</a:t>
            </a:r>
            <a:endParaRPr lang="en-US" sz="2000" dirty="0"/>
          </a:p>
        </p:txBody>
      </p:sp>
      <p:sp>
        <p:nvSpPr>
          <p:cNvPr id="7" name="Text 2"/>
          <p:cNvSpPr txBox="1"/>
          <p:nvPr/>
        </p:nvSpPr>
        <p:spPr>
          <a:xfrm>
            <a:off x="37312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73125" y="652070"/>
            <a:ext cx="8398271" cy="61548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стихотворения с биографией Есенина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37312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4859820" y="1752890"/>
            <a:ext cx="2507456" cy="70239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34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Начало 1920-х
</a:t>
            </a:r>
            <a:pPr algn="l" indent="0" marL="0">
              <a:lnSpc>
                <a:spcPct val="100000"/>
              </a:lnSpc>
              <a:buNone/>
            </a:pPr>
            <a:r>
              <a:rPr lang="en-US" sz="104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Есенин переживает сложный период, часто меняет места и всё острее чувствует разрыв между личной жизнью и мечтой о спокойствии.
</a:t>
            </a:r>
            <a:endParaRPr lang="en-US" sz="1334" dirty="0"/>
          </a:p>
        </p:txBody>
      </p:sp>
      <p:sp>
        <p:nvSpPr>
          <p:cNvPr id="10" name="Text 3"/>
          <p:cNvSpPr txBox="1"/>
          <p:nvPr/>
        </p:nvSpPr>
        <p:spPr>
          <a:xfrm>
            <a:off x="1776724" y="2948858"/>
            <a:ext cx="2507456" cy="70239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239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1924 год
</a:t>
            </a:r>
            <a:pPr algn="r" indent="0" marL="0">
              <a:lnSpc>
                <a:spcPct val="100000"/>
              </a:lnSpc>
              <a:buNone/>
            </a:pPr>
            <a:r>
              <a:rPr lang="en-US" sz="97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время поездок и восточных впечатлений появляется цикл «Персидские мотивы», где особенно заметны темы дороги, памяти и тоски по дому.
</a:t>
            </a:r>
            <a:endParaRPr lang="en-US" sz="1239" dirty="0"/>
          </a:p>
        </p:txBody>
      </p:sp>
      <p:sp>
        <p:nvSpPr>
          <p:cNvPr id="11" name="Text 4"/>
          <p:cNvSpPr txBox="1"/>
          <p:nvPr/>
        </p:nvSpPr>
        <p:spPr>
          <a:xfrm>
            <a:off x="4859820" y="3994440"/>
            <a:ext cx="2507456" cy="70239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34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Поздняя лирика
</a:t>
            </a:r>
            <a:pPr algn="l" indent="0" marL="0">
              <a:lnSpc>
                <a:spcPct val="100000"/>
              </a:lnSpc>
              <a:buNone/>
            </a:pPr>
            <a:r>
              <a:rPr lang="en-US" sz="104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Лирика этого времени всё чаще говорит об утраченной гармонии и о невозможности полностью оторваться от прошлого и родной земли.
</a:t>
            </a:r>
            <a:endParaRPr lang="en-US" sz="1334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754119" y="1647489"/>
            <a:ext cx="3848986" cy="2920085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58775" y="652071"/>
            <a:ext cx="8398271" cy="66636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важно отметить при анализе стихотворения на уроке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35877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358775" y="1455739"/>
            <a:ext cx="3908988" cy="215224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разборе полезно показывать, как образы и звук вместе усиливают главное чувство текста.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Анализ выходит за пределы сюжета: стихотворение говорит о внутренней верности дому, даже когда человек находится далеко от него.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358775" y="4033286"/>
            <a:ext cx="3901899" cy="72603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Учебный анализ стихотворения С. А. Есенина «Шаганэ ты моя, Шаганэ!»
</a:t>
            </a:r>
            <a:endParaRPr lang="en-US" sz="11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624434" y="1405968"/>
            <a:ext cx="4816995" cy="233156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Итог: смысл стихотворения «Шаганэ ты моя, Шаганэ!»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стихотворение показывает, что красота чужого мира не отменяет любви к Родине. У Есенина личное чувство, память и мелодичная речь сливаются в искреннее признание.
</a:t>
            </a:r>
            <a:endParaRPr lang="en-US" sz="2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2026-05-23T01:42:08Z</dcterms:created>
  <dcterms:modified xsi:type="dcterms:W3CDTF">2026-05-23T01:42:08Z</dcterms:modified>
</cp:coreProperties>
</file>