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75" y="17236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Европа: целостный взгляд на регион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контрастов, связей и исторической преемственности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Европа — это крупный регион с высокой урбанизацией, тесными связями между странами и заметным влиянием на мировую политику, науку и культуру.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как регион мира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региона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361275" y="42805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на материке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расположена в западной части Евразии и имеет очень изрезанную береговую линию. Моря и проливы связывают ее с Атлантикой, Арктикой и Средиземноморьем.
</a:t>
            </a:r>
            <a:endParaRPr lang="en-US" sz="1109" dirty="0"/>
          </a:p>
        </p:txBody>
      </p:sp>
      <p:sp>
        <p:nvSpPr>
          <p:cNvPr id="11" name="Text 3"/>
          <p:cNvSpPr txBox="1"/>
          <p:nvPr/>
        </p:nvSpPr>
        <p:spPr>
          <a:xfrm>
            <a:off x="4361275" y="159816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Полуостровная 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полуострова — Скандинавский, Пиренейский, Апеннинский и Балканский — усиливают природную и историческую мозаичность региона. На их основе складывались разные хозяйственные и культурные зоны.
</a:t>
            </a:r>
            <a:endParaRPr lang="en-US" sz="1107" dirty="0"/>
          </a:p>
        </p:txBody>
      </p:sp>
      <p:sp>
        <p:nvSpPr>
          <p:cNvPr id="12" name="Text 4"/>
          <p:cNvSpPr txBox="1"/>
          <p:nvPr/>
        </p:nvSpPr>
        <p:spPr>
          <a:xfrm>
            <a:off x="4361275" y="2768270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и моря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и архипелаги, включая Британские острова и Исландию, делают Европу особенно морской по характеру связей. Это отражается в торговле, транспорте и расселении населения.
</a:t>
            </a:r>
            <a:endParaRPr lang="en-US" sz="1109" dirty="0"/>
          </a:p>
        </p:txBody>
      </p:sp>
      <p:sp>
        <p:nvSpPr>
          <p:cNvPr id="13" name="Text 5"/>
          <p:cNvSpPr txBox="1"/>
          <p:nvPr/>
        </p:nvSpPr>
        <p:spPr>
          <a:xfrm>
            <a:off x="4361275" y="3938396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и связи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соседствует с Азией и Африкой не только через сушу, но и через узкие водные рубежи. Такое положение облегчало обмены, но одновременно усиливало значение границ и коммуникаций.
</a:t>
            </a:r>
            <a:endParaRPr lang="en-US" sz="110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6110" y="992450"/>
            <a:ext cx="3887180" cy="403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Рельеф, климат и воды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24175" y="1293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Европы господствуют холодные морские и субарктические условия: долгие зимы, короткое лето и сильное влияние океана. Здесь особенно заметны суровость климата и зависимость от природных ресурсов.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24175" y="2268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часть региона отличается умеренным климатом и преобладанием равнин. Такие условия благоприятны для плотного расселения, развитого земледелия, промышленности и густой транспортной сети.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24175" y="3242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Южное Средиземноморье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Европы связан с мягким средиземноморским климатом, сухим летом и влажной зимой. Это создает условия для виноградарства, садоводства, туризма и жизни в прибрежных зонах.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4175" y="4217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реки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Речная сеть сыграла ключевую роль в освоении территории. Рейн, Дунай, Висла и Темза стали важными осями расселения, торговли, транспорта и формирования городов.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природных зон влияет на типы хозяйства и плотность населения в разных частях региона.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мягче климат, тем выше разнообразие сельского хозяйства и плотнее заселение территории.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общегеографическим особенностям регионов Европы.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и культурные различия
</a:t>
            </a:r>
            <a:endParaRPr lang="en-US" sz="2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в Европе поддерживается сетью крупных агломераций, транспортом и высоким уровнем социальной инфраструктуры.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остается преимущественно городской и демографически стареющей частью мира.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729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 World Urbanization Prospects; Eurostat; Pew Research Center, сводные данные по Европе.
</a:t>
            </a:r>
            <a:endParaRPr lang="en-US" sz="729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урбанизация
</a:t>
            </a:r>
            <a:endParaRPr lang="en-US" sz="2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развития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1119975" y="2200875"/>
            <a:ext cx="2170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Средневековье
</a:t>
            </a:r>
            <a:pPr algn="l" indent="0" marL="0">
              <a:lnSpc>
                <a:spcPct val="130039"/>
              </a:lnSpc>
              <a:buNone/>
            </a:pPr>
            <a:r>
              <a:rPr lang="en-US" sz="10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Феодальные государства, церковь и города постепенно формировали политическую карту Европы. В этот период появились университеты, корпорации ремесленников и устойчивые культурные центры.
</a:t>
            </a:r>
            <a:endParaRPr lang="en-US" sz="1052" dirty="0"/>
          </a:p>
        </p:txBody>
      </p:sp>
      <p:sp>
        <p:nvSpPr>
          <p:cNvPr id="9" name="Text 2"/>
          <p:cNvSpPr txBox="1"/>
          <p:nvPr/>
        </p:nvSpPr>
        <p:spPr>
          <a:xfrm>
            <a:off x="3485675" y="717900"/>
            <a:ext cx="2425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XIV–XVI века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усилило интерес к человеку, науке и искусству. Художники, ученые и мыслители создали интеллектуальную основу для дальнейших преобразований европейской культуры.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309900" y="3586350"/>
            <a:ext cx="2425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XVI–XVIII века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великих географических открытий расширила горизонты Европы и связала континент с новыми территориями. Это ускорило торговлю, колонизацию и рост морской мощи.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684825" y="1923550"/>
            <a:ext cx="21705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XVIII–XIX века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переворот и политические революции изменили экономику, общество и формы власти. Европа стала центром фабричного производства, бурного роста городов и новых идей о гражданских правах.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21212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2986347"/>
            <a:ext cx="8834100" cy="191520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174300" y="251050"/>
            <a:ext cx="8728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в XX веке и интеграция
</a:t>
            </a:r>
            <a:endParaRPr lang="en-US" sz="2100" dirty="0"/>
          </a:p>
        </p:txBody>
      </p:sp>
      <p:sp>
        <p:nvSpPr>
          <p:cNvPr id="11" name="Text 2"/>
          <p:cNvSpPr txBox="1"/>
          <p:nvPr/>
        </p:nvSpPr>
        <p:spPr>
          <a:xfrm>
            <a:off x="2584042" y="1544796"/>
            <a:ext cx="18024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мира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1945 года усилилась идея сотрудничества как основы безопасности. Европейские страны начали искать механизмы, которые сделали бы новые конфликты между ними менее вероятными.
</a:t>
            </a:r>
            <a:endParaRPr lang="en-US" sz="838" dirty="0"/>
          </a:p>
        </p:txBody>
      </p:sp>
      <p:sp>
        <p:nvSpPr>
          <p:cNvPr id="12" name="Text 3"/>
          <p:cNvSpPr txBox="1"/>
          <p:nvPr/>
        </p:nvSpPr>
        <p:spPr>
          <a:xfrm>
            <a:off x="4751171" y="1544796"/>
            <a:ext cx="18024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объединения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1950-х годах возникли первые интеграционные объединения в сфере угля и стали, а затем в экономике в целом. Они показали, что общие правила могут укреплять взаимозависимость и стабильность.
</a:t>
            </a:r>
            <a:endParaRPr lang="en-US" sz="817" dirty="0"/>
          </a:p>
        </p:txBody>
      </p:sp>
      <p:sp>
        <p:nvSpPr>
          <p:cNvPr id="13" name="Text 4"/>
          <p:cNvSpPr txBox="1"/>
          <p:nvPr/>
        </p:nvSpPr>
        <p:spPr>
          <a:xfrm>
            <a:off x="6918325" y="1544796"/>
            <a:ext cx="18024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ЕС
</a:t>
            </a:r>
            <a:pPr algn="l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интеграция привела к созданию Европейского союза. Он стал не только экономическим, но и политическим проектом, основанным на общих институтах и согласованных решениях.
</a:t>
            </a:r>
            <a:endParaRPr lang="en-US" sz="858" dirty="0"/>
          </a:p>
        </p:txBody>
      </p:sp>
      <p:sp>
        <p:nvSpPr>
          <p:cNvPr id="14" name="Text 5"/>
          <p:cNvSpPr txBox="1"/>
          <p:nvPr/>
        </p:nvSpPr>
        <p:spPr>
          <a:xfrm>
            <a:off x="416900" y="1544796"/>
            <a:ext cx="18024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войн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и Вторая мировые войны нанесли Европе огромные человеческие и материальные потери. Континент утратил прежнее лидерство и столкнулся с задачей восстановления хозяйства и доверия между государствами.
</a:t>
            </a:r>
            <a:endParaRPr lang="en-US" sz="79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2169768"/>
            <a:ext cx="3832800" cy="12231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Европы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Европы показывает разнообразие форм правления и масштабов государств при общей ориентации на парламентские институты.
</a:t>
            </a:r>
            <a:endParaRPr lang="en-US" sz="1107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Европе особенно заметны малые государства, устойчивые демократические системы и сильные традиции самоуправления.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751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политические карты Европы; конституционные сведения государств.
</a:t>
            </a:r>
            <a:endParaRPr lang="en-US" sz="751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27 стран
</a:t>
            </a:r>
            <a:endParaRPr lang="en-US" sz="53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объединяет крупнейшие международные институты и формирует нормы для многих сфер глобальной жизни.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входят в Европейский союз и действуют как единое политико-экономическое пространство.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союз, официальные данные.
</a:t>
            </a:r>
            <a:endParaRPr lang="en-US" sz="1099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идеи к союзу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 возник как проект мира и взаимной зависимости после тяжелого опыта XX века. Сегодня он объединяет государства, которые координируют торговлю, правила конкуренции и часть внешней политики, сохраняя при этом собственную идентичность.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рынок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рынок делает границы почти незаметными для бизнеса и людей. Товары, услуги, капитал и рабочая сила движутся свободнее, чем в большинстве других регионов мира, усиливая экономическую связанность стран.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институтов ЕС распределяет полномочия между Европейской комиссией, Европарламентом и Советом ЕС. Благодаря этому решения принимаются не одной страной, а через согласование общих интересов.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опоры европейской интеграции
</a:t>
            </a:r>
            <a:endParaRPr lang="en-US" sz="190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2925" y="980075"/>
            <a:ext cx="3693950" cy="3956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Северной Европы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654275" y="1361350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ориентация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Европы объединяет страны с прохладным климатом, протяженной береговой линией и тесной связью с морем. Здесь исторически важны рыболовство, судоходство и использование возобновляемых ресурсов.
</a:t>
            </a:r>
            <a:endParaRPr lang="en-US" sz="910" dirty="0"/>
          </a:p>
        </p:txBody>
      </p:sp>
      <p:sp>
        <p:nvSpPr>
          <p:cNvPr id="12" name="Text 3"/>
          <p:cNvSpPr txBox="1"/>
          <p:nvPr/>
        </p:nvSpPr>
        <p:spPr>
          <a:xfrm>
            <a:off x="4654275" y="2338679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модель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региона характерны развитые социальные системы, высокий уровень доверия к государству и заметное внимание к равенству возможностей. Это отражается в качестве жизни и устойчивости общественных институтов.
</a:t>
            </a:r>
            <a:endParaRPr lang="en-US" sz="910" dirty="0"/>
          </a:p>
        </p:txBody>
      </p:sp>
      <p:sp>
        <p:nvSpPr>
          <p:cNvPr id="13" name="Text 4"/>
          <p:cNvSpPr txBox="1"/>
          <p:nvPr/>
        </p:nvSpPr>
        <p:spPr>
          <a:xfrm>
            <a:off x="4654275" y="3316008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 экология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Швеция и Норвегия показывают, как можно сочетать сильную экономику, технологичность и экологические приоритеты. В этих странах особенно заметны энергоэффективность, бережное отношение к природе и инновации.
</a:t>
            </a:r>
            <a:endParaRPr lang="en-US" sz="910" dirty="0"/>
          </a:p>
        </p:txBody>
      </p:sp>
      <p:sp>
        <p:nvSpPr>
          <p:cNvPr id="14" name="Text 5"/>
          <p:cNvSpPr txBox="1"/>
          <p:nvPr/>
        </p:nvSpPr>
        <p:spPr>
          <a:xfrm>
            <a:off x="4654275" y="4293350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Редкое население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Северной Европы сравнительно немногочисленно, поэтому крупные города и транспортные узлы играют особую роль. При этом природные условия остаются важным фактором расселения и хозяйства.
</a:t>
            </a:r>
            <a:endParaRPr lang="en-US" sz="91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6110" y="992450"/>
            <a:ext cx="3887180" cy="403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западноевропейская модель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24175" y="1293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агломерации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Первым преимуществом Западной Европы стала высокая концентрация населения и городов. Столичные агломерации Лондона, Парижа, Берлина, Амстердама и Брюсселя формируют мощные центры управления, финансов и культуры.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24175" y="2268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индустрия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опорой региона остается промышленность, глубоко связанная с наукой, инженерией и экспортом. Германия, Франция и Бельгия развили сложные производственные цепочки и высокую добавленную стоимость.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24175" y="3242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узлы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Третьим фактором выступают транспорт и логистика. Порты Северного моря, железные дороги, аэропорты и транзитные коридоры делают регион узлом европейских и мировых связей.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4175" y="4217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услуг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здесь особенно велика роль сферы услуг: банков, образования, управления, медицины и креативных индустрий. Это поддерживает высокий уровень урбанизации и международную конкурентоспособность.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2181" y="1162275"/>
            <a:ext cx="301388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98525" y="1162275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68125" y="1162275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37725" y="1162275"/>
            <a:ext cx="267900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251050"/>
            <a:ext cx="87954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черты Южной Европы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3905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связность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Средиземное море определяет образ жизни, торговлю и климат юга Европы. Порты, курорты и прибрежные города здесь не только экономические центры, но и важные культурные пространства.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601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Туристическая специализация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стал одной из главных отраслей региона благодаря наследию античности, средневековым городам и природным ландшафтам. Сезонность спроса заметно влияет на занятость и доходы.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7297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Традиционное земледелие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Испании, Италии, Греции и Португалии сельское хозяйство тесно связано с традиционными культурами — виноградом, оливами, цитрусовыми. Это формирует узнаваемый аграрный профиль региона.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8993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наследие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Европа сохранила мощное историческое и художественное наследие: античные памятники, площади, соборы, музеи. Именно оно поддерживает международную известность и культурное влияние стран региона.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21212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2986347"/>
            <a:ext cx="8834100" cy="191520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174300" y="251050"/>
            <a:ext cx="8728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преобразований региона
</a:t>
            </a:r>
            <a:endParaRPr lang="en-US" sz="2100" dirty="0"/>
          </a:p>
        </p:txBody>
      </p:sp>
      <p:sp>
        <p:nvSpPr>
          <p:cNvPr id="11" name="Text 2"/>
          <p:cNvSpPr txBox="1"/>
          <p:nvPr/>
        </p:nvSpPr>
        <p:spPr>
          <a:xfrm>
            <a:off x="2584042" y="1544796"/>
            <a:ext cx="18024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инфраструктуры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политических изменений конца XX века регион начал обновлять промышленность, транспорт и городскую среду. Инфраструктурные проекты стали важной частью сближения с остальной Европой.
</a:t>
            </a:r>
            <a:endParaRPr lang="en-US" sz="798" dirty="0"/>
          </a:p>
        </p:txBody>
      </p:sp>
      <p:sp>
        <p:nvSpPr>
          <p:cNvPr id="12" name="Text 3"/>
          <p:cNvSpPr txBox="1"/>
          <p:nvPr/>
        </p:nvSpPr>
        <p:spPr>
          <a:xfrm>
            <a:off x="4751171" y="1544796"/>
            <a:ext cx="18024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успешной адаптации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 и Чехия показывают, как промышленная база может сочетаться с ростом услуг, логистики и технологических производств. Их города стали центрами инвестиций и деловой активности.
</a:t>
            </a:r>
            <a:endParaRPr lang="en-US" sz="807" dirty="0"/>
          </a:p>
        </p:txBody>
      </p:sp>
      <p:sp>
        <p:nvSpPr>
          <p:cNvPr id="13" name="Text 4"/>
          <p:cNvSpPr txBox="1"/>
          <p:nvPr/>
        </p:nvSpPr>
        <p:spPr>
          <a:xfrm>
            <a:off x="6918325" y="1544796"/>
            <a:ext cx="18024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рынками ЕС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Включение в европейские цепочки производства усилило экспорт и взаимодействие между соседними странами. Это делает регион заметным участником общих экономических процессов континента.
</a:t>
            </a:r>
            <a:endParaRPr lang="en-US" sz="798" dirty="0"/>
          </a:p>
        </p:txBody>
      </p:sp>
      <p:sp>
        <p:nvSpPr>
          <p:cNvPr id="14" name="Text 5"/>
          <p:cNvSpPr txBox="1"/>
          <p:nvPr/>
        </p:nvSpPr>
        <p:spPr>
          <a:xfrm>
            <a:off x="416900" y="1544796"/>
            <a:ext cx="18024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исторический опыт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Центрально-Восточной Европы долго развивались в разных политических и экономических системах. Из-за этого здесь сочетаются индустриальные традиции, опыт плановой экономики и современные реформы.
</a:t>
            </a:r>
            <a:endParaRPr lang="en-US" sz="79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2218234"/>
            <a:ext cx="3832800" cy="154253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школьной географии и региональной типологии Европы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макрорегионы Европы различаются по природным условиям, типу хозяйства и роли городов. Это помогает увидеть общую интеграцию при заметной региональной специализации.
</a:t>
            </a:r>
            <a:endParaRPr lang="en-US" sz="1038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урбанизирован и диверсифицирован Запад; Север опирается на сервис и море; Юг сильнее зависит от туризма и аграрной специализации.
</a:t>
            </a:r>
            <a:endParaRPr lang="en-US" sz="1065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природных и хозяйственных моделей
</a:t>
            </a:r>
            <a:endParaRPr lang="en-US" sz="2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национальных профиля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361275" y="42805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выделяется масштабом экономики, автомобильной и машиностроительной промышленностью, а также мощным экспортом. Ее города и научные центры формируют одну из самых конкурентоспособных систем в Европе.
</a:t>
            </a:r>
            <a:endParaRPr lang="en-US" sz="1013" dirty="0"/>
          </a:p>
        </p:txBody>
      </p:sp>
      <p:sp>
        <p:nvSpPr>
          <p:cNvPr id="11" name="Text 3"/>
          <p:cNvSpPr txBox="1"/>
          <p:nvPr/>
        </p:nvSpPr>
        <p:spPr>
          <a:xfrm>
            <a:off x="4361275" y="159816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сочетает развитую промышленность, сильное сельское хозяйство и влияние Парижа как культурной столицы. Страна заметна в моде, искусстве, образовании и международной дипломатии.
</a:t>
            </a:r>
            <a:endParaRPr lang="en-US" sz="1109" dirty="0"/>
          </a:p>
        </p:txBody>
      </p:sp>
      <p:sp>
        <p:nvSpPr>
          <p:cNvPr id="12" name="Text 4"/>
          <p:cNvSpPr txBox="1"/>
          <p:nvPr/>
        </p:nvSpPr>
        <p:spPr>
          <a:xfrm>
            <a:off x="4361275" y="2768270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
</a:t>
            </a:r>
            <a:pPr algn="l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известна дизайнерскими брендами, туризмом, пищевой промышленностью и сетью малых семейных предприятий. Именно они обеспечивают гибкость экономики и сохраняют региональные традиции производства.
</a:t>
            </a:r>
            <a:endParaRPr lang="en-US" sz="1028" dirty="0"/>
          </a:p>
        </p:txBody>
      </p:sp>
      <p:sp>
        <p:nvSpPr>
          <p:cNvPr id="13" name="Text 5"/>
          <p:cNvSpPr txBox="1"/>
          <p:nvPr/>
        </p:nvSpPr>
        <p:spPr>
          <a:xfrm>
            <a:off x="4361275" y="3938396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Испания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Испания опирается на сферу услуг, туризм, транспорт и крупные городские центры. Вместе с этим страна развивает промышленность и аграрный экспорт в южных регионах.
</a:t>
            </a:r>
            <a:endParaRPr lang="en-US" sz="110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6110" y="992450"/>
            <a:ext cx="3887180" cy="403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устроены отдельные страны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24175" y="1293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традиция
</a:t>
            </a:r>
            <a:pPr algn="l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известна Лондоном как мировым финансовым центром, сильными университетами и устойчивыми парламентскими традициями. Исторически это одна из стран, где рано сложилась политическая конкуренция и развитое местное управление.
</a:t>
            </a:r>
            <a:endParaRPr lang="en-US" sz="980" dirty="0"/>
          </a:p>
        </p:txBody>
      </p:sp>
      <p:sp>
        <p:nvSpPr>
          <p:cNvPr id="11" name="Text 3"/>
          <p:cNvSpPr txBox="1"/>
          <p:nvPr/>
        </p:nvSpPr>
        <p:spPr>
          <a:xfrm>
            <a:off x="324175" y="2268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Портовая страна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Нидерланды демонстрируют высокую эффективность портовой логистики, плотную сеть каналов и тесную связь экономики с морской торговлей. Страна также славится высоким качеством городской среды и инфраструктуры.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24175" y="3242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и точность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Швейцария сочетает нейтралитет, банковские услуги и точную промышленность. Ее экономика опирается на высокую квалификацию кадров, надежные институты и репутацию стабильного делового центра.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4175" y="4217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и различное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всех трех стран характерны высокий уровень жизни и сильные институты, но специализация у каждой своя. Именно это делает западноевропейское пространство особенно разнообразным и устойчивым.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 формирует основную часть занятости, а транспорт и цифровые сети связывают города, порты и промышленные районы в единую экономическую систему.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услуг показывает постиндустриальный характер региона; промышленность и транспорт остаются важными, но уже не доминирующими секторами.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29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Обобщенная схема структуры занятости в странах Зарубежной Европы по материалам школьной географии
</a:t>
            </a:r>
            <a:endParaRPr lang="en-US" sz="629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занятости по секторам
</a:t>
            </a:r>
            <a:endParaRPr lang="en-US" sz="2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0341" y="208425"/>
            <a:ext cx="4380518" cy="468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3700" y="586450"/>
            <a:ext cx="38820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Европа: единство в разнообразии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23700" y="1530875"/>
            <a:ext cx="3470700" cy="20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Европа объединяет очень разные страны, но их связывают общая история, высокая плотность населения, сильная экономика и интеграционные институты. Будущее региона зависит от умения сочетать единство, открытость и ответ на новые вызовы.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2026-07-27T02:46:23Z</dcterms:created>
  <dcterms:modified xsi:type="dcterms:W3CDTF">2026-07-27T02:46:23Z</dcterms:modified>
</cp:coreProperties>
</file>