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1860–1870-х обновили государство: от крепостного права до суда, армии и экономики.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реформы Александра II: модернизация Российской империи
</a:t>
            </a:r>
            <a:endParaRPr lang="en-US" sz="280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и причины преобразований
</a:t>
            </a:r>
            <a:endParaRPr lang="en-US" sz="2402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 1853–1856 годов выявила слабость армии, транспорта и управления. К середине XIX века крепостное право тормозило развитие экономики, а рост крестьянских выступлений усиливал напряжение. Реформы Александра II стали ответом на кризис и попыткой предотвратить взрыв.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права: главное содержание реформы
</a:t>
            </a:r>
            <a:endParaRPr lang="en-US" sz="1901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19 февраля 1861 года объявил личную свободу более чем 23 миллионам крепостных крестьян. Зависимость от помещика в правовом смысле прекращалась, но требовалось выстраивать новые отношения власти и труда.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получили право заключать сделки, переходить в другие сословия, обращаться в суд и вступать в брак без разрешения помещика. Эти права переводили их из полностью контролируемого положения в более самостоятельное.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не передавалась бесплатно: надел оставался в собственности помещика. За пользование полагались выкупные выплаты, поэтому личная свобода не сразу снимала экономическое неравенство в деревне.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675254"/>
            <a:ext cx="4106400" cy="21920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Крестьянская реформа 1861 года: основные положения
</a:t>
            </a:r>
            <a:endParaRPr lang="en-US" sz="2118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ключевые элементы реформы и их смысл: свобода — земля для надела — выкуп — роль общины в управлении деревней.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уничтожила личную зависимость, но сохранила экономические и организационные ограничения, из‑за чего напряжение в деревне не исчезло сразу.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19 февраля 1861 года; «Положения о крестьянах, вышедших из крепостной зависимости».
</a:t>
            </a:r>
            <a:endParaRPr lang="en-US" sz="117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выкуп тянулся десятилетиями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выплачивало помещику основную сумму сразу, а крестьяне возвращали эти деньги казне с процентами. Формально свобода наступала быстро, но экономическая нагрузка растягивалась на долгие годы и усиливала уязвимость хозяйств.
</a:t>
            </a:r>
            <a:endParaRPr lang="en-US" sz="120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порука как механизм 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община сохраняла круговую поруку: ответственность за выполнение обязательств становилась коллективной. Общинные правила влияли на распределение земли и могли сдерживать самостоятельные решения крестьян, включая выход из деревни.
</a:t>
            </a:r>
            <a:endParaRPr lang="en-US" sz="1131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труда сдерживали, конфликт — не разжигали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система ограничивала свободное формирование рынка труда: переходы и перемены осложнялись. Одновременно государство получало время для «мягкого» перехода, снижая риск резкого социального взрыва в масштабе всей страны.
</a:t>
            </a:r>
            <a:endParaRPr lang="en-US" sz="120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Выкупные платежи и крестьянская община
</a:t>
            </a:r>
            <a:endParaRPr lang="en-US" sz="254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проходило освобождение крестьян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реформы и логика переходов между правовым статусом крестьян (по описанию последовательности реформенных мер).
</a:t>
            </a:r>
            <a:endParaRPr lang="en-US" sz="128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863" y="1310875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9063" y="1336275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9263" y="1336275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12150" y="1294125"/>
            <a:ext cx="406125" cy="54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29663" y="1338325"/>
            <a:ext cx="571500" cy="457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Земская реформа 1864 года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 общественная 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Земства занимались строительством и ремонтом дорог, поддерживали связь между поселениями. Через такие практические задачи местная власть становилась видимой для жителей уездов и губерний.
</a:t>
            </a:r>
            <a:endParaRPr lang="en-US" sz="1003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Начальное 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97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Земства содействовали развитию начального образования: организовывали поддержку школ и помогали в практических вопросах. Это расширяло доступ к грамоте и формировало новую привычку к обучению.
</a:t>
            </a:r>
            <a:endParaRPr lang="en-US" sz="973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здравоохранения на местах включало поддержку медицинской помощи. Земства помогали организовывать работу врачебной сети, что повышало устойчивость общества перед болезнями.
</a:t>
            </a:r>
            <a:endParaRPr lang="en-US" sz="1003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и учет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Важной функцией земств был статистический учет. Сбор сведений о населении и хозяйстве помогал принимать решения не «на глаз», а опираясь на данные о реальных потребностях регионов.
</a:t>
            </a:r>
            <a:endParaRPr lang="en-US" sz="1075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влиял на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Избирательная система была сословной и имущественной, поэтому ключевое влияние сохраняли дворяне и крупные собственники. Тем не менее земства стали шагом к общественной жизни местного уровня.
</a:t>
            </a:r>
            <a:endParaRPr lang="en-US" sz="100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реформа 1870 года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думы и управы получили право решать хозяйственные вопросы городской жизни. Они отвечали за благоустройство улиц, водопровод и освещение, то есть за повседневные условия существования горожан.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ведении находились санитарный контроль, пожарная безопасность, городские налоги и регулирование торговли. Таким образом муниципальное управление становилось более системным и ориентированным на общественные нужды.
</a:t>
            </a:r>
            <a:endParaRPr lang="en-US" sz="1563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Избирательные права зависели от имущественного ценза, поэтому реальная власть сосредоточивалась у состоятельных слоев. Это усиливало эффективность управления, но сохраняло неравенство участия в городских решениях.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Судебная реформа 1864 года: новые принципы
</a:t>
            </a:r>
            <a:endParaRPr lang="en-US" sz="266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принципы обозначали отход от закрытого «административного» суда к публичному и правовому разбирательству.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принципов меняла баланс: закон становился центральным правилом, а не сословная принадлежность или воля чиновников.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принципов судебной реформы 1864 года (по заданному содержанию слайдов).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Судебную систему отделяли от администрации, чтобы решения меньше зависели от чиновничьей воли. Обвинение и защита получали равные процессуальные права, создавая основу для более честного разбирательства.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небольших гражданских и уголовных дел учреждали мировых судей, а для более серьезных — окружные суды. Такая «ступенчатость» помогала распределять дела и выстраивать понятные правила подсудности.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применение суда присяжных и развитие профессиональной адвокатуры усиливали роль закона. Когда защита и обвинение действуют в равных условиях, доверие к суду возрастает, а решения становятся объяснимее.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сравнению с дореформенным сословным порядком правосудие становилось более современным и публичным. Реформа меняла сам смысл судебного процесса — от привилегий к правам и процедуре.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судебная реформа стала прорывом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реформа: обновление армии и военной службы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1874 года заменил рекрутскую систему всеобщей воинской повинностью. Срок службы сократили, а участие в службе стало более широким по составу, что меняло сам принцип комплектования армии.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была организована по военным округам, чтобы улучшить управление и мобилизацию. Параллельно проводили перевооружение, обновляли уставы и развивали военное образование, повышая подготовку и боеспособность войск.
</a:t>
            </a:r>
            <a:endParaRPr lang="en-US" sz="155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дореформенной и реформированной армии
</a:t>
            </a:r>
            <a:endParaRPr lang="en-US" sz="2271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фиксирует не «баллы эффективности», а наличие ключевых элементов реформы: всеобщая повинность, военные округа и военные училища.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системы комплектования, сокращение службы и развитие подготовки вместе с округным управлением вели к росту управляемости и мобильности.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1874 года о всеобщей воинской повинности; реформы военного управления и обучения (вторая половина XIX века).
</a:t>
            </a:r>
            <a:endParaRPr lang="en-US" sz="10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1863 год — университетский устав
</a:t>
            </a:r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Университетам расширили автономию и усилили роль профессорского сообщества. Университетская среда становилась более самостоятельной в вопросах внутренней организации и научно-учебной жизни.
</a:t>
            </a:r>
            <a:endParaRPr lang="en-US" sz="1431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1864 год — школьная реформа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Начальное и среднее образование сделали доступнее и сформировали новые типы учебных заведений. Это расширило «каналы» подготовки молодёжи для дальнейшей учёбы и профессий.
</a:t>
            </a:r>
            <a:endParaRPr lang="en-US" sz="1492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1865 год — частичное смягчение цензуры
</a:t>
            </a:r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Цензурные правила частично ослабили, что поддержало рост журнальной и газетной периодики. Публичное обсуждение общественных тем усилилось и ускорило формирование образованной среды.
</a:t>
            </a:r>
            <a:endParaRPr lang="en-US" sz="1439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образования и печати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устойчивости бюджета сочеталось с развитием банков, акцизных сборов и железнодорожного строительства, что в итоге стимулировало промышленность и внутреннюю торговлю.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Платежный срок в 49 лет показывает, насколько долгими были долговые обязательства после реформы земельных отношений.
</a:t>
            </a:r>
            <a:endParaRPr lang="en-US" sz="1447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 лет
</a:t>
            </a:r>
            <a:endParaRPr lang="en-US" sz="5442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Нормативные акты о выкупных платежах и финансовом обеспечении выкупа земли (второй половины XIX века).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железных дорог и коммуникаций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уменьшили время перемещения людей, товаров и войск по огромным расстояниям империи, связывая производство с рынками. Это помогало быстрее доставлять хлеб, сырьё и готовую продукцию.
</a:t>
            </a:r>
            <a:endParaRPr lang="en-US" sz="1342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телеграфа и почтовой связи ускорило передачу сведений и повысило управляемость государства. Административные решения становились более оперативными, особенно при перевозках и снабжении.
</a:t>
            </a:r>
            <a:endParaRPr lang="en-US" sz="1342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совокупности транспортная модернизация стала базой хозяйственного роста второй половины XIX века: она поддерживала торговые потоки, снижала издержки и делала рынок более «связанным» территориально.
</a:t>
            </a:r>
            <a:endParaRPr lang="en-US" sz="134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5081" y="1038300"/>
            <a:ext cx="2513688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изменений и их исторического результата показывает, как реформы создавали новые институты, но оставляли нерешёнными многие социальные противоречия.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перераспределяли власть между центром и местами, меняли правоприменение и систему подготовки кадров; при этом социальные ограничения сохранялись.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Нормативные акты и общие итоги реформ Александра II (вторая половина XIX века).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реформ по основным сферам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ограничения реформ Александра II
</a:t>
            </a:r>
            <a:endParaRPr lang="en-US" sz="2827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суммирует направления, где реформы дали заметный эффект, и те зоны, где зависимость общества от сословных и имущественных ограничений сохранилась.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реформ был высоким, но незавершённость ключевых социальных и политических вопросов ограничивала их долгосрочную устойчивость.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направлениям реформ: отмена крепостного права, судебные изменения, земская и городская реформы, военная и образовательная модернизация (XIX век).
</a:t>
            </a:r>
            <a:endParaRPr lang="en-US" sz="85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реакция на реформы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Дворянство опасалось потери прежних привилегий и доходов, поскольку изменялись правовые и экономические условия жизни сословия. Многие воспринимали реформы как удар по «естественному» порядку.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нередко ждали более лёгких условий освобождения, включая бесплатную землю. Поскольку выкуп и ограничения сохранялись, разочарование быстро превращалось в недовольство.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образованного общества и интеллигенции считала реформы недостаточными и требовала более глубоких политических преобразований. В итоге росли либеральные и радикальные ожидания, опережающие возможности государства.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реформ к новым противоречиям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цепочка: отмена крепостного права и сопутствующие ограничения → социальное недовольство → критика реформ → усиление радикальных движений.
</a:t>
            </a:r>
            <a:endParaRPr lang="en-US" sz="128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— но без окончательного разрешения конфликтов
</a:t>
            </a:r>
            <a:pPr algn="l" indent="0" marL="0">
              <a:lnSpc>
                <a:spcPct val="100000"/>
              </a:lnSpc>
              <a:buNone/>
            </a:pPr>
            <a:r>
              <a:rPr lang="en-US" sz="2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реформы Александра II стали поворотным этапом к более современному государству: они создали новые институты в суде, управлении, армии, образовании и экономике, но не сняли сословные и социальные противоречия окончательно.
</a:t>
            </a:r>
            <a:endParaRPr lang="en-US" sz="41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2026-05-12T23:12:20Z</dcterms:created>
  <dcterms:modified xsi:type="dcterms:W3CDTF">2026-05-12T23:12:20Z</dcterms:modified>
</cp:coreProperties>
</file>