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jpeg"/><Relationship Id="rId3" Type="http://schemas.openxmlformats.org/officeDocument/2006/relationships/image" Target="../media/image-7-3.png"/><Relationship Id="rId4" Type="http://schemas.openxmlformats.org/officeDocument/2006/relationships/image" Target="../media/image-7-4.jpeg"/><Relationship Id="rId5" Type="http://schemas.openxmlformats.org/officeDocument/2006/relationships/image" Target="../media/image-7-5.png"/><Relationship Id="rId6" Type="http://schemas.openxmlformats.org/officeDocument/2006/relationships/image" Target="../media/image-7-6.jpe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jpeg"/><Relationship Id="rId5" Type="http://schemas.openxmlformats.org/officeDocument/2006/relationships/image" Target="../media/image-12-5.jpeg"/><Relationship Id="rId6" Type="http://schemas.openxmlformats.org/officeDocument/2006/relationships/image" Target="../media/image-12-6.jpeg"/><Relationship Id="rId7" Type="http://schemas.openxmlformats.org/officeDocument/2006/relationships/image" Target="../media/image-12-7.jpe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jpe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image" Target="../media/image-20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1574" y="909450"/>
            <a:ext cx="3223953" cy="33246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701450" y="2432550"/>
            <a:ext cx="3902400" cy="97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веществ: основа жизни и темы урока
</a:t>
            </a:r>
            <a:pPr algn="l" indent="0" marL="0">
              <a:lnSpc>
                <a:spcPct val="90000"/>
              </a:lnSpc>
              <a:buNone/>
            </a:pPr>
            <a:r>
              <a:rPr lang="en-US" sz="203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4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Обмен элементами между геосферами и организмами поддерживает жизнь на планете.
</a:t>
            </a:r>
            <a:endParaRPr lang="en-US" sz="2039" dirty="0"/>
          </a:p>
        </p:txBody>
      </p:sp>
      <p:sp>
        <p:nvSpPr>
          <p:cNvPr id="6" name="Text 1"/>
          <p:cNvSpPr txBox="1"/>
          <p:nvPr/>
        </p:nvSpPr>
        <p:spPr>
          <a:xfrm>
            <a:off x="4701450" y="4215550"/>
            <a:ext cx="4130700" cy="623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1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7450" y="933679"/>
            <a:ext cx="3506400" cy="3321492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91775" y="2381075"/>
            <a:ext cx="3994500" cy="19347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Концепция круговорота веществ впервые выделена Вернадским в 1926 году, она объединяет химические, биологические и физические процессы, объясняющие перемещение элементов в биосфере и сохранение условий жизни.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  <p:sp>
        <p:nvSpPr>
          <p:cNvPr id="8" name="Text 2"/>
          <p:cNvSpPr txBox="1"/>
          <p:nvPr/>
        </p:nvSpPr>
        <p:spPr>
          <a:xfrm>
            <a:off x="491775" y="480000"/>
            <a:ext cx="3994500" cy="1384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Познание круговоротов веществ в науке
</a:t>
            </a:r>
            <a:endParaRPr lang="en-US" sz="26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Круговорот углерода регулирует климат, участвуя в поглощении и выделении СО₂, влияя на парниковый эффект.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Кислородный цикл связан с фотосинтезом и дыханием, поддерживая аэробные формы жизни.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Азотный цикл обеспечивает растения необходимыми соединениями для синтеза белков и генетического материала.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Фосфорный и водный циклы поддерживают энергетический обмен и гидрологический баланс соответственно.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биогеохимические циклы и их функции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1750" y="1157761"/>
            <a:ext cx="2681700" cy="1775579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54003" y="1157761"/>
            <a:ext cx="2681700" cy="177557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7761"/>
            <a:ext cx="2681700" cy="177557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  <p:sp>
        <p:nvSpPr>
          <p:cNvPr id="8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в круговороте углерода
</a:t>
            </a:r>
            <a:endParaRPr lang="en-US" sz="2600" dirty="0"/>
          </a:p>
        </p:txBody>
      </p:sp>
      <p:sp>
        <p:nvSpPr>
          <p:cNvPr id="9" name="Text 2"/>
          <p:cNvSpPr txBox="1"/>
          <p:nvPr/>
        </p:nvSpPr>
        <p:spPr>
          <a:xfrm>
            <a:off x="491775" y="3445725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9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— основа углеродного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107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6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Зелёные растения и водоросли поглощают углекислый газ, преобразуя его в органические вещества, поддерживая питание экосистем. Это ключевой этап фиксации углерода на Земле.
</a:t>
            </a:r>
            <a:endParaRPr lang="en-US" sz="998" dirty="0"/>
          </a:p>
        </p:txBody>
      </p:sp>
      <p:sp>
        <p:nvSpPr>
          <p:cNvPr id="10" name="Text 3"/>
          <p:cNvSpPr txBox="1"/>
          <p:nvPr/>
        </p:nvSpPr>
        <p:spPr>
          <a:xfrm>
            <a:off x="3254000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Разложение и дыхание возвращают углерод в атмосферу
</a:t>
            </a:r>
            <a:pPr algn="l" indent="0" marL="0">
              <a:lnSpc>
                <a:spcPct val="115000"/>
              </a:lnSpc>
              <a:buNone/>
            </a:pPr>
            <a:r>
              <a:rPr lang="en-US" sz="102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Организмы выделяют CO₂ при дыхании, а микроорганизмы расщепляют органику, высвобождая углерод в виде CO₂ и метана, замыкая циклы обмена вещества.
</a:t>
            </a:r>
            <a:endParaRPr lang="en-US" sz="956" dirty="0"/>
          </a:p>
        </p:txBody>
      </p:sp>
      <p:sp>
        <p:nvSpPr>
          <p:cNvPr id="11" name="Text 4"/>
          <p:cNvSpPr txBox="1"/>
          <p:nvPr/>
        </p:nvSpPr>
        <p:spPr>
          <a:xfrm>
            <a:off x="6016225" y="3438000"/>
            <a:ext cx="26817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Влияние горения и промышленности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12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сжигание ископаемого топлива увеличивают выбросы CO₂, влияя на климат и нарушая естественные потоки углерода.
</a:t>
            </a:r>
            <a:endParaRPr lang="en-US" sz="1173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Фотосинтез преобразует неорганический углерод в органический, обеспечивая биомассу и энергию для экосистем.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Деструкторы и микроорганизмы минерализуют органику, участвуя в образовании метана в бескислородных условиях.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Дыхание в растениях и животных возвращает часть углерода обратно в атмосферу в форме CO₂.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Функции фотосинтеза и дыхания в углеродном обмене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09575" y="1857025"/>
            <a:ext cx="4410000" cy="9234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38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60%
</a:t>
            </a:r>
            <a:endParaRPr lang="en-US" sz="3800" dirty="0"/>
          </a:p>
        </p:txBody>
      </p:sp>
      <p:sp>
        <p:nvSpPr>
          <p:cNvPr id="5" name="Text 1"/>
          <p:cNvSpPr txBox="1"/>
          <p:nvPr/>
        </p:nvSpPr>
        <p:spPr>
          <a:xfrm>
            <a:off x="409650" y="2842100"/>
            <a:ext cx="44100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увеличение антропогенных выбросов CO2 с 1960-х годов резко усилило парниковый эффект.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333375" y="3858150"/>
            <a:ext cx="4543500" cy="22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5442850" y="1857025"/>
            <a:ext cx="3161100" cy="178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Массовое использование ископаемого топлива приводит к значительному росту концентрации углекислого газа в атмосфере, что негативно сказывается на климате.
</a:t>
            </a:r>
            <a:endParaRPr lang="en-US" sz="14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254003" y="1158347"/>
            <a:ext cx="2681700" cy="252980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016250" y="1158347"/>
            <a:ext cx="2681700" cy="252980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1750" y="1158347"/>
            <a:ext cx="2681700" cy="2529807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10" name="Text 1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Происхождение и обмен кислорода в биосфере
</a:t>
            </a:r>
            <a:endParaRPr lang="en-US" sz="2600" dirty="0"/>
          </a:p>
        </p:txBody>
      </p:sp>
      <p:sp>
        <p:nvSpPr>
          <p:cNvPr id="11" name="Text 2"/>
          <p:cNvSpPr txBox="1"/>
          <p:nvPr/>
        </p:nvSpPr>
        <p:spPr>
          <a:xfrm>
            <a:off x="3254000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лесов в синтезе кислорода
</a:t>
            </a:r>
            <a:pPr algn="l" indent="0" marL="0">
              <a:lnSpc>
                <a:spcPct val="115000"/>
              </a:lnSpc>
              <a:buNone/>
            </a:pPr>
            <a:r>
              <a:rPr lang="en-US" sz="6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6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Леса выполняют функцию легких планеты, выделяя кислород в процессе фотосинтеза и поглощая CO₂.
</a:t>
            </a:r>
            <a:endParaRPr lang="en-US" sz="1122" dirty="0"/>
          </a:p>
        </p:txBody>
      </p:sp>
      <p:sp>
        <p:nvSpPr>
          <p:cNvPr id="12" name="Text 3"/>
          <p:cNvSpPr txBox="1"/>
          <p:nvPr/>
        </p:nvSpPr>
        <p:spPr>
          <a:xfrm>
            <a:off x="6016225" y="3887392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Потребление кислорода организмами и процессами окисления
</a:t>
            </a:r>
            <a:pPr algn="l" indent="0" marL="0">
              <a:lnSpc>
                <a:spcPct val="115000"/>
              </a:lnSpc>
              <a:buNone/>
            </a:pPr>
            <a:r>
              <a:rPr lang="en-US" sz="53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Аэробные организмы используют кислород для дыхания, а окислительные реакции в природе поддерживают баланс кислородного цикла.
</a:t>
            </a:r>
            <a:endParaRPr lang="en-US" sz="871" dirty="0"/>
          </a:p>
        </p:txBody>
      </p:sp>
      <p:sp>
        <p:nvSpPr>
          <p:cNvPr id="13" name="Text 4"/>
          <p:cNvSpPr txBox="1"/>
          <p:nvPr/>
        </p:nvSpPr>
        <p:spPr>
          <a:xfrm>
            <a:off x="491775" y="3893828"/>
            <a:ext cx="2681700" cy="62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Фотосинтетический планктон — гигант кислородного производства
</a:t>
            </a:r>
            <a:pPr algn="l" indent="0" marL="0">
              <a:lnSpc>
                <a:spcPct val="115000"/>
              </a:lnSpc>
              <a:buNone/>
            </a:pPr>
            <a:r>
              <a:rPr lang="en-US" sz="54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7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микроскопические организмы генерируют большую часть атмосферного кислорода, обеспечивая баланс газов на планете.
</a:t>
            </a:r>
            <a:endParaRPr lang="en-US" sz="881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Атмосфера и живые организмы служат главными резервуарами кислорода, поддерживающими аэробную жизнь.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Фитопланктон отвечает за 70% производства свободного кислорода, обеспечивая жизнедеятельность морских экосистем.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Закрытость кислородного цикла стабилизирует условия для развития животных после эпох прокариот.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кислородного цикла для биоразнообразия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388306" y="1309125"/>
            <a:ext cx="2382188" cy="316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20350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 составляет основную часть атмосферы, но прямое его усвоение невозможно для большинства организмов, что требует участия специализированных бактерий.
</a:t>
            </a:r>
            <a:endParaRPr lang="en-US" sz="1200" dirty="0"/>
          </a:p>
        </p:txBody>
      </p:sp>
      <p:sp>
        <p:nvSpPr>
          <p:cNvPr id="7" name="Text 1"/>
          <p:cNvSpPr txBox="1"/>
          <p:nvPr/>
        </p:nvSpPr>
        <p:spPr>
          <a:xfrm>
            <a:off x="6028075" y="1653050"/>
            <a:ext cx="2410200" cy="1939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Человеческая деятельность, включая производство удобрений, искусственно увеличивает доступность азота, влияя на естественные циклы и экосистемы.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468900" y="480000"/>
            <a:ext cx="8206200" cy="60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Азот: из атмосферы в биологически доступные формы
</a:t>
            </a:r>
            <a:endParaRPr lang="en-US" sz="2600" dirty="0"/>
          </a:p>
        </p:txBody>
      </p:sp>
      <p:sp>
        <p:nvSpPr>
          <p:cNvPr id="9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Фиксация — преобразование атмосферного азота бактериями в аммиак, доступный растениям.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Этапы азотного цикла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Аммонификация — разложение органики с образованием аммиака в почве.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Нитрификация — окисление аммиака до нитратов бактериями, усваиваемыми растениями.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Денитрификация — возвращение азота в атмосферу через деятельность анаэробных бактерий.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 необходим для построения ДНК, РНК и энергетических молекул АТФ, что делает его неотъемлемым для всех живых клеток и процессов обмена веществ.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Фосфорный цикл: особенности и биологическая роль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Основной запас фосфора сосредоточен в горных породах, откуда он высвобождается в почву через процессы выветривания и далее поступает в экосистему.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Отсутствие газовой фазы замедляет движение фосфора по биосфере, поэтому его круговорот тесно связан с геологическими изменениями и почвенными процессами.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1750" y="1161638"/>
            <a:ext cx="2006400" cy="177127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58327" y="1161638"/>
            <a:ext cx="2006400" cy="177127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624900" y="1161638"/>
            <a:ext cx="2006400" cy="177127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91475" y="1161638"/>
            <a:ext cx="2006400" cy="177127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491775" y="480000"/>
            <a:ext cx="8206200" cy="360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91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Глобальный гидрологический цикл: масштабы и стадии
</a:t>
            </a:r>
            <a:endParaRPr lang="en-US" sz="2491" dirty="0"/>
          </a:p>
        </p:txBody>
      </p:sp>
      <p:sp>
        <p:nvSpPr>
          <p:cNvPr id="11" name="Text 1"/>
          <p:cNvSpPr txBox="1"/>
          <p:nvPr/>
        </p:nvSpPr>
        <p:spPr>
          <a:xfrm>
            <a:off x="8863475" y="4943400"/>
            <a:ext cx="3051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12" name="Text 2"/>
          <p:cNvSpPr txBox="1"/>
          <p:nvPr/>
        </p:nvSpPr>
        <p:spPr>
          <a:xfrm>
            <a:off x="491775" y="3445725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6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Испарение — двигатель водного цикла
</a:t>
            </a:r>
            <a:pPr algn="l" indent="0" marL="0">
              <a:lnSpc>
                <a:spcPct val="115000"/>
              </a:lnSpc>
              <a:buNone/>
            </a:pPr>
            <a:r>
              <a:rPr lang="en-US" sz="938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воздействием солнечной энергии вода переходит в парообразное состояние, поднимаясь в атмосферу. Этот процесс охватывает океаны, реки и растения, обеспечивая постоянное обновление гидросферы.
</a:t>
            </a:r>
            <a:endParaRPr lang="en-US" sz="866" dirty="0"/>
          </a:p>
        </p:txBody>
      </p:sp>
      <p:sp>
        <p:nvSpPr>
          <p:cNvPr id="13" name="Text 3"/>
          <p:cNvSpPr txBox="1"/>
          <p:nvPr/>
        </p:nvSpPr>
        <p:spPr>
          <a:xfrm>
            <a:off x="25583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8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Конденсация и образование облаков
</a:t>
            </a:r>
            <a:pPr algn="l" indent="0" marL="0">
              <a:lnSpc>
                <a:spcPct val="115000"/>
              </a:lnSpc>
              <a:buNone/>
            </a:pPr>
            <a:r>
              <a:rPr lang="en-US" sz="95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62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Воздушные массы охлаждаются, и водяной пар конденсируется в мельчайшие капли, образуя облака. Этот этап важен для дальнейшего выпадения осадков и распределения влаги на планете.
</a:t>
            </a:r>
            <a:endParaRPr lang="en-US" sz="882" dirty="0"/>
          </a:p>
        </p:txBody>
      </p:sp>
      <p:sp>
        <p:nvSpPr>
          <p:cNvPr id="14" name="Text 4"/>
          <p:cNvSpPr txBox="1"/>
          <p:nvPr/>
        </p:nvSpPr>
        <p:spPr>
          <a:xfrm>
            <a:off x="462487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73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Осадки и возвращение воды на землю
</a:t>
            </a:r>
            <a:pPr algn="l" indent="0" marL="0">
              <a:lnSpc>
                <a:spcPct val="115000"/>
              </a:lnSpc>
              <a:buNone/>
            </a:pPr>
            <a:r>
              <a:rPr lang="en-US" sz="9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5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Дождь и снег доставляют воду обратно в почву и водоёмы, восполняя запасы рек и озёр. Осадки влияют на климат и условия жизни в различных регионах.
</a:t>
            </a:r>
            <a:endParaRPr lang="en-US" sz="873" dirty="0"/>
          </a:p>
        </p:txBody>
      </p:sp>
      <p:sp>
        <p:nvSpPr>
          <p:cNvPr id="15" name="Text 5"/>
          <p:cNvSpPr txBox="1"/>
          <p:nvPr/>
        </p:nvSpPr>
        <p:spPr>
          <a:xfrm>
            <a:off x="6691425" y="3441450"/>
            <a:ext cx="2006400" cy="751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6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Транспирация растений и гидрологический баланс
</a:t>
            </a:r>
            <a:pPr algn="l" indent="0" marL="0">
              <a:lnSpc>
                <a:spcPct val="115000"/>
              </a:lnSpc>
              <a:buNone/>
            </a:pPr>
            <a:r>
              <a:rPr lang="en-US" sz="91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635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Поглощённая корнями вода поднимается по растениям и испаряется с листьев, поддерживая цикл воды и способствуя климатическому регулированию через биосферу.
</a:t>
            </a:r>
            <a:endParaRPr lang="en-US" sz="84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Железо переносится водными потоками и гидротермальными источниками, участвуя в биохимических процессах благодаря изменению окислительного состояния между Fe2+ и Fe3+.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Цикл серы включает вулканическую активность, бактериальную переработку и атмосферные превращения сероводорода и диоксида серы.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Процессы дыхания организмов и бактериальное окисление контролируют доступность железа, что влияет на рост фитопланктона и наземных растений.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сульфатных удобрений усиливает поток серы в почву, влияя на химический баланс и биологическую активность экосистем.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Малые круговороты: железо и сера в биосфере
</a:t>
            </a:r>
            <a:endParaRPr lang="en-US" sz="26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462375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Применение азотных и фосфорных удобрений привело к значительному увеличению концентрации этих элементов в водных системах, провоцируя эвтрофикацию.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Антропогенное влияние на круговороты веществ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254010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Годовой выброс диоксида серы в атмосферу превышает 40 миллионов тонн, усугубляя кислотные дожди и ухудшая качество воздуха.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045646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Массовая вырубка лесов сокращает поглощение углекислого газа, что оказывает давление на климатическую систему и усиливает парниковые эффекты.
</a:t>
            </a:r>
            <a:endParaRPr lang="en-US" sz="1000" dirty="0"/>
          </a:p>
        </p:txBody>
      </p:sp>
      <p:sp>
        <p:nvSpPr>
          <p:cNvPr id="8" name="Text 4"/>
          <p:cNvSpPr txBox="1"/>
          <p:nvPr/>
        </p:nvSpPr>
        <p:spPr>
          <a:xfrm>
            <a:off x="744450" y="3837281"/>
            <a:ext cx="7673400" cy="631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Загрязнение воздуха и воды изменяет химический состав элементов, нарушая естественные циклы и снижая разнообразие биологических сообществ.
</a:t>
            </a:r>
            <a:endParaRPr lang="en-US" sz="100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345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Биогеохимические циклы обеспечивают поддержку плодородия почв, что позволяет получать стабильные урожаи и сохранять продуктивность природных лесов.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534550" y="3593350"/>
            <a:ext cx="7894500" cy="846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Нарушения циклов приводят к деградации почв, сокращению биоразнообразия и увеличению риска заболеваний среди людей из-за ухудшения окружающей среды.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5132850" y="1881875"/>
            <a:ext cx="3296400" cy="95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Регуляция углерода и азота напрямую влияет на формирование гумуса и развитие растений, способствуя здоровью экосистемных процессов.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60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Важность циклов для экосистем и человека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345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Выбросы промышленных загрязнителей и сжигание топлива приводят к накоплению вредных веществ в атмосфере и нарушению баланса элементов.
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534675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Среди мер защиты – современные технологии очистки сточных вод, включая биологические и химические методы, снижающие антропогенную нагрузку.
</a:t>
            </a:r>
            <a:endParaRPr lang="en-US" sz="1200" dirty="0"/>
          </a:p>
        </p:txBody>
      </p:sp>
      <p:sp>
        <p:nvSpPr>
          <p:cNvPr id="6" name="Text 2"/>
          <p:cNvSpPr txBox="1"/>
          <p:nvPr/>
        </p:nvSpPr>
        <p:spPr>
          <a:xfrm>
            <a:off x="5132850" y="1786625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Избыточное количество азота в водоёмах вызывает эвтрофикацию, что ведёт к гибели водных организмов и сокращению биоразнообразия.
</a:t>
            </a:r>
            <a:endParaRPr lang="en-US" sz="1200" dirty="0"/>
          </a:p>
        </p:txBody>
      </p:sp>
      <p:sp>
        <p:nvSpPr>
          <p:cNvPr id="7" name="Text 3"/>
          <p:cNvSpPr txBox="1"/>
          <p:nvPr/>
        </p:nvSpPr>
        <p:spPr>
          <a:xfrm>
            <a:off x="5132850" y="3498100"/>
            <a:ext cx="3296400" cy="920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Рекультивация земель и восстановление лесов служат эффективным барьером, помогая восстановить естественные круговороты веществ.
</a:t>
            </a:r>
            <a:endParaRPr lang="en-US" sz="1200" dirty="0"/>
          </a:p>
        </p:txBody>
      </p:sp>
      <p:sp>
        <p:nvSpPr>
          <p:cNvPr id="8" name="Text 4"/>
          <p:cNvSpPr txBox="1"/>
          <p:nvPr/>
        </p:nvSpPr>
        <p:spPr>
          <a:xfrm>
            <a:off x="468900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196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Экологические последствия нарушений круговорота и защитные меры
</a:t>
            </a:r>
            <a:endParaRPr lang="en-US" sz="1960" dirty="0"/>
          </a:p>
        </p:txBody>
      </p:sp>
      <p:sp>
        <p:nvSpPr>
          <p:cNvPr id="9" name="Text 5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06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Тропические экосистемы отличаются высокой биомассой и скоростью разложения, что ускоряет обмен веществ и поддерживает интенсивный биоценоз.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3394050" y="1972725"/>
            <a:ext cx="23559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тундре и пустынях низкие температуры и дефицит воды замедляют процессы круговорота, ограничивая биологическую активность и рост растений.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6096575" y="1972725"/>
            <a:ext cx="2320500" cy="1331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Океанские экосистемы формируют цикл за счёт планктона, растворённых веществ и осадочных процессов, регулируя глобальное распределение элементов.
</a:t>
            </a:r>
            <a:endParaRPr lang="en-US" sz="1100" dirty="0"/>
          </a:p>
        </p:txBody>
      </p:sp>
      <p:sp>
        <p:nvSpPr>
          <p:cNvPr id="8" name="Text 3"/>
          <p:cNvSpPr txBox="1"/>
          <p:nvPr/>
        </p:nvSpPr>
        <p:spPr>
          <a:xfrm>
            <a:off x="468900" y="480000"/>
            <a:ext cx="8206200" cy="91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Локальные особенности круговорота веществ в различных экосистемах
</a:t>
            </a:r>
            <a:endParaRPr lang="en-US" sz="2600" dirty="0"/>
          </a:p>
        </p:txBody>
      </p:sp>
      <p:sp>
        <p:nvSpPr>
          <p:cNvPr id="9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47800" y="1155563"/>
            <a:ext cx="8064000" cy="1693125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48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и углеродный обмен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Пожары высвобождают значительные объёмы углерода и азота, ускоряя минерализацию органики в почве. Это способствует быстрому возобновлению растительности и изменению состава экосистем.
</a:t>
            </a:r>
            <a:endParaRPr lang="en-US" sz="1400" dirty="0"/>
          </a:p>
        </p:txBody>
      </p:sp>
      <p:sp>
        <p:nvSpPr>
          <p:cNvPr id="6" name="Text 1"/>
          <p:cNvSpPr txBox="1"/>
          <p:nvPr/>
        </p:nvSpPr>
        <p:spPr>
          <a:xfrm>
            <a:off x="4895575" y="3520750"/>
            <a:ext cx="3708300" cy="11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 и атмосферные вещества
</a:t>
            </a:r>
            <a:pPr algn="l" indent="0" marL="0">
              <a:lnSpc>
                <a:spcPct val="115000"/>
              </a:lnSpc>
              <a:buNone/>
            </a:pPr>
            <a:r>
              <a:rPr lang="en-US" sz="1319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37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Вулканические извержения выбрасывают серу, углерод и пепел, оказывая временное влияние на атмосферные условия и климат. Эти извержения изменяют циклы веществ на региональном и глобальном уровнях.
</a:t>
            </a:r>
            <a:endParaRPr lang="en-US" sz="1319" dirty="0"/>
          </a:p>
        </p:txBody>
      </p:sp>
      <p:sp>
        <p:nvSpPr>
          <p:cNvPr id="7" name="Text 2"/>
          <p:cNvSpPr txBox="1"/>
          <p:nvPr/>
        </p:nvSpPr>
        <p:spPr>
          <a:xfrm>
            <a:off x="491775" y="480000"/>
            <a:ext cx="8206200" cy="4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Воздействие пожаров на круговороты веществ
</a:t>
            </a:r>
            <a:endParaRPr lang="en-US" sz="2600" dirty="0"/>
          </a:p>
        </p:txBody>
      </p:sp>
      <p:sp>
        <p:nvSpPr>
          <p:cNvPr id="8" name="Text 3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44450" y="15951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Баланс биогеохимических циклов поддерживает устойчивость экосистем и жизнедеятельность человека, но современное вмешательство вызывает угроза нарушениям.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468900" y="480000"/>
            <a:ext cx="82062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6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круговоротов: проблема настоящего и будущее
</a:t>
            </a:r>
            <a:endParaRPr lang="en-US" sz="2600" dirty="0"/>
          </a:p>
        </p:txBody>
      </p:sp>
      <p:sp>
        <p:nvSpPr>
          <p:cNvPr id="6" name="Text 2"/>
          <p:cNvSpPr txBox="1"/>
          <p:nvPr/>
        </p:nvSpPr>
        <p:spPr>
          <a:xfrm>
            <a:off x="744450" y="26536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Международные договоры, такие как Парижское соглашение, способствуют снижению выбросов парниковых газов и поддерживают глобальные усилия по восстановлению циклов.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744450" y="3708275"/>
            <a:ext cx="7673400" cy="63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Образование и научные исследования важны для формирования экологической ответственности и внедрения практик, способствующих сохранению природных процессов.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8922650" y="4924250"/>
            <a:ext cx="165900" cy="14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700" dirty="0">
                <a:solidFill>
                  <a:srgbClr val="A99F9D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2ECE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58033" y="655050"/>
            <a:ext cx="3629106" cy="37998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40000" y="2038875"/>
            <a:ext cx="4149900" cy="2415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Заключение: Значение круговорота веществ для будущего цивилизации
</a:t>
            </a:r>
            <a:pPr algn="l" indent="0" marL="0">
              <a:lnSpc>
                <a:spcPct val="90000"/>
              </a:lnSpc>
              <a:buNone/>
            </a:pPr>
            <a:r>
              <a:rPr lang="en-US" sz="22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36271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Сохранение целостности биогеохимических циклов является ключом к поддержанию жизни и экологического равновесия. Внедрение устойчивых технологий и международное сотрудничество обеспечат здоровое будущее для всех.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2026-05-10T04:06:24Z</dcterms:created>
  <dcterms:modified xsi:type="dcterms:W3CDTF">2026-05-10T04:06:24Z</dcterms:modified>
</cp:coreProperties>
</file>