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благоденствия: социально-экономическое развитие послевоенного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1950–1970-е: рост доходов, массовое потребление и сильная социальная защита при активной роли государства.
</a:t>
            </a:r>
            <a:endParaRPr lang="en-US" sz="25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модели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1929–1933 годов стало ясно: без регулирования рынок не удерживает полную занятость. Во время войны государства отработали мобилизацию ресурсов и контроль распределения. Кейнс, Беверидж и послевоенное восстановление закрепили курс на активную политику и соцстрахование.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1950–1973 годов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1950–1973 годы называют «золотым веком» капитализма: в Западной Европе и Японии росло промышленное производство, а темпы ВВП часто превышали 4–6% в год.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Решающую роль сыграли восстановление после разрушений, технологическое обновление, рост экспорта и расширение международной торговли, что поддерживало спрос и инвестиции.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 труда создавал пространство для повышения зарплат, расширения социальных программ и развития инфраструктуры — то есть финансировал саму модель благоденствия.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1960-х социальные расходы на пенсии, медицину и помощь семьям росли быстрее, чем раньше.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визуализация (без привязки к конкретной статистике); годы — 1950–1975, набор показателей — по описанию в источнике).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реальных доходов и потребления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индексов показывает взаимосвязь: рост доходов усиливал спрос, а расширение соцпрограмм поддерживало устойчивость потребления.
</a:t>
            </a:r>
            <a:endParaRPr lang="en-US" sz="10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занятость как экономическая цель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через проекты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сохраняли рабочие места не только «рынком», но и общественными работами, инфраструктурными проектами и государственными заказами. Это стабилизировало занятость даже при колебаниях спроса.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труда повышал зарплаты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безработица была низкой, нехватка работников подталкивала рост заработной платы. Дополнительно это стимулировало расширение занятости в услугах и приток новых групп работников.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заказы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транспорта, жилья и коммунальных систем требовало рабочей силы и услуг. Масштаб госзаказов поддерживал промышленность, снижая риск увольнений и падения доходов домохозяйств.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участия женщин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полной занятости сопровождалась более активным выходом женщин на рынок труда. В результате быстрее росла сфера услуг, а экономический рост опирался на более широкий кадровый ресурс.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83859"/>
            <a:ext cx="4133400" cy="2097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в разных странах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системы отличались более широким охватом, а США — большей фрагментацией и сильной ролью работодателей и частного страхования. Ниже — качественное сравнение по ключевым направлениям.
</a:t>
            </a:r>
            <a:pPr algn="l" indent="0" marL="0">
              <a:lnSpc>
                <a:spcPct val="150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система к универсалистской (ярче в Скандинавии), тем шире охват и ниже разрыв между категориями граждан. Континентальная и американская логики — более «страховые» и «разделённые».
</a:t>
            </a:r>
            <a:pPr algn="l" indent="0" marL="0">
              <a:lnSpc>
                <a:spcPct val="150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описательным признакам моделей (универсализм/страхование/адресность) без привязки к конкретным процентам доли соцрасходов в ВВП.
</a:t>
            </a:r>
            <a:endParaRPr lang="en-US" sz="8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человеческий капитал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класс, который стал «точкой старта»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доступ к среднему образованию расширялся, и школы получали больше финансирования. Учебная среда становилась массовой: учились будущие инженеры, учителя и врачи. Для семей рабочих это означало шанс подняться по социальной лестнице благодаря знаниям.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1960-х: техника, медицина и подготовка кадров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студентов сопровождался развитием университетов и технического образования. В приоритете оказывались специальности, которые поддерживали экономику: от инженерии до подготовки специалистов сферы услуг. Инвестиции в образование работали как «долгий вклад» в квалификацию общества.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через обучение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инвестиции делали образование более доступным для детей из семей с разным уровнем дохода. Такая возможность поступать дальше меняла планы молодых людей и укрепляла связь «учёба — профессия — устойчивый доход». В итоге выпускники лучше соответствовали потребностям экономики в кадрах.
</a:t>
            </a:r>
            <a:endParaRPr lang="en-US" sz="10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работало государство благоденствия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взаимосвязей между ростом, бюджетом и качеством жизни (по описанию модели).
</a:t>
            </a:r>
            <a:endParaRPr lang="en-US" sz="323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 снижение социальных рисков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страховые системы уменьшали нагрузку на семейные бюджеты: лечение становилось более предсказуемым по цене и более доступным по месту обращения. Это снижало риск «одной болезни — к бедности».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вакцинация и профилактика, формировалась сеть поликлиник и больниц, развивалась материнская и детская помощь. Профилактика работала на уровне общества, уменьшая число тяжелых случаев.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 многих странах увеличивалась продолжительность жизни и снижалась младенческая смертность. Здоровье постепенно переставали считать привилегией и всё чаще относили к общественному благу.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стала частью социальной политики: она поддерживала трудоспособность и давала людям уверенность в будущем. Так благоденствие связывалось не только с доходом, но и с шансами на выживание и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содержание может различаться по странам, общая идея — заметная доля бюджета уходила на гражданские нужды, а не только на армию и полицию.
</a:t>
            </a:r>
            <a:endParaRPr lang="en-US" sz="108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круговая диаграмма (условные доли без привязки к конкретной статистике); категории соответствуют перечислению в описании слайда.
</a:t>
            </a:r>
            <a:endParaRPr lang="en-US" sz="765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государственных расходов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модели — поддерживать социальную устойчивость через ключевые «каналы» развития: здоровье, образование и базовые жизненные условия; эти статьи напрямую связаны с занятостью и спросом.
</a:t>
            </a:r>
            <a:endParaRPr lang="en-US" sz="9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62" y="14194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бедности и неравенства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Прогрессивные налоги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Прогрессивное налогообложение перераспределяло часть доходов в пользу тех, кто нуждался сильнее. Это уменьшало разрыв между богатыми и бедными, делая рост экономики более «включённым» для разных слоёв общества.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пособия и услуги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поддерживали людей в трудные периоды, а социальные услуги снижали расходы семьи на ключевые нужды. В результате риск скатиться в крайнюю бедность становился заметно ниже, чем раньше.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гарантии и занятость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безработица поддерживалась общественными программами и государственными расходами, а также спросом со стороны расширяющейся экономики. Стабильная работа обеспечивала доходы и давала людям шанс планировать будущее.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среднего класса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образованию, поддержка семьи и предсказуемые социальные правила повышали «социальные лифты». Социальная политика работала не только как помощь, но и как защита общественной стабильности.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Жилье, города и массовое потребление
</a:t>
            </a:r>
            <a:endParaRPr lang="en-US" sz="3373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строительство обновило города: появлялись новые жилые кварталы, росли пригородные зоны, расширялся фонд многоквартирных домов и социального жилья. Это снижало жилищный дефицит и стабилизировало быт семей.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бытовая техника и транспорт стали привычными атрибутами повседневности: автомобили, холодильники, телевизоры и другие товары «переезжали» из статуса редкости в массовый спрос. Рост зарплат и господдержка жилищного строительства усиливали этот эффект.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социальных расходов улучшались ключевые индикаторы: расширялся охват образования и росла доступность медицинской помощи, что повышало «социальные возможности» молодежи.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послевоенной Европе и США (1950–1970-е); конкретные значения индексов зависят от методики и выбранной группы стран.
</a:t>
            </a:r>
            <a:endParaRPr lang="en-US" sz="857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расходы и качество жизни
</a:t>
            </a:r>
            <a:endParaRPr lang="en-US" sz="3377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бюджетными вложениями и качеством жизни прослеживалась системно: лучшее образование и здоровье усиливали долгосрочный человеческий капитал и поддерживали социальную устойчивость.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1970-х годов и пределы модели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год: повторный нефтяной шок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волна роста цен на нефть закрепила инфляционные тенденции и усилила безработицу. Механизмы регулирования, хорошо работавшие в период быстрого роста, начали давать сбои и требовали пересмотра политики.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 и бюджетные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сочеталась с ростом безработицы — появлялась стагфляция. Одновременно росли бюджетные дефициты и расходы на социальные обязательства, а международная конкуренция усиливалась, особенно со стороны быстро индустриализирующихся стран.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 год: нефтяной шок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удорожание энергоносителей ударило по экономике и потребительскому спросу. Рост издержек усложнил поддержание занятости, а инфляционное давление стало устойчивым, снижая эффект прежнего «стимулирования спроса».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1607" y="1648750"/>
            <a:ext cx="2512985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опирались на занятость и доступ к услугам, слабые — на бюджетные и организационные издержки. Главный вывод: модель лучше работала при быстром росте, чем при его замедлении.
</a:t>
            </a:r>
            <a:endParaRPr lang="en-US" sz="885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эффекты возникали, когда экономика росла и собирала ресурсы. При замедлении возрастала нагрузка на бюджеты, а социальные гарантии становились сложнее поддерживать без реформ.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историческим исследованиям о «государстве благоденствия» в Западной Европе, США и Японии (послевоенный период и 1970–1980-е).
</a:t>
            </a:r>
            <a:endParaRPr lang="en-US" sz="806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модели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послевоенного консенсуса к реформам 1980-х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преобразований: замедление роста → инфляция и безработица → критика дефицитов и налогов → переход к рынко-ориентированным мерам (особенно заметно в Великобритании и США).
</a:t>
            </a:r>
            <a:endParaRPr lang="en-US" sz="2743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модели государства благоденствия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Скандинавская модель делала ставку на универсальные выплаты и широкий набор социальных услуг. Государство активно участвовало в перераспределении доходов, что повышало защищённость даже при различиях в занятости.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модель (ФРГ и Франция) сильнее связывала социальные гарантии с трудовой занятостью и страховыми фондами. Поэтому уровень поддержки зависел от «истории участия» на рынке труда и от статуса работника.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Англосаксонская модель (Великобритания и США) чаще опиралась на адресную помощь и более ограниченное вмешательство государства. Различия объяснялись политическими традициями, силой профсоюзов и особенностями экономической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 индикаторов входят и «социальные», и «бытовые» критерии: от здоровья и образования до жилищных условий и мобильности. Это расширяет взгляд на результаты эпохи.
</a:t>
            </a:r>
            <a:endParaRPr lang="en-US" sz="97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выборка индикаторов, согласованных с темой слайда (метрики варьируют по странам и годам); точные значения зависят от доступных статистических рядов.
</a:t>
            </a:r>
            <a:endParaRPr lang="en-US" sz="67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качества жизни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успех послевоенного периода измерялся не только ростом производства. Улучшение повседневных условий жизни происходило вместе с расширением образования, здоровья и социальной защищённости.
</a:t>
            </a:r>
            <a:endParaRPr lang="en-US" sz="8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благоденствия закрепило идею социальной защиты как права гражданина, а не как случайной помощи. Это сформировало устойчивый ожидательный стандарт: поддержка должна быть системной и предсказуемой.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опыт модели сегодня используется в спорах о пенсиях и о том, каким должно быть образование — бесплатным или доступным. В центре дискуссий остаётся баланс между доступностью и долгосрочной финансовой устойчивостью.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модели для современных обществ
</a:t>
            </a:r>
            <a:endParaRPr lang="en-US" sz="2962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линия наследия — обсуждение медицинского страхования и того, как обеспечить равный доступ к лечению. Логика эпохи подчёркивает: здоровье влияет на трудоспособность, а значит — и на экономику.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модели — в связывании экономического роста, социальной стабильности и идеи справедливости. Это пример того, что рыночная экономика может сочетаться с сильной социальной политикой, но требует постоянного контроля баланса.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рост, социальная защита и исторические ограничения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67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государства благоденствия обеспечила высокий уровень занятости, рост реальных доходов, расширение образования и медицинской помощи, а также заметное сокращение бедности. Её успех опирался на быстрый рост и сильную роль государства, но ограничения проявились при кризисах 1970-х: высокая бюджетная нагрузка и зависимость от конъюнктуры потребовали нового баланса эффективности и справедливости.
</a:t>
            </a:r>
            <a:endParaRPr lang="en-US" sz="26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2026-05-11T14:02:02Z</dcterms:created>
  <dcterms:modified xsi:type="dcterms:W3CDTF">2026-05-11T14:02:02Z</dcterms:modified>
</cp:coreProperties>
</file>