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500" y="2725406"/>
            <a:ext cx="8486700" cy="21133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288475"/>
            <a:ext cx="5329500" cy="3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1559507"/>
            <a:ext cx="5591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говорить о добром утре по-немецки просто и понятно.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763925"/>
            <a:ext cx="55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Немецкий язык: утро по-немецки
</a:t>
            </a:r>
            <a:endParaRPr lang="en-US" sz="266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7125" y="720488"/>
            <a:ext cx="3609600" cy="3599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612750"/>
            <a:ext cx="4414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Утро, которое легко назвать по-немецки
</a:t>
            </a:r>
            <a:endParaRPr lang="en-US" sz="2649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628900"/>
            <a:ext cx="44142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«Morgens früh» близка третьеклассникам: подъём, умывание, завтрак и дорога в школу. Короткие слова легко запоминаются, а действия помогают сразу понять смысл без длинных объяснений.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9600" y="1451264"/>
            <a:ext cx="673200" cy="67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79501" y="1451264"/>
            <a:ext cx="420750" cy="67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81314" y="1507544"/>
            <a:ext cx="700800" cy="5606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23152" y="1507544"/>
            <a:ext cx="700800" cy="5606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11438" y="1451264"/>
            <a:ext cx="673200" cy="67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слова темы про утро
</a:t>
            </a:r>
            <a:endParaRPr lang="en-US" sz="3088" dirty="0"/>
          </a:p>
        </p:txBody>
      </p:sp>
      <p:sp>
        <p:nvSpPr>
          <p:cNvPr id="10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55800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Morgen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означает «утро» и сразу задаёт настроение начала дня. Его легко связать с солнцем, пробуждением и первыми словами, которые ребёнок слышит дома.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839476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Aufstehen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означает «вставать». Для детей он особенно понятен, потому что начинается с самого знакомого действия: открыть глаза, потянуться и наконец выбраться из тёплой кровати.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5581314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Waschen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обозначает умывание и утреннюю свежесть. В заданиях его удобно показывать жестом или картинкой, потому что действие легко узнать даже без длинного текста.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7323152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Schule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связывает утро с главным пунктом дня — уроками. Оно часто появляется вместе с рюкзаком, дорогой и школьным распорядком, поэтому быстро становится привычным и полезным.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2097638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Früh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помогает сказать, что что-то происходит рано. Оно часто встречается рядом с привычными утренними делами и звучит очень коротко, почти как быстрый шаг к школе.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878800" y="582700"/>
            <a:ext cx="3909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Приветствия по утрам
</a:t>
            </a:r>
            <a:endParaRPr lang="en-US" sz="2755" dirty="0"/>
          </a:p>
        </p:txBody>
      </p:sp>
      <p:sp>
        <p:nvSpPr>
          <p:cNvPr id="7" name="Text 1"/>
          <p:cNvSpPr txBox="1"/>
          <p:nvPr/>
        </p:nvSpPr>
        <p:spPr>
          <a:xfrm>
            <a:off x="5116601" y="1705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Начать разговор по-немецки очень просто: Guten Morgen! звучит вежливо и дружелюбно. Эти слова подходят и дома, и в классе, когда день только начинается и все ещё немного сонные.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116601" y="3286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Hallo! и Wie geht’s? помогают продолжить разговор без сложностей. В начальной школе они особенно удобны, потому что их легко сказать, услышать и сразу ответить на них.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проходит утро школьника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 привычный утренний распорядок ребёнка перед школой.
</a:t>
            </a:r>
            <a:endParaRPr lang="en-US" sz="101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291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aufstehen помогает рассказать о самом начале дня. Он часто стоит в короткой фразе с Ich и показывает, что ребёнок уже проснулся и готов двигаться дальше.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60050" y="2127012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waschen описывает умывание и утреннюю свежесть. Его легко запомнить, потому что действие знакомо каждому и обычно происходит почти автоматически, как чистка зубов, только без драматизма.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106862" y="293473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frühstücken связан с завтраком дома. С ним удобно составлять простые предложения о себе: сначала действие, потом место или время, и всё звучит спокойно и понятно.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472788" y="374247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gehen помогает перейти от дома к школе. В коротких фразах оно соединяется с направлением и временем, поэтому ребёнок может сказать, куда и когда он идёт.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629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действия: короткие и удобные
</a:t>
            </a:r>
            <a:endParaRPr lang="en-US" sz="264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4225" y="1322616"/>
            <a:ext cx="2706600" cy="7083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4250" y="2109891"/>
            <a:ext cx="2706600" cy="70836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4050" y="2908919"/>
            <a:ext cx="2690700" cy="70946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85875" y="3709292"/>
            <a:ext cx="2696400" cy="70306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лежит в школьной сумке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355800" y="1322050"/>
            <a:ext cx="5008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сумка уже готова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ребёнок проверяет, всё ли лежит на месте: die Schultasche, das Heft и das Buch. Это похоже на маленькую миссию перед выходом из дома. Если всё собрано, путь в школу становится намного спокойнее.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55800" y="2128025"/>
            <a:ext cx="5008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Пенал ждёт своего часа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das Mäppchen обычно прячутся der Stift и другие нужные вещи для урока. Для третьеклассника это знакомая и очень понятная картина. Такой набор предметов легко представить, потому что он каждый день появляется на парте.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355800" y="2934000"/>
            <a:ext cx="5008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Книга, тетрадь и ручка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утро идёт по плану, учебные вещи собираются почти сами собой. Das Heft, das Buch и der Stift быстро превращают обычное утро в школьный день. Эти слова полезно повторять вместе, как дружную команду.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355800" y="3739975"/>
            <a:ext cx="5008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Последняя проверка перед выходом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дверью ребёнок ещё раз смотрит на сумку и пенал. Всё ли на месте? Такой короткий ритуал помогает запомнить лексику и делает утренние сборы понятными даже без длинных объяснений.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4"/>
            <a:ext cx="6036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Утренний завтрак на немецком
</a:t>
            </a:r>
            <a:endParaRPr lang="en-US" sz="3086" dirty="0"/>
          </a:p>
        </p:txBody>
      </p:sp>
      <p:sp>
        <p:nvSpPr>
          <p:cNvPr id="7" name="Text 1"/>
          <p:cNvSpPr txBox="1"/>
          <p:nvPr/>
        </p:nvSpPr>
        <p:spPr>
          <a:xfrm>
            <a:off x="358975" y="1736099"/>
            <a:ext cx="2390100" cy="13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Садимся за стол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начинается спокойно: ребёнок приходит на кухню и готовится к завтраку. В этот момент удобно повторить слова das Brot и die Milch.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2945275" y="1736099"/>
            <a:ext cx="2390100" cy="13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Выбираем еду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столе появляются der Tee, das Ei и der Apfel. Это простые и знакомые продукты, поэтому их легко связать с картинкой и короткой фразой.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5531575" y="1736099"/>
            <a:ext cx="2390100" cy="13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Говорим простое предложение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7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можно сказать: Ich esse Brot. Ich trinke Milch. Такие фразы короткие, ясные и отлично подходят для первых ответов на уроке.
</a:t>
            </a:r>
            <a:endParaRPr lang="en-US" sz="1735" dirty="0"/>
          </a:p>
        </p:txBody>
      </p:sp>
      <p:sp>
        <p:nvSpPr>
          <p:cNvPr id="10" name="Text 4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6637" y="1308500"/>
            <a:ext cx="2779075" cy="3011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1800"/>
            <a:ext cx="55998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времени по-немецки утром
</a:t>
            </a:r>
            <a:endParaRPr lang="en-US" sz="2723" dirty="0"/>
          </a:p>
        </p:txBody>
      </p:sp>
      <p:sp>
        <p:nvSpPr>
          <p:cNvPr id="7" name="Text 1"/>
          <p:cNvSpPr txBox="1"/>
          <p:nvPr/>
        </p:nvSpPr>
        <p:spPr>
          <a:xfrm>
            <a:off x="646050" y="1721275"/>
            <a:ext cx="44814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morgens и früh помогают сказать, что день начинается рано. Они легко соединяются с привычным распорядком и делают фразу о времени простой и понятной для ребёнка.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46050" y="3116000"/>
            <a:ext cx="44814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um sieben Uhr и um acht Uhr связывают утро с расписанием. Так школьник может назвать час подъёма, завтрака или выхода из дома, не путаясь в сложных деталях.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сна к школьному звонку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показывает, как ребёнок переходит от сна к началу учебного дня.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6" y="14694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с Ich помогают третьекласснику говорить о своём утре без лишних сложностей. В них легко увидеть главное действие и быстро запомнить порядок слов.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16451" y="24875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предложения удобно произносить вслух на уроке и записывать в тетрадь. Они опираются на знакомые движения: встал, умылся, позавтракал, пошёл в школу.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339" y="35056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одинаковой модели делает речь спокойной и предсказуемой. Когда форма уже знакома, ребёнок меньше волнуется и увереннее отвечает по-немецки даже очень короткой фразой.
</a:t>
            </a:r>
            <a:endParaRPr lang="en-US" sz="1152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простые предложения о себе
</a:t>
            </a:r>
            <a:endParaRPr lang="en-US" sz="264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84825" y="1348500"/>
            <a:ext cx="5742000" cy="9252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4825" y="2450761"/>
            <a:ext cx="5742000" cy="9252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84825" y="3553011"/>
            <a:ext cx="5742000" cy="9252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Немецкие утренние картины для школьника
</a:t>
            </a:r>
            <a:endParaRPr lang="en-US" sz="2988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347974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улица перед уроками
</a:t>
            </a:r>
            <a:pPr algn="l" indent="0" marL="0">
              <a:lnSpc>
                <a:spcPct val="100000"/>
              </a:lnSpc>
              <a:buNone/>
            </a:pPr>
            <a:r>
              <a:rPr lang="en-US" sz="6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начинается спокойно: дома ещё тихо, а на улице уже слышны шаги спешащих школьников. На дороге видны рюкзаки, родители и первые лучи солнца. Такая сцена помогает связать слово Morgen с привычным началом дня.
</a:t>
            </a:r>
            <a:endParaRPr lang="en-US" sz="1224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50235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школы
</a:t>
            </a:r>
            <a:pPr algn="l" indent="0" marL="0">
              <a:lnSpc>
                <a:spcPct val="100000"/>
              </a:lnSpc>
              <a:buNone/>
            </a:pPr>
            <a:r>
              <a:rPr lang="en-US" sz="6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входом в школу ребёнок видит знакомый двор, одноклассников и учителя. Кто-то поправляет шарф, кто-то здоровается, а кто-то уже ищет свой класс. Эта картинка делает немецкие фразы живыми и понятными без длинных объяснений.
</a:t>
            </a:r>
            <a:endParaRPr lang="en-US" sz="1150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52485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дверей класса
</a:t>
            </a:r>
            <a:pPr algn="l" indent="0" marL="0">
              <a:lnSpc>
                <a:spcPct val="100000"/>
              </a:lnSpc>
              <a:buNone/>
            </a:pPr>
            <a:r>
              <a:rPr lang="en-US" sz="6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минуты перед уроком особенно узнаваемы: шум стихает, дети снимают верхнюю одежду и раскладывают тетради. На картинке легко показать, как утро переходит в учебный день. Для немецких слов это очень удобный и наглядный момент.
</a:t>
            </a:r>
            <a:endParaRPr lang="en-US" sz="115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813" y="1459364"/>
            <a:ext cx="657000" cy="65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48895" y="1525064"/>
            <a:ext cx="657000" cy="525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43978" y="1459364"/>
            <a:ext cx="657000" cy="65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57186" y="1451264"/>
            <a:ext cx="420750" cy="673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слова для утра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Guten Morgen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говорят утром при встрече дома, в школе или на улице. Фраза звучит дружелюбно и сразу задаёт вежливый тон разговору.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548895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Bitte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помогает вежливо попросить о чём-то или ответить мягко и спокойно. Оно часто звучит в коротких школьных диалогах.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43978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Danke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благодарности очень полезно в любом разговоре. В утренних сценках оно помогает ребёнку ответить на помощь, приветствие или добрый жест.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6939061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Tschüss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простое прощание подходит, когда разговор заканчивается перед уходом в школу. Оно короткое, лёгкое и быстро запоминается.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диалог утром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 самым частым репликам утреннего приветствия и дружеского ответа в школе или дома.
</a:t>
            </a:r>
            <a:endParaRPr lang="en-US" sz="84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878800" y="582700"/>
            <a:ext cx="3909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в немецких песенках и стихах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5116601" y="1705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песенках для начальной школы утренние слова звучат особенно легко, потому что их поддерживают ритм, повтор и простая рифма. Ребёнок слышит знакомые слова и начинает запоминать их почти незаметно.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116601" y="3286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стихотворные строки помогают услышать, как слово живёт в речи. Если Morgen, früh или Hallo повторяются несколько раз, они становятся не только знакомыми, но и весёлыми, почти как маленький музыкальный будильник.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5" y="14694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легче запоминаются, когда рядом есть картинка, жест или знакомое действие. Тогда aufstehen или frühstücken сразу связываются с реальным утром ребёнка.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16450" y="24875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повторять короткие пары слов и проговаривать их вслух. Так мозг быстрее замечает, что немецкое слово относится к привычному делу, а не к чему-то загадочному.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1359975" y="3506300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лучше работают маленькие фразы с движением: встал, умылся, пошёл. Когда слово «шагает» вместе с действием, оно запоминается надолго и без лишнего усилия.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6180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запомнить немецкие слова
</a:t>
            </a:r>
            <a:endParaRPr lang="en-US" sz="264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маленький ответ на немецком
</a:t>
            </a:r>
            <a:endParaRPr lang="en-US" sz="2133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базовый порядок слов в коротком ответе: сначала местоимение, затем действие, а потом время, место или дополнение.
</a:t>
            </a:r>
            <a:endParaRPr lang="en-US" sz="82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6637" y="1308500"/>
            <a:ext cx="2779075" cy="3011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1800"/>
            <a:ext cx="5210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Ошибки, которые часто встречаются у детей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640576" y="1690373"/>
            <a:ext cx="44814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дети иногда смешивают früh и Morgen, потому что оба слова связаны с утром. Ещё одна трудность — пропустить глагол, и тогда фраза звучит неполно и не по-немецки.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46050" y="3116000"/>
            <a:ext cx="44814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часто путают похожие действия, например waschen и anziehen. Чтобы не ошибиться, полезно учить очень короткие образцы и сразу связывать слово с движением или картинкой.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275389"/>
            <a:ext cx="34341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3120200"/>
            <a:ext cx="41442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Мини-словарик помогает быстро повторить главное и не потеряться в новых словах. Это удобная опора для чтения, устных ответов и первых маленьких диалогов.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5800" y="2026300"/>
            <a:ext cx="52158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 достаточно, чтобы начать уверенно говорить о своём утре по-немецки.
</a:t>
            </a:r>
            <a:endParaRPr lang="en-US" sz="198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319900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материалам урока «Morgens früh»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6138" y="1306500"/>
            <a:ext cx="5591700" cy="78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теме Morgens früh
</a:t>
            </a:r>
            <a:endParaRPr lang="en-US" sz="3078" dirty="0"/>
          </a:p>
        </p:txBody>
      </p:sp>
      <p:sp>
        <p:nvSpPr>
          <p:cNvPr id="5" name="Text 1"/>
          <p:cNvSpPr txBox="1"/>
          <p:nvPr/>
        </p:nvSpPr>
        <p:spPr>
          <a:xfrm>
            <a:off x="1776150" y="2515140"/>
            <a:ext cx="5591700" cy="13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Morgens früh учит говорить о привычном утре просто и уверенно. Достаточно помнить приветствие, пару действий, школьные вещи и короткие фразы с ich — и немецкий день начинается легко.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2026-05-25T01:41:01Z</dcterms:created>
  <dcterms:modified xsi:type="dcterms:W3CDTF">2026-05-25T01:41:01Z</dcterms:modified>
</cp:coreProperties>
</file>