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slideLayout" Target="../slideLayouts/slideLayout1.xml"/><Relationship Id="rId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image" Target="../media/image-5-7.png"/><Relationship Id="rId8" Type="http://schemas.openxmlformats.org/officeDocument/2006/relationships/slideLayout" Target="../slideLayouts/slideLayout1.xml"/><Relationship Id="rId9"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jpeg"/><Relationship Id="rId2" Type="http://schemas.openxmlformats.org/officeDocument/2006/relationships/image" Target="../media/image-7-2.jpe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slideLayout" Target="../slideLayouts/slideLayout1.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slideLayout" Target="../slideLayouts/slideLayout1.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1.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slideLayout" Target="../slideLayouts/slideLayout1.xml"/><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jpe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slideLayout" Target="../slideLayouts/slideLayout1.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slideLayout" Target="../slideLayouts/slideLayout1.xml"/><Relationship Id="rId8"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image" Target="../media/image-16-8.png"/><Relationship Id="rId9" Type="http://schemas.openxmlformats.org/officeDocument/2006/relationships/slideLayout" Target="../slideLayouts/slideLayout1.xml"/><Relationship Id="rId10"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jpe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slideLayout" Target="../slideLayouts/slideLayout1.xml"/><Relationship Id="rId3"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5" y="2729242"/>
            <a:ext cx="9144000" cy="241101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376250" y="476538"/>
            <a:ext cx="6391500" cy="979800"/>
          </a:xfrm>
          <a:prstGeom prst="rect">
            <a:avLst/>
          </a:prstGeom>
          <a:noFill/>
          <a:ln/>
        </p:spPr>
        <p:txBody>
          <a:bodyPr wrap="square" lIns="0" tIns="0" rIns="0" bIns="0" rtlCol="0" anchor="ctr"/>
          <a:lstStyle/>
          <a:p>
            <a:pPr algn="ctr" indent="0" marL="0">
              <a:lnSpc>
                <a:spcPct val="100000"/>
              </a:lnSpc>
              <a:buNone/>
            </a:pPr>
            <a:r>
              <a:rPr lang="en-US" sz="2741" b="1" dirty="0">
                <a:solidFill>
                  <a:srgbClr val="660000"/>
                </a:solidFill>
                <a:latin typeface="Arial" pitchFamily="34" charset="0"/>
                <a:ea typeface="Arial" pitchFamily="34" charset="-122"/>
                <a:cs typeface="Arial" pitchFamily="34" charset="-120"/>
              </a:rPr>
              <a:t>Слог, ударение, перенос слов: как слово звучит и помещается в строке
</a:t>
            </a:r>
            <a:endParaRPr lang="en-US" sz="2741" dirty="0"/>
          </a:p>
        </p:txBody>
      </p:sp>
      <p:sp>
        <p:nvSpPr>
          <p:cNvPr id="5" name="Text 1"/>
          <p:cNvSpPr txBox="1"/>
          <p:nvPr/>
        </p:nvSpPr>
        <p:spPr>
          <a:xfrm>
            <a:off x="2948850" y="180001"/>
            <a:ext cx="3246300" cy="192600"/>
          </a:xfrm>
          <a:prstGeom prst="rect">
            <a:avLst/>
          </a:prstGeom>
          <a:noFill/>
          <a:ln/>
        </p:spPr>
        <p:txBody>
          <a:bodyPr wrap="square" lIns="0" tIns="0" rIns="0" bIns="0" rtlCol="0" anchor="ctr"/>
          <a:lstStyle/>
          <a:p>
            <a:pPr algn="ctr" indent="0" marL="0">
              <a:lnSpc>
                <a:spcPct val="115000"/>
              </a:lnSpc>
              <a:buNone/>
            </a:pPr>
            <a:r>
              <a:rPr lang="en-US" sz="746" dirty="0">
                <a:solidFill>
                  <a:srgbClr val="660000"/>
                </a:solidFill>
                <a:latin typeface="Arial" pitchFamily="34" charset="0"/>
                <a:ea typeface="Arial" pitchFamily="34" charset="-122"/>
                <a:cs typeface="Arial" pitchFamily="34" charset="-120"/>
              </a:rPr>
              <a:t>
</a:t>
            </a:r>
            <a:endParaRPr lang="en-US" sz="746" dirty="0"/>
          </a:p>
        </p:txBody>
      </p:sp>
      <p:sp>
        <p:nvSpPr>
          <p:cNvPr id="6" name="Text 2"/>
          <p:cNvSpPr txBox="1"/>
          <p:nvPr/>
        </p:nvSpPr>
        <p:spPr>
          <a:xfrm>
            <a:off x="2425500" y="1560299"/>
            <a:ext cx="4293000" cy="979800"/>
          </a:xfrm>
          <a:prstGeom prst="rect">
            <a:avLst/>
          </a:prstGeom>
          <a:noFill/>
          <a:ln/>
        </p:spPr>
        <p:txBody>
          <a:bodyPr wrap="square" lIns="0" tIns="0" rIns="0" bIns="0" rtlCol="0" anchor="ctr"/>
          <a:lstStyle/>
          <a:p>
            <a:pPr algn="ctr" indent="0" marL="0">
              <a:lnSpc>
                <a:spcPct val="115000"/>
              </a:lnSpc>
              <a:buNone/>
            </a:pPr>
            <a:r>
              <a:rPr lang="en-US" sz="986" dirty="0">
                <a:solidFill>
                  <a:srgbClr val="660000"/>
                </a:solidFill>
                <a:latin typeface="Arial" pitchFamily="34" charset="0"/>
                <a:ea typeface="Arial" pitchFamily="34" charset="-122"/>
                <a:cs typeface="Arial" pitchFamily="34" charset="-120"/>
              </a:rPr>
              <a:t>Слово звучит по частям, выделяет главный слог и аккуратно переносится.
</a:t>
            </a:r>
            <a:endParaRPr lang="en-US" sz="986"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91108" y="0"/>
            <a:ext cx="4450333"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0000" y="180000"/>
            <a:ext cx="4455300" cy="9798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Почему эти правила важны во 2 классе
</a:t>
            </a:r>
            <a:endParaRPr lang="en-US" sz="2412" dirty="0"/>
          </a:p>
        </p:txBody>
      </p:sp>
      <p:sp>
        <p:nvSpPr>
          <p:cNvPr id="5" name="Text 1"/>
          <p:cNvSpPr txBox="1"/>
          <p:nvPr/>
        </p:nvSpPr>
        <p:spPr>
          <a:xfrm>
            <a:off x="180000" y="2525725"/>
            <a:ext cx="3866100" cy="10395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Во втором классе дети много читают и пишут, поэтому важно уверенно делить слова на слоги, ставить ударение и правильно переносить длинные слова без ошибок.
</a:t>
            </a:r>
            <a:endParaRPr lang="en-US" sz="1100" dirty="0"/>
          </a:p>
        </p:txBody>
      </p:sp>
      <p:sp>
        <p:nvSpPr>
          <p:cNvPr id="6" name="Text 2"/>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2</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2675700"/>
            <a:ext cx="4372200" cy="1265400"/>
          </a:xfrm>
          <a:prstGeom prst="rect">
            <a:avLst/>
          </a:prstGeom>
          <a:noFill/>
          <a:ln/>
        </p:spPr>
        <p:txBody>
          <a:bodyPr wrap="square" lIns="0" tIns="0" rIns="0" bIns="0" rtlCol="0" anchor="t"/>
          <a:lstStyle/>
          <a:p>
            <a:pPr algn="ctr" indent="0" marL="0">
              <a:lnSpc>
                <a:spcPct val="100000"/>
              </a:lnSpc>
              <a:buNone/>
            </a:pPr>
            <a:r>
              <a:rPr lang="en-US" sz="2400" b="1" dirty="0">
                <a:solidFill>
                  <a:srgbClr val="660000"/>
                </a:solidFill>
                <a:latin typeface="Arial" pitchFamily="34" charset="0"/>
                <a:ea typeface="Arial" pitchFamily="34" charset="-122"/>
                <a:cs typeface="Arial" pitchFamily="34" charset="-120"/>
              </a:rPr>
              <a:t>в каждом слоге обязательно есть гласный звук.
</a:t>
            </a:r>
            <a:endParaRPr lang="en-US" sz="2400" dirty="0"/>
          </a:p>
        </p:txBody>
      </p:sp>
      <p:sp>
        <p:nvSpPr>
          <p:cNvPr id="7" name="Text 1"/>
          <p:cNvSpPr txBox="1"/>
          <p:nvPr/>
        </p:nvSpPr>
        <p:spPr>
          <a:xfrm>
            <a:off x="5286300" y="1835850"/>
            <a:ext cx="3677700" cy="1471800"/>
          </a:xfrm>
          <a:prstGeom prst="rect">
            <a:avLst/>
          </a:prstGeom>
          <a:noFill/>
          <a:ln/>
        </p:spPr>
        <p:txBody>
          <a:bodyPr wrap="square" lIns="0" tIns="0" rIns="0" bIns="0" rtlCol="0" anchor="ctr"/>
          <a:lstStyle/>
          <a:p>
            <a:pPr algn="l" indent="0" marL="0">
              <a:lnSpc>
                <a:spcPct val="115000"/>
              </a:lnSpc>
              <a:buNone/>
            </a:pPr>
            <a:r>
              <a:rPr lang="en-US" sz="1122" dirty="0">
                <a:solidFill>
                  <a:srgbClr val="660000"/>
                </a:solidFill>
                <a:latin typeface="Arial" pitchFamily="34" charset="0"/>
                <a:ea typeface="Arial" pitchFamily="34" charset="-122"/>
                <a:cs typeface="Arial" pitchFamily="34" charset="-120"/>
              </a:rPr>
              <a:t>Поэтому число слогов в слове удобно проверять по гласным: они как маячки для чтения.
</a:t>
            </a:r>
            <a:endParaRPr lang="en-US" sz="1122" dirty="0"/>
          </a:p>
        </p:txBody>
      </p:sp>
      <p:sp>
        <p:nvSpPr>
          <p:cNvPr id="8" name="Text 2"/>
          <p:cNvSpPr txBox="1"/>
          <p:nvPr/>
        </p:nvSpPr>
        <p:spPr>
          <a:xfrm>
            <a:off x="527250" y="4092537"/>
            <a:ext cx="3677700" cy="183600"/>
          </a:xfrm>
          <a:prstGeom prst="rect">
            <a:avLst/>
          </a:prstGeom>
          <a:noFill/>
          <a:ln/>
        </p:spPr>
        <p:txBody>
          <a:bodyPr wrap="square" lIns="0" tIns="0" rIns="0" bIns="0" rtlCol="0" anchor="t"/>
          <a:lstStyle/>
          <a:p>
            <a:pPr algn="ctr" indent="0" marL="0">
              <a:lnSpc>
                <a:spcPct val="115000"/>
              </a:lnSpc>
              <a:buNone/>
            </a:pPr>
            <a:r>
              <a:rPr lang="en-US" sz="822" dirty="0">
                <a:solidFill>
                  <a:srgbClr val="660000"/>
                </a:solidFill>
                <a:latin typeface="Arial" pitchFamily="34" charset="0"/>
                <a:ea typeface="Arial" pitchFamily="34" charset="-122"/>
                <a:cs typeface="Arial" pitchFamily="34" charset="-120"/>
              </a:rPr>
              <a:t>Правило русского языка: в слоге один гласный звук.
</a:t>
            </a:r>
            <a:endParaRPr lang="en-US" sz="822" dirty="0"/>
          </a:p>
        </p:txBody>
      </p:sp>
      <p:sp>
        <p:nvSpPr>
          <p:cNvPr id="9" name="Text 3"/>
          <p:cNvSpPr txBox="1"/>
          <p:nvPr/>
        </p:nvSpPr>
        <p:spPr>
          <a:xfrm>
            <a:off x="180000" y="1214452"/>
            <a:ext cx="4372200" cy="1309800"/>
          </a:xfrm>
          <a:prstGeom prst="rect">
            <a:avLst/>
          </a:prstGeom>
          <a:noFill/>
          <a:ln/>
        </p:spPr>
        <p:txBody>
          <a:bodyPr wrap="square" lIns="0" tIns="0" rIns="0" bIns="0" rtlCol="0" anchor="b"/>
          <a:lstStyle/>
          <a:p>
            <a:pPr algn="ctr" indent="0" marL="0">
              <a:lnSpc>
                <a:spcPct val="80000"/>
              </a:lnSpc>
              <a:buNone/>
            </a:pPr>
            <a:r>
              <a:rPr lang="en-US" sz="7200" b="1" dirty="0">
                <a:solidFill>
                  <a:srgbClr val="660000"/>
                </a:solidFill>
                <a:latin typeface="Arial" pitchFamily="34" charset="0"/>
                <a:ea typeface="Arial" pitchFamily="34" charset="-122"/>
                <a:cs typeface="Arial" pitchFamily="34" charset="-120"/>
              </a:rPr>
              <a:t>1
</a:t>
            </a:r>
            <a:endParaRPr lang="en-US" sz="7200" dirty="0"/>
          </a:p>
        </p:txBody>
      </p:sp>
      <p:sp>
        <p:nvSpPr>
          <p:cNvPr id="10" name="Text 4"/>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3</a:t>
            </a:r>
            <a:endParaRPr lang="en-US"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401168" y="0"/>
            <a:ext cx="4741664"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80000" y="180000"/>
            <a:ext cx="4056300" cy="979800"/>
          </a:xfrm>
          <a:prstGeom prst="rect">
            <a:avLst/>
          </a:prstGeom>
          <a:noFill/>
          <a:ln/>
        </p:spPr>
        <p:txBody>
          <a:bodyPr wrap="square" lIns="0" tIns="0" rIns="0" bIns="0" rtlCol="0" anchor="t"/>
          <a:lstStyle/>
          <a:p>
            <a:pPr algn="l" indent="0" marL="0">
              <a:lnSpc>
                <a:spcPct val="100000"/>
              </a:lnSpc>
              <a:buNone/>
            </a:pPr>
            <a:r>
              <a:rPr lang="en-US" sz="2212" b="1" dirty="0">
                <a:solidFill>
                  <a:srgbClr val="660000"/>
                </a:solidFill>
                <a:latin typeface="Arial" pitchFamily="34" charset="0"/>
                <a:ea typeface="Arial" pitchFamily="34" charset="-122"/>
                <a:cs typeface="Arial" pitchFamily="34" charset="-120"/>
              </a:rPr>
              <a:t>Как найти слоги в слове
</a:t>
            </a:r>
            <a:endParaRPr lang="en-US" sz="2212" dirty="0"/>
          </a:p>
        </p:txBody>
      </p:sp>
      <p:sp>
        <p:nvSpPr>
          <p:cNvPr id="6"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660000"/>
                </a:solidFill>
                <a:latin typeface="Arial" pitchFamily="34" charset="0"/>
                <a:ea typeface="Arial" pitchFamily="34" charset="-122"/>
                <a:cs typeface="Arial" pitchFamily="34" charset="-120"/>
              </a:rPr>
              <a:t>4</a:t>
            </a:r>
            <a:endParaRPr lang="en-US" sz="800" dirty="0"/>
          </a:p>
        </p:txBody>
      </p:sp>
      <p:sp>
        <p:nvSpPr>
          <p:cNvPr id="7" name="Text 2"/>
          <p:cNvSpPr txBox="1"/>
          <p:nvPr/>
        </p:nvSpPr>
        <p:spPr>
          <a:xfrm>
            <a:off x="180000" y="2251713"/>
            <a:ext cx="3619500" cy="815400"/>
          </a:xfrm>
          <a:prstGeom prst="rect">
            <a:avLst/>
          </a:prstGeom>
          <a:noFill/>
          <a:ln/>
        </p:spPr>
        <p:txBody>
          <a:bodyPr wrap="square" lIns="0" tIns="0" rIns="0" bIns="0" rtlCol="0" anchor="b"/>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Произнесите слово медленно и внимательно послушайте его звучание. Каждый гласный звук помогает отделить одну часть слова от другой, как маленькие остановки.
</a:t>
            </a:r>
            <a:endParaRPr lang="en-US" sz="1100" dirty="0"/>
          </a:p>
        </p:txBody>
      </p:sp>
      <p:sp>
        <p:nvSpPr>
          <p:cNvPr id="8" name="Text 3"/>
          <p:cNvSpPr txBox="1"/>
          <p:nvPr/>
        </p:nvSpPr>
        <p:spPr>
          <a:xfrm>
            <a:off x="180000" y="3252738"/>
            <a:ext cx="3619500" cy="815400"/>
          </a:xfrm>
          <a:prstGeom prst="rect">
            <a:avLst/>
          </a:prstGeom>
          <a:noFill/>
          <a:ln/>
        </p:spPr>
        <p:txBody>
          <a:bodyPr wrap="square" lIns="0" tIns="0" rIns="0" bIns="0" rtlCol="0" anchor="t"/>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Чтобы не ошибиться, можно хлопать в ладоши или «шага́ть» по слогам. Так слово легче разделить даже тогда, когда оно длинное и хитрое.
</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83288" y="1512375"/>
            <a:ext cx="231525" cy="2646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087625" y="1530275"/>
            <a:ext cx="257400" cy="2288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804900" y="1515975"/>
            <a:ext cx="257400" cy="2574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80000" y="180000"/>
            <a:ext cx="8279400" cy="6381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Слова с одним, двумя и тремя слогами
</a:t>
            </a:r>
            <a:endParaRPr lang="en-US" sz="2412" dirty="0"/>
          </a:p>
        </p:txBody>
      </p:sp>
      <p:sp>
        <p:nvSpPr>
          <p:cNvPr id="10"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660000"/>
                </a:solidFill>
                <a:latin typeface="Arial" pitchFamily="34" charset="0"/>
                <a:ea typeface="Arial" pitchFamily="34" charset="-122"/>
                <a:cs typeface="Arial" pitchFamily="34" charset="-120"/>
              </a:rPr>
              <a:t>5</a:t>
            </a:r>
            <a:endParaRPr lang="en-US" sz="800" dirty="0"/>
          </a:p>
        </p:txBody>
      </p:sp>
      <p:sp>
        <p:nvSpPr>
          <p:cNvPr id="11" name="Text 2"/>
          <p:cNvSpPr txBox="1"/>
          <p:nvPr/>
        </p:nvSpPr>
        <p:spPr>
          <a:xfrm>
            <a:off x="180000" y="2117250"/>
            <a:ext cx="2524800" cy="1348800"/>
          </a:xfrm>
          <a:prstGeom prst="rect">
            <a:avLst/>
          </a:prstGeom>
          <a:noFill/>
          <a:ln/>
        </p:spPr>
        <p:txBody>
          <a:bodyPr wrap="square" lIns="0" tIns="0" rIns="0" bIns="0" rtlCol="0" anchor="t"/>
          <a:lstStyle/>
          <a:p>
            <a:pPr algn="l" indent="0" marL="0">
              <a:lnSpc>
                <a:spcPct val="115000"/>
              </a:lnSpc>
              <a:buNone/>
            </a:pPr>
            <a:r>
              <a:rPr lang="en-US" sz="1200" dirty="0">
                <a:solidFill>
                  <a:srgbClr val="660000"/>
                </a:solidFill>
                <a:latin typeface="Arial" pitchFamily="34" charset="0"/>
                <a:ea typeface="Arial" pitchFamily="34" charset="-122"/>
                <a:cs typeface="Arial" pitchFamily="34" charset="-120"/>
              </a:rPr>
              <a:t>Один слог
</a:t>
            </a:r>
            <a:pPr algn="l" indent="0" marL="0">
              <a:lnSpc>
                <a:spcPct val="115000"/>
              </a:lnSpc>
              <a:buNone/>
            </a:pPr>
            <a:r>
              <a:rPr lang="en-US" sz="7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Короткие слова произносятся сразу, без деления на части. В них обычно слышен один гласный звук, поэтому они звучат быстро и чётко.
</a:t>
            </a:r>
            <a:endParaRPr lang="en-US" sz="1200" dirty="0"/>
          </a:p>
        </p:txBody>
      </p:sp>
      <p:sp>
        <p:nvSpPr>
          <p:cNvPr id="12" name="Text 3"/>
          <p:cNvSpPr txBox="1"/>
          <p:nvPr/>
        </p:nvSpPr>
        <p:spPr>
          <a:xfrm>
            <a:off x="2897275" y="2117250"/>
            <a:ext cx="2524800" cy="1348800"/>
          </a:xfrm>
          <a:prstGeom prst="rect">
            <a:avLst/>
          </a:prstGeom>
          <a:noFill/>
          <a:ln/>
        </p:spPr>
        <p:txBody>
          <a:bodyPr wrap="square" lIns="0" tIns="0" rIns="0" bIns="0" rtlCol="0" anchor="t"/>
          <a:lstStyle/>
          <a:p>
            <a:pPr algn="l" indent="0" marL="0">
              <a:lnSpc>
                <a:spcPct val="115000"/>
              </a:lnSpc>
              <a:buNone/>
            </a:pPr>
            <a:r>
              <a:rPr lang="en-US" sz="1200" dirty="0">
                <a:solidFill>
                  <a:srgbClr val="660000"/>
                </a:solidFill>
                <a:latin typeface="Arial" pitchFamily="34" charset="0"/>
                <a:ea typeface="Arial" pitchFamily="34" charset="-122"/>
                <a:cs typeface="Arial" pitchFamily="34" charset="-120"/>
              </a:rPr>
              <a:t>Два слога
</a:t>
            </a:r>
            <a:pPr algn="l" indent="0" marL="0">
              <a:lnSpc>
                <a:spcPct val="115000"/>
              </a:lnSpc>
              <a:buNone/>
            </a:pPr>
            <a:r>
              <a:rPr lang="en-US" sz="7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Когда в слове два гласных, слышны уже две части. Такие слова удобно произносить по очереди, будто они идут маленькими шагами.
</a:t>
            </a:r>
            <a:endParaRPr lang="en-US" sz="1200" dirty="0"/>
          </a:p>
        </p:txBody>
      </p:sp>
      <p:sp>
        <p:nvSpPr>
          <p:cNvPr id="13" name="Text 4"/>
          <p:cNvSpPr txBox="1"/>
          <p:nvPr/>
        </p:nvSpPr>
        <p:spPr>
          <a:xfrm>
            <a:off x="5614550" y="2117250"/>
            <a:ext cx="2524800" cy="1348800"/>
          </a:xfrm>
          <a:prstGeom prst="rect">
            <a:avLst/>
          </a:prstGeom>
          <a:noFill/>
          <a:ln/>
        </p:spPr>
        <p:txBody>
          <a:bodyPr wrap="square" lIns="0" tIns="0" rIns="0" bIns="0" rtlCol="0" anchor="t"/>
          <a:lstStyle/>
          <a:p>
            <a:pPr algn="l" indent="0" marL="0">
              <a:lnSpc>
                <a:spcPct val="115000"/>
              </a:lnSpc>
              <a:buNone/>
            </a:pPr>
            <a:r>
              <a:rPr lang="en-US" sz="1200" dirty="0">
                <a:solidFill>
                  <a:srgbClr val="660000"/>
                </a:solidFill>
                <a:latin typeface="Arial" pitchFamily="34" charset="0"/>
                <a:ea typeface="Arial" pitchFamily="34" charset="-122"/>
                <a:cs typeface="Arial" pitchFamily="34" charset="-120"/>
              </a:rPr>
              <a:t>Три слога
</a:t>
            </a:r>
            <a:pPr algn="l" indent="0" marL="0">
              <a:lnSpc>
                <a:spcPct val="115000"/>
              </a:lnSpc>
              <a:buNone/>
            </a:pPr>
            <a:r>
              <a:rPr lang="en-US" sz="7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В трёхсложных словах части слышны ещё яснее. Чем больше гласных, тем внимательнее нужно произносить слово, чтобы не пропустить ни одного слога.
</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0000" y="180000"/>
            <a:ext cx="6884700" cy="7107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Что такое ударение
</a:t>
            </a:r>
            <a:endParaRPr lang="en-US" sz="2412" dirty="0"/>
          </a:p>
        </p:txBody>
      </p:sp>
      <p:sp>
        <p:nvSpPr>
          <p:cNvPr id="5" name="Text 1"/>
          <p:cNvSpPr txBox="1"/>
          <p:nvPr/>
        </p:nvSpPr>
        <p:spPr>
          <a:xfrm>
            <a:off x="180000" y="2142550"/>
            <a:ext cx="2802000" cy="10395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Ударение выделяет один слог в слове сильнее других. Этот слог произносится голосом заметнее, поэтому слово звучит яснее и живее.
</a:t>
            </a:r>
            <a:endParaRPr lang="en-US" sz="1100" dirty="0"/>
          </a:p>
        </p:txBody>
      </p:sp>
      <p:sp>
        <p:nvSpPr>
          <p:cNvPr id="6" name="Text 2"/>
          <p:cNvSpPr txBox="1"/>
          <p:nvPr/>
        </p:nvSpPr>
        <p:spPr>
          <a:xfrm>
            <a:off x="3171000" y="2142550"/>
            <a:ext cx="2802000" cy="10395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Ударный слог обычно тянется немного дольше. В слове молоко ударение падает на последний слог: молокО. Сразу слышно, кто здесь главный.
</a:t>
            </a:r>
            <a:endParaRPr lang="en-US" sz="1100" dirty="0"/>
          </a:p>
        </p:txBody>
      </p:sp>
      <p:sp>
        <p:nvSpPr>
          <p:cNvPr id="7" name="Text 3"/>
          <p:cNvSpPr txBox="1"/>
          <p:nvPr/>
        </p:nvSpPr>
        <p:spPr>
          <a:xfrm>
            <a:off x="6162000" y="2142550"/>
            <a:ext cx="2802000" cy="10395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Если ударение поставить неверно, слово может звучать неразборчиво. Поэтому его важно слушать, повторять и запоминать.
</a:t>
            </a:r>
            <a:endParaRPr lang="en-US" sz="1100" dirty="0"/>
          </a:p>
        </p:txBody>
      </p:sp>
      <p:sp>
        <p:nvSpPr>
          <p:cNvPr id="8" name="Text 4"/>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6</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80050" y="2440593"/>
            <a:ext cx="4316100" cy="2246564"/>
          </a:xfrm>
          <a:prstGeom prst="rect">
            <a:avLst/>
          </a:prstGeom>
        </p:spPr>
      </p:pic>
      <p:pic>
        <p:nvPicPr>
          <p:cNvPr id="3" name="Image 1" descr="preencoded.png">    </p:cNvPr>
          <p:cNvPicPr>
            <a:picLocks noChangeAspect="1"/>
          </p:cNvPicPr>
          <p:nvPr/>
        </p:nvPicPr>
        <p:blipFill>
          <a:blip r:embed="rId2"/>
          <a:stretch>
            <a:fillRect/>
          </a:stretch>
        </p:blipFill>
        <p:spPr>
          <a:xfrm>
            <a:off x="4647850" y="2440593"/>
            <a:ext cx="4316100" cy="224656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50" y="900200"/>
            <a:ext cx="4089600" cy="1397700"/>
          </a:xfrm>
          <a:prstGeom prst="rect">
            <a:avLst/>
          </a:prstGeom>
          <a:noFill/>
          <a:ln/>
        </p:spPr>
        <p:txBody>
          <a:bodyPr wrap="square" lIns="0" tIns="0" rIns="0" bIns="0" rtlCol="0" anchor="b"/>
          <a:lstStyle/>
          <a:p>
            <a:pPr algn="l" indent="0" marL="0">
              <a:lnSpc>
                <a:spcPct val="115000"/>
              </a:lnSpc>
              <a:buNone/>
            </a:pPr>
            <a:r>
              <a:rPr lang="en-US" sz="1202" dirty="0">
                <a:solidFill>
                  <a:srgbClr val="660000"/>
                </a:solidFill>
                <a:latin typeface="Arial" pitchFamily="34" charset="0"/>
                <a:ea typeface="Arial" pitchFamily="34" charset="-122"/>
                <a:cs typeface="Arial" pitchFamily="34" charset="-120"/>
              </a:rPr>
              <a:t>Крепость или дверь?
</a:t>
            </a:r>
            <a:pPr algn="l" indent="0" marL="0">
              <a:lnSpc>
                <a:spcPct val="115000"/>
              </a:lnSpc>
              <a:buNone/>
            </a:pPr>
            <a:r>
              <a:rPr lang="en-US" sz="809"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48" dirty="0">
                <a:solidFill>
                  <a:srgbClr val="660000"/>
                </a:solidFill>
                <a:latin typeface="Arial" pitchFamily="34" charset="0"/>
                <a:ea typeface="Arial" pitchFamily="34" charset="-122"/>
                <a:cs typeface="Arial" pitchFamily="34" charset="-120"/>
              </a:rPr>
              <a:t>Слово может быть почти одинаковым на слух, но значение у него будет разным. В паре зАмок — замОк ударение помогает понять, где крепость, а где дверная застёжка. Без ударения можно легко перепутать предметы.
</a:t>
            </a:r>
            <a:endParaRPr lang="en-US" sz="1202" dirty="0"/>
          </a:p>
        </p:txBody>
      </p:sp>
      <p:sp>
        <p:nvSpPr>
          <p:cNvPr id="7" name="Text 1"/>
          <p:cNvSpPr txBox="1"/>
          <p:nvPr/>
        </p:nvSpPr>
        <p:spPr>
          <a:xfrm>
            <a:off x="4647850" y="900200"/>
            <a:ext cx="4089600" cy="1397700"/>
          </a:xfrm>
          <a:prstGeom prst="rect">
            <a:avLst/>
          </a:prstGeom>
          <a:noFill/>
          <a:ln/>
        </p:spPr>
        <p:txBody>
          <a:bodyPr wrap="square" lIns="0" tIns="0" rIns="0" bIns="0" rtlCol="0" anchor="b"/>
          <a:lstStyle/>
          <a:p>
            <a:pPr algn="l" indent="0" marL="0">
              <a:lnSpc>
                <a:spcPct val="115000"/>
              </a:lnSpc>
              <a:buNone/>
            </a:pPr>
            <a:r>
              <a:rPr lang="en-US" sz="1202" dirty="0">
                <a:solidFill>
                  <a:srgbClr val="660000"/>
                </a:solidFill>
                <a:latin typeface="Arial" pitchFamily="34" charset="0"/>
                <a:ea typeface="Arial" pitchFamily="34" charset="-122"/>
                <a:cs typeface="Arial" pitchFamily="34" charset="-120"/>
              </a:rPr>
              <a:t>Одна форма — разные смыслы
</a:t>
            </a:r>
            <a:pPr algn="l" indent="0" marL="0">
              <a:lnSpc>
                <a:spcPct val="115000"/>
              </a:lnSpc>
              <a:buNone/>
            </a:pPr>
            <a:r>
              <a:rPr lang="en-US" sz="809"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48" dirty="0">
                <a:solidFill>
                  <a:srgbClr val="660000"/>
                </a:solidFill>
                <a:latin typeface="Arial" pitchFamily="34" charset="0"/>
                <a:ea typeface="Arial" pitchFamily="34" charset="-122"/>
                <a:cs typeface="Arial" pitchFamily="34" charset="-120"/>
              </a:rPr>
              <a:t>В устной речи ударение работает как подсказка для слушателя. Оно помогает различить слова, которые пишутся похоже или одинаково, но называют разные вещи. Поэтому один маленький знак может сильно изменить смысл всего слова.
</a:t>
            </a:r>
            <a:endParaRPr lang="en-US" sz="1202" dirty="0"/>
          </a:p>
        </p:txBody>
      </p:sp>
      <p:sp>
        <p:nvSpPr>
          <p:cNvPr id="8" name="Text 2"/>
          <p:cNvSpPr txBox="1"/>
          <p:nvPr/>
        </p:nvSpPr>
        <p:spPr>
          <a:xfrm>
            <a:off x="180000" y="4786525"/>
            <a:ext cx="812700" cy="177000"/>
          </a:xfrm>
          <a:prstGeom prst="rect">
            <a:avLst/>
          </a:prstGeom>
          <a:noFill/>
          <a:ln/>
        </p:spPr>
        <p:txBody>
          <a:bodyPr wrap="square" lIns="0" tIns="0" rIns="0" bIns="0" rtlCol="0" anchor="b"/>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7</a:t>
            </a:r>
            <a:endParaRPr lang="en-US" sz="800" dirty="0"/>
          </a:p>
        </p:txBody>
      </p:sp>
      <p:sp>
        <p:nvSpPr>
          <p:cNvPr id="9" name="Text 3"/>
          <p:cNvSpPr txBox="1"/>
          <p:nvPr/>
        </p:nvSpPr>
        <p:spPr>
          <a:xfrm>
            <a:off x="180000" y="180000"/>
            <a:ext cx="8784000" cy="525900"/>
          </a:xfrm>
          <a:prstGeom prst="rect">
            <a:avLst/>
          </a:prstGeom>
          <a:noFill/>
          <a:ln/>
        </p:spPr>
        <p:txBody>
          <a:bodyPr wrap="square" lIns="0" tIns="0" rIns="0" bIns="0" rtlCol="0" anchor="t"/>
          <a:lstStyle/>
          <a:p>
            <a:pPr algn="l" indent="0" marL="0">
              <a:lnSpc>
                <a:spcPct val="100000"/>
              </a:lnSpc>
              <a:buNone/>
            </a:pPr>
            <a:r>
              <a:rPr lang="en-US" sz="2212" b="1" dirty="0">
                <a:solidFill>
                  <a:srgbClr val="660000"/>
                </a:solidFill>
                <a:latin typeface="Arial" pitchFamily="34" charset="0"/>
                <a:ea typeface="Arial" pitchFamily="34" charset="-122"/>
                <a:cs typeface="Arial" pitchFamily="34" charset="-120"/>
              </a:rPr>
              <a:t>Ударение меняет смысл слова
</a:t>
            </a:r>
            <a:endParaRPr lang="en-US" sz="2212"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80000" y="180000"/>
            <a:ext cx="8279400" cy="6381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Как находят ударение в слове
</a:t>
            </a:r>
            <a:endParaRPr lang="en-US" sz="2412" dirty="0"/>
          </a:p>
        </p:txBody>
      </p:sp>
      <p:sp>
        <p:nvSpPr>
          <p:cNvPr id="8"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8</a:t>
            </a:r>
            <a:endParaRPr lang="en-US" sz="800" dirty="0"/>
          </a:p>
        </p:txBody>
      </p:sp>
      <p:sp>
        <p:nvSpPr>
          <p:cNvPr id="9" name="Text 2"/>
          <p:cNvSpPr txBox="1"/>
          <p:nvPr/>
        </p:nvSpPr>
        <p:spPr>
          <a:xfrm>
            <a:off x="179963" y="2030752"/>
            <a:ext cx="2820600" cy="1008300"/>
          </a:xfrm>
          <a:prstGeom prst="rect">
            <a:avLst/>
          </a:prstGeom>
          <a:noFill/>
          <a:ln/>
        </p:spPr>
        <p:txBody>
          <a:bodyPr wrap="square" lIns="0" tIns="0" rIns="0" bIns="0" rtlCol="0" anchor="b"/>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1. Произнеси слово
</a:t>
            </a:r>
            <a:pPr algn="l" indent="0" marL="0">
              <a:lnSpc>
                <a:spcPct val="115000"/>
              </a:lnSpc>
              <a:buNone/>
            </a:pPr>
            <a:r>
              <a:rPr lang="en-US" sz="6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660000"/>
                </a:solidFill>
                <a:latin typeface="Arial" pitchFamily="34" charset="0"/>
                <a:ea typeface="Arial" pitchFamily="34" charset="-122"/>
                <a:cs typeface="Arial" pitchFamily="34" charset="-120"/>
              </a:rPr>
              <a:t>Слово читают медленно и целиком, чтобы услышать его ритм и заметить, какой слог звучит ярче остальных.
</a:t>
            </a:r>
            <a:endParaRPr lang="en-US" sz="1100" dirty="0"/>
          </a:p>
        </p:txBody>
      </p:sp>
      <p:sp>
        <p:nvSpPr>
          <p:cNvPr id="10" name="Text 3"/>
          <p:cNvSpPr txBox="1"/>
          <p:nvPr/>
        </p:nvSpPr>
        <p:spPr>
          <a:xfrm>
            <a:off x="3161705" y="2030752"/>
            <a:ext cx="2820600" cy="1008300"/>
          </a:xfrm>
          <a:prstGeom prst="rect">
            <a:avLst/>
          </a:prstGeom>
          <a:noFill/>
          <a:ln/>
        </p:spPr>
        <p:txBody>
          <a:bodyPr wrap="square" lIns="0" tIns="0" rIns="0" bIns="0" rtlCol="0" anchor="b"/>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2. Сравни слоги
</a:t>
            </a:r>
            <a:pPr algn="l" indent="0" marL="0">
              <a:lnSpc>
                <a:spcPct val="115000"/>
              </a:lnSpc>
              <a:buNone/>
            </a:pPr>
            <a:r>
              <a:rPr lang="en-US" sz="6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660000"/>
                </a:solidFill>
                <a:latin typeface="Arial" pitchFamily="34" charset="0"/>
                <a:ea typeface="Arial" pitchFamily="34" charset="-122"/>
                <a:cs typeface="Arial" pitchFamily="34" charset="-120"/>
              </a:rPr>
              <a:t>Потом ищут гласные и определяют слоги. Так легче понять, где слово делится на части и какой слог выделяется голосом.
</a:t>
            </a:r>
            <a:endParaRPr lang="en-US" sz="1100" dirty="0"/>
          </a:p>
        </p:txBody>
      </p:sp>
      <p:sp>
        <p:nvSpPr>
          <p:cNvPr id="11" name="Text 4"/>
          <p:cNvSpPr txBox="1"/>
          <p:nvPr/>
        </p:nvSpPr>
        <p:spPr>
          <a:xfrm>
            <a:off x="6143447" y="2030752"/>
            <a:ext cx="2820600" cy="1008300"/>
          </a:xfrm>
          <a:prstGeom prst="rect">
            <a:avLst/>
          </a:prstGeom>
          <a:noFill/>
          <a:ln/>
        </p:spPr>
        <p:txBody>
          <a:bodyPr wrap="square" lIns="0" tIns="0" rIns="0" bIns="0" rtlCol="0" anchor="b"/>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3. Проверь по словарю
</a:t>
            </a:r>
            <a:pPr algn="l" indent="0" marL="0">
              <a:lnSpc>
                <a:spcPct val="115000"/>
              </a:lnSpc>
              <a:buNone/>
            </a:pPr>
            <a:r>
              <a:rPr lang="en-US" sz="6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660000"/>
                </a:solidFill>
                <a:latin typeface="Arial" pitchFamily="34" charset="0"/>
                <a:ea typeface="Arial" pitchFamily="34" charset="-122"/>
                <a:cs typeface="Arial" pitchFamily="34" charset="-120"/>
              </a:rPr>
              <a:t>Если ударение вызывает сомнение, его уточняют в словаре и запоминают. В русском языке многие слова требуют именно такого внимания.
</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80000" y="180000"/>
            <a:ext cx="7236600" cy="7107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Слова, в которых ударение может меняться
</a:t>
            </a:r>
            <a:endParaRPr lang="en-US" sz="2412" dirty="0"/>
          </a:p>
        </p:txBody>
      </p:sp>
      <p:sp>
        <p:nvSpPr>
          <p:cNvPr id="4" name="Text 1"/>
          <p:cNvSpPr txBox="1"/>
          <p:nvPr/>
        </p:nvSpPr>
        <p:spPr>
          <a:xfrm>
            <a:off x="180012" y="2070225"/>
            <a:ext cx="2086800" cy="12948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В некоторых словах ударение меняется, когда слово стоит в другой форме. Например: водА — вОды, головА — гОловы. Здесь важно не спешить и слушать звучание внимательно.
</a:t>
            </a:r>
            <a:endParaRPr lang="en-US" sz="1100" dirty="0"/>
          </a:p>
        </p:txBody>
      </p:sp>
      <p:sp>
        <p:nvSpPr>
          <p:cNvPr id="5" name="Text 2"/>
          <p:cNvSpPr txBox="1"/>
          <p:nvPr/>
        </p:nvSpPr>
        <p:spPr>
          <a:xfrm>
            <a:off x="2412412" y="2070225"/>
            <a:ext cx="2086800" cy="12948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Одна и та же часть слова может произноситься по-разному. Из-за этого привычка ставить ударение «наугад» часто подводит, особенно в письме и чтении вслух.
</a:t>
            </a:r>
            <a:endParaRPr lang="en-US" sz="1100" dirty="0"/>
          </a:p>
        </p:txBody>
      </p:sp>
      <p:sp>
        <p:nvSpPr>
          <p:cNvPr id="6" name="Text 3"/>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660000"/>
                </a:solidFill>
                <a:latin typeface="Arial" pitchFamily="34" charset="0"/>
                <a:ea typeface="Arial" pitchFamily="34" charset="-122"/>
                <a:cs typeface="Arial" pitchFamily="34" charset="-120"/>
              </a:rPr>
              <a:t>9</a:t>
            </a:r>
            <a:endParaRPr lang="en-US" sz="800" dirty="0"/>
          </a:p>
        </p:txBody>
      </p:sp>
      <p:sp>
        <p:nvSpPr>
          <p:cNvPr id="7" name="Text 4"/>
          <p:cNvSpPr txBox="1"/>
          <p:nvPr/>
        </p:nvSpPr>
        <p:spPr>
          <a:xfrm>
            <a:off x="4644800" y="2070225"/>
            <a:ext cx="2086800" cy="12948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Чтобы не ошибиться, полезно сравнивать разные формы одного слова. Так становится понятно, где ударение остаётся, а где переходит на другой слог.
</a:t>
            </a:r>
            <a:endParaRPr lang="en-US" sz="1100" dirty="0"/>
          </a:p>
        </p:txBody>
      </p:sp>
      <p:sp>
        <p:nvSpPr>
          <p:cNvPr id="8" name="Text 5"/>
          <p:cNvSpPr txBox="1"/>
          <p:nvPr/>
        </p:nvSpPr>
        <p:spPr>
          <a:xfrm>
            <a:off x="6877187" y="2070225"/>
            <a:ext cx="2086800" cy="12948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Если сомнения не уходят, помогает словарь. Он подсказывает правильное ударение и учит запоминать такие слова без лишней путаницы.
</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81259" y="1058850"/>
            <a:ext cx="8781482" cy="34764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0000" y="180000"/>
            <a:ext cx="8784000" cy="4359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Как определить слоги и ударение
</a:t>
            </a:r>
            <a:endParaRPr lang="en-US" sz="2412" dirty="0"/>
          </a:p>
        </p:txBody>
      </p:sp>
      <p:sp>
        <p:nvSpPr>
          <p:cNvPr id="5"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660000"/>
                </a:solidFill>
                <a:latin typeface="Arial" pitchFamily="34" charset="0"/>
                <a:ea typeface="Arial" pitchFamily="34" charset="-122"/>
                <a:cs typeface="Arial" pitchFamily="34" charset="-120"/>
              </a:rPr>
              <a:t>10</a:t>
            </a:r>
            <a:endParaRPr lang="en-US" sz="800" dirty="0"/>
          </a:p>
        </p:txBody>
      </p:sp>
      <p:sp>
        <p:nvSpPr>
          <p:cNvPr id="6" name="Text 2"/>
          <p:cNvSpPr txBox="1"/>
          <p:nvPr/>
        </p:nvSpPr>
        <p:spPr>
          <a:xfrm>
            <a:off x="180000" y="652300"/>
            <a:ext cx="8784000" cy="236700"/>
          </a:xfrm>
          <a:prstGeom prst="rect">
            <a:avLst/>
          </a:prstGeom>
          <a:noFill/>
          <a:ln/>
        </p:spPr>
        <p:txBody>
          <a:bodyPr wrap="square" lIns="0" tIns="0" rIns="0" bIns="0" rtlCol="0" anchor="t"/>
          <a:lstStyle/>
          <a:p>
            <a:pPr algn="l" indent="0" marL="0">
              <a:lnSpc>
                <a:spcPct val="100000"/>
              </a:lnSpc>
              <a:buNone/>
            </a:pPr>
            <a:r>
              <a:rPr lang="en-US" sz="1100" b="1" dirty="0">
                <a:solidFill>
                  <a:srgbClr val="660000"/>
                </a:solidFill>
                <a:latin typeface="Arial" pitchFamily="34" charset="0"/>
                <a:ea typeface="Arial" pitchFamily="34" charset="-122"/>
                <a:cs typeface="Arial" pitchFamily="34" charset="-120"/>
              </a:rPr>
              <a:t>Пошаговая схема показывает, как ребёнок читает слово, находит гласные, делит на слоги и проверяет ударение.
</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180000"/>
            <a:ext cx="7339200" cy="7107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Что такое перенос слов
</a:t>
            </a:r>
            <a:endParaRPr lang="en-US" sz="2412" dirty="0"/>
          </a:p>
        </p:txBody>
      </p:sp>
      <p:sp>
        <p:nvSpPr>
          <p:cNvPr id="7" name="Text 1"/>
          <p:cNvSpPr txBox="1"/>
          <p:nvPr/>
        </p:nvSpPr>
        <p:spPr>
          <a:xfrm>
            <a:off x="180000" y="1270925"/>
            <a:ext cx="4682700" cy="8502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Перенос нужен, когда слово не помещается на одной строке. Тогда его часть переносят ниже, чтобы запись оставалась аккуратной и удобной для чтения.
</a:t>
            </a:r>
            <a:endParaRPr lang="en-US" sz="1100" dirty="0"/>
          </a:p>
        </p:txBody>
      </p:sp>
      <p:sp>
        <p:nvSpPr>
          <p:cNvPr id="8" name="Text 2"/>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11</a:t>
            </a:r>
            <a:endParaRPr lang="en-US" sz="800" dirty="0"/>
          </a:p>
        </p:txBody>
      </p:sp>
      <p:sp>
        <p:nvSpPr>
          <p:cNvPr id="9" name="Text 3"/>
          <p:cNvSpPr txBox="1"/>
          <p:nvPr/>
        </p:nvSpPr>
        <p:spPr>
          <a:xfrm>
            <a:off x="180000" y="2242893"/>
            <a:ext cx="4682700" cy="8502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Делить слово при переносе нужно не наугад, а по правилам. Обычно ориентируются на слоги, но важно учитывать и удобство чтения, и особенности букв.
</a:t>
            </a:r>
            <a:endParaRPr lang="en-US" sz="1100" dirty="0"/>
          </a:p>
        </p:txBody>
      </p:sp>
      <p:sp>
        <p:nvSpPr>
          <p:cNvPr id="10" name="Text 4"/>
          <p:cNvSpPr txBox="1"/>
          <p:nvPr/>
        </p:nvSpPr>
        <p:spPr>
          <a:xfrm>
            <a:off x="180000" y="3214873"/>
            <a:ext cx="4682700" cy="8502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Правильный перенос помогает не «ломать» слово в тетради. Так текст выглядит понятнее, а читать его становится легче и быстрее, даже если слово длинное.
</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80000" y="180000"/>
            <a:ext cx="7339200" cy="7107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Главные правила переноса
</a:t>
            </a:r>
            <a:endParaRPr lang="en-US" sz="2412" dirty="0"/>
          </a:p>
        </p:txBody>
      </p:sp>
      <p:sp>
        <p:nvSpPr>
          <p:cNvPr id="4" name="Text 1"/>
          <p:cNvSpPr txBox="1"/>
          <p:nvPr/>
        </p:nvSpPr>
        <p:spPr>
          <a:xfrm>
            <a:off x="180000" y="1150367"/>
            <a:ext cx="4682700" cy="7386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Слово переносят по слогам: сначала находят границы слогов, а потом выбирают место разрыва. Так запись сохраняет естественное звучание и остаётся понятной.
</a:t>
            </a:r>
            <a:endParaRPr lang="en-US" sz="1100" dirty="0"/>
          </a:p>
        </p:txBody>
      </p:sp>
      <p:sp>
        <p:nvSpPr>
          <p:cNvPr id="5" name="Text 2"/>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660000"/>
                </a:solidFill>
                <a:latin typeface="Arial" pitchFamily="34" charset="0"/>
                <a:ea typeface="Arial" pitchFamily="34" charset="-122"/>
                <a:cs typeface="Arial" pitchFamily="34" charset="-120"/>
              </a:rPr>
              <a:t>12</a:t>
            </a:r>
            <a:endParaRPr lang="en-US" sz="800" dirty="0"/>
          </a:p>
        </p:txBody>
      </p:sp>
      <p:sp>
        <p:nvSpPr>
          <p:cNvPr id="6" name="Text 3"/>
          <p:cNvSpPr txBox="1"/>
          <p:nvPr/>
        </p:nvSpPr>
        <p:spPr>
          <a:xfrm>
            <a:off x="180000" y="1994740"/>
            <a:ext cx="4682700" cy="7386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Нельзя оставлять на строке только одну букву. Такой перенос выглядит неловко и мешает чтению, поэтому слово лучше перенести целой частью.
</a:t>
            </a:r>
            <a:endParaRPr lang="en-US" sz="1100" dirty="0"/>
          </a:p>
        </p:txBody>
      </p:sp>
      <p:sp>
        <p:nvSpPr>
          <p:cNvPr id="7" name="Text 4"/>
          <p:cNvSpPr txBox="1"/>
          <p:nvPr/>
        </p:nvSpPr>
        <p:spPr>
          <a:xfrm>
            <a:off x="180000" y="2839124"/>
            <a:ext cx="4682700" cy="7386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Буквы й, ь и ъ не отделяются от своей части слова. Они «держатся вместе» с соседними буквами: май-ка, паль-то, подъ-езд.
</a:t>
            </a:r>
            <a:endParaRPr lang="en-US" sz="1100" dirty="0"/>
          </a:p>
        </p:txBody>
      </p:sp>
      <p:sp>
        <p:nvSpPr>
          <p:cNvPr id="8" name="Text 5"/>
          <p:cNvSpPr txBox="1"/>
          <p:nvPr/>
        </p:nvSpPr>
        <p:spPr>
          <a:xfrm>
            <a:off x="180000" y="3683502"/>
            <a:ext cx="4682700" cy="7386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Если есть сомнение, лучше проверить слово по образцу или словарю. Это помогает писать без ошибок и не портить слово странным разрывом.
</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401168" y="0"/>
            <a:ext cx="4741664"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0000" y="180000"/>
            <a:ext cx="4032000" cy="979800"/>
          </a:xfrm>
          <a:prstGeom prst="rect">
            <a:avLst/>
          </a:prstGeom>
          <a:noFill/>
          <a:ln/>
        </p:spPr>
        <p:txBody>
          <a:bodyPr wrap="square" lIns="0" tIns="0" rIns="0" bIns="0" rtlCol="0" anchor="t"/>
          <a:lstStyle/>
          <a:p>
            <a:pPr algn="l" indent="0" marL="0">
              <a:lnSpc>
                <a:spcPct val="100000"/>
              </a:lnSpc>
              <a:buNone/>
            </a:pPr>
            <a:r>
              <a:rPr lang="en-US" sz="2212" b="1" dirty="0">
                <a:solidFill>
                  <a:srgbClr val="660000"/>
                </a:solidFill>
                <a:latin typeface="Arial" pitchFamily="34" charset="0"/>
                <a:ea typeface="Arial" pitchFamily="34" charset="-122"/>
                <a:cs typeface="Arial" pitchFamily="34" charset="-120"/>
              </a:rPr>
              <a:t>Трудные случаи переноса
</a:t>
            </a:r>
            <a:endParaRPr lang="en-US" sz="2212" dirty="0"/>
          </a:p>
        </p:txBody>
      </p:sp>
      <p:sp>
        <p:nvSpPr>
          <p:cNvPr id="5"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660000"/>
                </a:solidFill>
                <a:latin typeface="Arial" pitchFamily="34" charset="0"/>
                <a:ea typeface="Arial" pitchFamily="34" charset="-122"/>
                <a:cs typeface="Arial" pitchFamily="34" charset="-120"/>
              </a:rPr>
              <a:t>13</a:t>
            </a:r>
            <a:endParaRPr lang="en-US" sz="800" dirty="0"/>
          </a:p>
        </p:txBody>
      </p:sp>
      <p:sp>
        <p:nvSpPr>
          <p:cNvPr id="6" name="Text 2"/>
          <p:cNvSpPr txBox="1"/>
          <p:nvPr/>
        </p:nvSpPr>
        <p:spPr>
          <a:xfrm>
            <a:off x="398400" y="2263862"/>
            <a:ext cx="3619500" cy="815400"/>
          </a:xfrm>
          <a:prstGeom prst="rect">
            <a:avLst/>
          </a:prstGeom>
          <a:noFill/>
          <a:ln/>
        </p:spPr>
        <p:txBody>
          <a:bodyPr wrap="square" lIns="0" tIns="0" rIns="0" bIns="0" rtlCol="0" anchor="t"/>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Иногда в слове рядом стоят несколько согласных, и тогда возможны разные варианты переноса. Например, в слове сестра допустимы се-стра и сес-тра.
</a:t>
            </a:r>
            <a:endParaRPr lang="en-US" sz="1100" dirty="0"/>
          </a:p>
        </p:txBody>
      </p:sp>
      <p:sp>
        <p:nvSpPr>
          <p:cNvPr id="7" name="Text 3"/>
          <p:cNvSpPr txBox="1"/>
          <p:nvPr/>
        </p:nvSpPr>
        <p:spPr>
          <a:xfrm>
            <a:off x="398400" y="3264888"/>
            <a:ext cx="3619500" cy="815400"/>
          </a:xfrm>
          <a:prstGeom prst="rect">
            <a:avLst/>
          </a:prstGeom>
          <a:noFill/>
          <a:ln/>
        </p:spPr>
        <p:txBody>
          <a:bodyPr wrap="square" lIns="0" tIns="0" rIns="0" bIns="0" rtlCol="0" anchor="t"/>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Но не каждый перенос будет удачным. Если после него слово читается с трудом, лучше выбрать другой вариант. Перенос должен помогать чтению, а не мешать ему.
</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180000"/>
            <a:ext cx="7339200" cy="7107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Чего нельзя делать при переносе
</a:t>
            </a:r>
            <a:endParaRPr lang="en-US" sz="2412" dirty="0"/>
          </a:p>
        </p:txBody>
      </p:sp>
      <p:sp>
        <p:nvSpPr>
          <p:cNvPr id="7" name="Text 1"/>
          <p:cNvSpPr txBox="1"/>
          <p:nvPr/>
        </p:nvSpPr>
        <p:spPr>
          <a:xfrm>
            <a:off x="180000" y="1689900"/>
            <a:ext cx="3194100" cy="850200"/>
          </a:xfrm>
          <a:prstGeom prst="rect">
            <a:avLst/>
          </a:prstGeom>
          <a:noFill/>
          <a:ln/>
        </p:spPr>
        <p:txBody>
          <a:bodyPr wrap="square" lIns="0" tIns="0" rIns="0" bIns="0" rtlCol="0" anchor="t"/>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Нельзя оставлять на строке одну букву. Такой перенос выглядит неправильно и делает запись неудобной, особенно в тетради, где и так мало места.
</a:t>
            </a:r>
            <a:endParaRPr lang="en-US" sz="1100" dirty="0"/>
          </a:p>
        </p:txBody>
      </p:sp>
      <p:sp>
        <p:nvSpPr>
          <p:cNvPr id="8" name="Text 2"/>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14</a:t>
            </a:r>
            <a:endParaRPr lang="en-US" sz="800" dirty="0"/>
          </a:p>
        </p:txBody>
      </p:sp>
      <p:sp>
        <p:nvSpPr>
          <p:cNvPr id="9" name="Text 3"/>
          <p:cNvSpPr txBox="1"/>
          <p:nvPr/>
        </p:nvSpPr>
        <p:spPr>
          <a:xfrm>
            <a:off x="180000" y="2725898"/>
            <a:ext cx="4682700" cy="850200"/>
          </a:xfrm>
          <a:prstGeom prst="rect">
            <a:avLst/>
          </a:prstGeom>
          <a:noFill/>
          <a:ln/>
        </p:spPr>
        <p:txBody>
          <a:bodyPr wrap="square" lIns="0" tIns="0" rIns="0" bIns="0" rtlCol="0" anchor="t"/>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Нельзя переносить так, чтобы слово стало трудным для чтения. Запись должна оставаться понятной, иначе читатель споткнётся, как на ступеньке без предупреждения.
</a:t>
            </a:r>
            <a:endParaRPr lang="en-US" sz="1100" dirty="0"/>
          </a:p>
        </p:txBody>
      </p:sp>
      <p:sp>
        <p:nvSpPr>
          <p:cNvPr id="10" name="Text 4"/>
          <p:cNvSpPr txBox="1"/>
          <p:nvPr/>
        </p:nvSpPr>
        <p:spPr>
          <a:xfrm>
            <a:off x="3581081" y="1689900"/>
            <a:ext cx="3194100" cy="850200"/>
          </a:xfrm>
          <a:prstGeom prst="rect">
            <a:avLst/>
          </a:prstGeom>
          <a:noFill/>
          <a:ln/>
        </p:spPr>
        <p:txBody>
          <a:bodyPr wrap="square" lIns="0" tIns="0" rIns="0" bIns="0" rtlCol="0" anchor="t"/>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Нельзя разрывать буквы, которые должны стоять вместе по правилу. Например, правильно май-ка, а не ма-йка, потому что так слово сохраняет свой вид.
</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180000"/>
            <a:ext cx="8784000" cy="6381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Слог, ударение и перенос в одном слове
</a:t>
            </a:r>
            <a:endParaRPr lang="en-US" sz="2412" dirty="0"/>
          </a:p>
        </p:txBody>
      </p:sp>
      <p:sp>
        <p:nvSpPr>
          <p:cNvPr id="9"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15</a:t>
            </a:r>
            <a:endParaRPr lang="en-US" sz="800" dirty="0"/>
          </a:p>
        </p:txBody>
      </p:sp>
      <p:sp>
        <p:nvSpPr>
          <p:cNvPr id="10" name="Text 2"/>
          <p:cNvSpPr txBox="1"/>
          <p:nvPr/>
        </p:nvSpPr>
        <p:spPr>
          <a:xfrm>
            <a:off x="185250" y="1607775"/>
            <a:ext cx="2664900" cy="1008300"/>
          </a:xfrm>
          <a:prstGeom prst="rect">
            <a:avLst/>
          </a:prstGeom>
          <a:noFill/>
          <a:ln/>
        </p:spPr>
        <p:txBody>
          <a:bodyPr wrap="square" lIns="0" tIns="0" rIns="0" bIns="0" rtlCol="0" anchor="b"/>
          <a:lstStyle/>
          <a:p>
            <a:pPr algn="l" indent="0" marL="0">
              <a:lnSpc>
                <a:spcPct val="115000"/>
              </a:lnSpc>
              <a:buNone/>
            </a:pPr>
            <a:r>
              <a:rPr lang="en-US" sz="1200" dirty="0">
                <a:solidFill>
                  <a:srgbClr val="660000"/>
                </a:solidFill>
                <a:latin typeface="Arial" pitchFamily="34" charset="0"/>
                <a:ea typeface="Arial" pitchFamily="34" charset="-122"/>
                <a:cs typeface="Arial" pitchFamily="34" charset="-120"/>
              </a:rPr>
              <a:t>1. Делим на слоги
</a:t>
            </a:r>
            <a:pPr algn="l" indent="0" marL="0">
              <a:lnSpc>
                <a:spcPct val="115000"/>
              </a:lnSpc>
              <a:buNone/>
            </a:pPr>
            <a:r>
              <a:rPr lang="en-US" sz="7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Слово автобус делится на слоги так: ав-то-бус. В нём три части, и каждая опирается на гласный звук.
</a:t>
            </a:r>
            <a:endParaRPr lang="en-US" sz="1200" dirty="0"/>
          </a:p>
        </p:txBody>
      </p:sp>
      <p:sp>
        <p:nvSpPr>
          <p:cNvPr id="11" name="Text 3"/>
          <p:cNvSpPr txBox="1"/>
          <p:nvPr/>
        </p:nvSpPr>
        <p:spPr>
          <a:xfrm>
            <a:off x="3079650" y="2956425"/>
            <a:ext cx="2799600" cy="1008300"/>
          </a:xfrm>
          <a:prstGeom prst="rect">
            <a:avLst/>
          </a:prstGeom>
          <a:noFill/>
          <a:ln/>
        </p:spPr>
        <p:txBody>
          <a:bodyPr wrap="square" lIns="0" tIns="0" rIns="0" bIns="0" rtlCol="0" anchor="t"/>
          <a:lstStyle/>
          <a:p>
            <a:pPr algn="l" indent="0" marL="0">
              <a:lnSpc>
                <a:spcPct val="115000"/>
              </a:lnSpc>
              <a:buNone/>
            </a:pPr>
            <a:r>
              <a:rPr lang="en-US" sz="1200" dirty="0">
                <a:solidFill>
                  <a:srgbClr val="660000"/>
                </a:solidFill>
                <a:latin typeface="Arial" pitchFamily="34" charset="0"/>
                <a:ea typeface="Arial" pitchFamily="34" charset="-122"/>
                <a:cs typeface="Arial" pitchFamily="34" charset="-120"/>
              </a:rPr>
              <a:t>2. Находим ударение
</a:t>
            </a:r>
            <a:pPr algn="l" indent="0" marL="0">
              <a:lnSpc>
                <a:spcPct val="115000"/>
              </a:lnSpc>
              <a:buNone/>
            </a:pPr>
            <a:r>
              <a:rPr lang="en-US" sz="7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Ударение падает на последний слог: автобус. Этот слог произносится сильнее других и помогает правильно услышать слово.
</a:t>
            </a:r>
            <a:endParaRPr lang="en-US" sz="1200" dirty="0"/>
          </a:p>
        </p:txBody>
      </p:sp>
      <p:sp>
        <p:nvSpPr>
          <p:cNvPr id="12" name="Text 4"/>
          <p:cNvSpPr txBox="1"/>
          <p:nvPr/>
        </p:nvSpPr>
        <p:spPr>
          <a:xfrm>
            <a:off x="6159300" y="1607775"/>
            <a:ext cx="2799600" cy="1008300"/>
          </a:xfrm>
          <a:prstGeom prst="rect">
            <a:avLst/>
          </a:prstGeom>
          <a:noFill/>
          <a:ln/>
        </p:spPr>
        <p:txBody>
          <a:bodyPr wrap="square" lIns="0" tIns="0" rIns="0" bIns="0" rtlCol="0" anchor="b"/>
          <a:lstStyle/>
          <a:p>
            <a:pPr algn="l" indent="0" marL="0">
              <a:lnSpc>
                <a:spcPct val="115000"/>
              </a:lnSpc>
              <a:buNone/>
            </a:pPr>
            <a:r>
              <a:rPr lang="en-US" sz="1200" dirty="0">
                <a:solidFill>
                  <a:srgbClr val="660000"/>
                </a:solidFill>
                <a:latin typeface="Arial" pitchFamily="34" charset="0"/>
                <a:ea typeface="Arial" pitchFamily="34" charset="-122"/>
                <a:cs typeface="Arial" pitchFamily="34" charset="-120"/>
              </a:rPr>
              <a:t>3. Проверяем перенос
</a:t>
            </a:r>
            <a:pPr algn="l" indent="0" marL="0">
              <a:lnSpc>
                <a:spcPct val="115000"/>
              </a:lnSpc>
              <a:buNone/>
            </a:pPr>
            <a:r>
              <a:rPr lang="en-US" sz="7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Перенос в этом слове возможен по слогам: ав-то-бус. Здесь видно, что слоги, ударение и перенос связаны, но это разные правила.
</a:t>
            </a:r>
            <a:endParaRPr lang="en-US"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230050" y="1925425"/>
            <a:ext cx="215700" cy="2157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019000" y="1925425"/>
            <a:ext cx="215700" cy="2157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5818806" y="1922425"/>
            <a:ext cx="193987" cy="221700"/>
          </a:xfrm>
          <a:prstGeom prst="rect">
            <a:avLst/>
          </a:prstGeom>
        </p:spPr>
      </p:pic>
      <p:sp>
        <p:nvSpPr>
          <p:cNvPr id="10" name="Text 0"/>
          <p:cNvSpPr txBox="1"/>
          <p:nvPr/>
        </p:nvSpPr>
        <p:spPr>
          <a:xfrm>
            <a:off x="180000" y="180000"/>
            <a:ext cx="8279400" cy="6381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Частые ошибки учеников
</a:t>
            </a:r>
            <a:endParaRPr lang="en-US" sz="2412" dirty="0"/>
          </a:p>
        </p:txBody>
      </p:sp>
      <p:sp>
        <p:nvSpPr>
          <p:cNvPr id="11"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16</a:t>
            </a:r>
            <a:endParaRPr lang="en-US" sz="800" dirty="0"/>
          </a:p>
        </p:txBody>
      </p:sp>
      <p:sp>
        <p:nvSpPr>
          <p:cNvPr id="12" name="Text 2"/>
          <p:cNvSpPr txBox="1"/>
          <p:nvPr/>
        </p:nvSpPr>
        <p:spPr>
          <a:xfrm>
            <a:off x="567325" y="1922425"/>
            <a:ext cx="2177400" cy="1348800"/>
          </a:xfrm>
          <a:prstGeom prst="rect">
            <a:avLst/>
          </a:prstGeom>
          <a:noFill/>
          <a:ln/>
        </p:spPr>
        <p:txBody>
          <a:bodyPr wrap="square" lIns="0" tIns="0" rIns="0" bIns="0" rtlCol="0" anchor="t"/>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Неправильное ударение
</a:t>
            </a:r>
            <a:pPr algn="l" indent="0" marL="0">
              <a:lnSpc>
                <a:spcPct val="115000"/>
              </a:lnSpc>
              <a:buNone/>
            </a:pPr>
            <a:r>
              <a:rPr lang="en-US" sz="6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660000"/>
                </a:solidFill>
                <a:latin typeface="Arial" pitchFamily="34" charset="0"/>
                <a:ea typeface="Arial" pitchFamily="34" charset="-122"/>
                <a:cs typeface="Arial" pitchFamily="34" charset="-120"/>
              </a:rPr>
              <a:t>Иногда дети по привычке ставят ударение на первый слог, даже если в слове он не главный. В длинных словах особенно полезно произнести их медленно и внимательно послушать.
</a:t>
            </a:r>
            <a:endParaRPr lang="en-US" sz="1100" dirty="0"/>
          </a:p>
        </p:txBody>
      </p:sp>
      <p:sp>
        <p:nvSpPr>
          <p:cNvPr id="13" name="Text 3"/>
          <p:cNvSpPr txBox="1"/>
          <p:nvPr/>
        </p:nvSpPr>
        <p:spPr>
          <a:xfrm>
            <a:off x="3356275" y="1922425"/>
            <a:ext cx="2177400" cy="1348800"/>
          </a:xfrm>
          <a:prstGeom prst="rect">
            <a:avLst/>
          </a:prstGeom>
          <a:noFill/>
          <a:ln/>
        </p:spPr>
        <p:txBody>
          <a:bodyPr wrap="square" lIns="0" tIns="0" rIns="0" bIns="0" rtlCol="0" anchor="t"/>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Деление не по слогам
</a:t>
            </a:r>
            <a:pPr algn="l" indent="0" marL="0">
              <a:lnSpc>
                <a:spcPct val="115000"/>
              </a:lnSpc>
              <a:buNone/>
            </a:pPr>
            <a:r>
              <a:rPr lang="en-US" sz="6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660000"/>
                </a:solidFill>
                <a:latin typeface="Arial" pitchFamily="34" charset="0"/>
                <a:ea typeface="Arial" pitchFamily="34" charset="-122"/>
                <a:cs typeface="Arial" pitchFamily="34" charset="-120"/>
              </a:rPr>
              <a:t>Ошибка появляется, когда слово делят «на глаз», а не по гласным. Тогда части слова получаются странными, и читать их становится труднее, чем нужно.
</a:t>
            </a:r>
            <a:endParaRPr lang="en-US" sz="1100" dirty="0"/>
          </a:p>
        </p:txBody>
      </p:sp>
      <p:sp>
        <p:nvSpPr>
          <p:cNvPr id="14" name="Text 4"/>
          <p:cNvSpPr txBox="1"/>
          <p:nvPr/>
        </p:nvSpPr>
        <p:spPr>
          <a:xfrm>
            <a:off x="6145225" y="1922425"/>
            <a:ext cx="2177400" cy="1348800"/>
          </a:xfrm>
          <a:prstGeom prst="rect">
            <a:avLst/>
          </a:prstGeom>
          <a:noFill/>
          <a:ln/>
        </p:spPr>
        <p:txBody>
          <a:bodyPr wrap="square" lIns="0" tIns="0" rIns="0" bIns="0" rtlCol="0" anchor="t"/>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Слишком короткий перенос
</a:t>
            </a:r>
            <a:pPr algn="l" indent="0" marL="0">
              <a:lnSpc>
                <a:spcPct val="115000"/>
              </a:lnSpc>
              <a:buNone/>
            </a:pPr>
            <a:r>
              <a:rPr lang="en-US" sz="6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660000"/>
                </a:solidFill>
                <a:latin typeface="Arial" pitchFamily="34" charset="0"/>
                <a:ea typeface="Arial" pitchFamily="34" charset="-122"/>
                <a:cs typeface="Arial" pitchFamily="34" charset="-120"/>
              </a:rPr>
              <a:t>Ещё одна частая ошибка — оставить на строке одну букву. Такое слово выглядит незавершённым, поэтому лучше сразу выбрать другой, более удачный вариант переноса.
</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401168" y="0"/>
            <a:ext cx="4741664"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80000" y="180000"/>
            <a:ext cx="4056300" cy="979800"/>
          </a:xfrm>
          <a:prstGeom prst="rect">
            <a:avLst/>
          </a:prstGeom>
          <a:noFill/>
          <a:ln/>
        </p:spPr>
        <p:txBody>
          <a:bodyPr wrap="square" lIns="0" tIns="0" rIns="0" bIns="0" rtlCol="0" anchor="t"/>
          <a:lstStyle/>
          <a:p>
            <a:pPr algn="l" indent="0" marL="0">
              <a:lnSpc>
                <a:spcPct val="100000"/>
              </a:lnSpc>
              <a:buNone/>
            </a:pPr>
            <a:r>
              <a:rPr lang="en-US" sz="2212" b="1" dirty="0">
                <a:solidFill>
                  <a:srgbClr val="660000"/>
                </a:solidFill>
                <a:latin typeface="Arial" pitchFamily="34" charset="0"/>
                <a:ea typeface="Arial" pitchFamily="34" charset="-122"/>
                <a:cs typeface="Arial" pitchFamily="34" charset="-120"/>
              </a:rPr>
              <a:t>Задания, которые помогают запомнить правила
</a:t>
            </a:r>
            <a:endParaRPr lang="en-US" sz="2212" dirty="0"/>
          </a:p>
        </p:txBody>
      </p:sp>
      <p:sp>
        <p:nvSpPr>
          <p:cNvPr id="6"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660000"/>
                </a:solidFill>
                <a:latin typeface="Arial" pitchFamily="34" charset="0"/>
                <a:ea typeface="Arial" pitchFamily="34" charset="-122"/>
                <a:cs typeface="Arial" pitchFamily="34" charset="-120"/>
              </a:rPr>
              <a:t>17</a:t>
            </a:r>
            <a:endParaRPr lang="en-US" sz="800" dirty="0"/>
          </a:p>
        </p:txBody>
      </p:sp>
      <p:sp>
        <p:nvSpPr>
          <p:cNvPr id="7" name="Text 2"/>
          <p:cNvSpPr txBox="1"/>
          <p:nvPr/>
        </p:nvSpPr>
        <p:spPr>
          <a:xfrm>
            <a:off x="180000" y="2251713"/>
            <a:ext cx="3619500" cy="815400"/>
          </a:xfrm>
          <a:prstGeom prst="rect">
            <a:avLst/>
          </a:prstGeom>
          <a:noFill/>
          <a:ln/>
        </p:spPr>
        <p:txBody>
          <a:bodyPr wrap="square" lIns="0" tIns="0" rIns="0" bIns="0" rtlCol="0" anchor="b"/>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Хлопки по слогам, чтение слова по частям и выделение ударного слога голосом помогают ребёнку услышать слово точнее. Такие упражнения быстро включают внимание и не дают ему «уснуть».
</a:t>
            </a:r>
            <a:endParaRPr lang="en-US" sz="1100" dirty="0"/>
          </a:p>
        </p:txBody>
      </p:sp>
      <p:sp>
        <p:nvSpPr>
          <p:cNvPr id="8" name="Text 3"/>
          <p:cNvSpPr txBox="1"/>
          <p:nvPr/>
        </p:nvSpPr>
        <p:spPr>
          <a:xfrm>
            <a:off x="180000" y="3252738"/>
            <a:ext cx="3619500" cy="815400"/>
          </a:xfrm>
          <a:prstGeom prst="rect">
            <a:avLst/>
          </a:prstGeom>
          <a:noFill/>
          <a:ln/>
        </p:spPr>
        <p:txBody>
          <a:bodyPr wrap="square" lIns="0" tIns="0" rIns="0" bIns="0" rtlCol="0" anchor="t"/>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Полезны и игровые задания: раскрасить ударную гласную, разрезать слово на карточках, собрать его снова. Когда учёба похожа на игру, правила запоминаются легче и даже с улыбкой.
</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80000" y="180000"/>
            <a:ext cx="7236600" cy="7107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Как проверить себя в слове
</a:t>
            </a:r>
            <a:endParaRPr lang="en-US" sz="2412" dirty="0"/>
          </a:p>
        </p:txBody>
      </p:sp>
      <p:sp>
        <p:nvSpPr>
          <p:cNvPr id="4" name="Text 1"/>
          <p:cNvSpPr txBox="1"/>
          <p:nvPr/>
        </p:nvSpPr>
        <p:spPr>
          <a:xfrm>
            <a:off x="180012" y="2070225"/>
            <a:ext cx="2086800" cy="12948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Сначала слово читают вслух спокойно и без спешки. Так легче услышать, как оно звучит целиком, а не по отдельным кусочкам.
</a:t>
            </a:r>
            <a:endParaRPr lang="en-US" sz="1100" dirty="0"/>
          </a:p>
        </p:txBody>
      </p:sp>
      <p:sp>
        <p:nvSpPr>
          <p:cNvPr id="5" name="Text 2"/>
          <p:cNvSpPr txBox="1"/>
          <p:nvPr/>
        </p:nvSpPr>
        <p:spPr>
          <a:xfrm>
            <a:off x="2412412" y="2070225"/>
            <a:ext cx="2086800" cy="12948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Потом считают гласные и определяют слоги. Если гласных три, то и слогов обычно три — это удобная подсказка для проверки.
</a:t>
            </a:r>
            <a:endParaRPr lang="en-US" sz="1100" dirty="0"/>
          </a:p>
        </p:txBody>
      </p:sp>
      <p:sp>
        <p:nvSpPr>
          <p:cNvPr id="6" name="Text 3"/>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660000"/>
                </a:solidFill>
                <a:latin typeface="Arial" pitchFamily="34" charset="0"/>
                <a:ea typeface="Arial" pitchFamily="34" charset="-122"/>
                <a:cs typeface="Arial" pitchFamily="34" charset="-120"/>
              </a:rPr>
              <a:t>18</a:t>
            </a:r>
            <a:endParaRPr lang="en-US" sz="800" dirty="0"/>
          </a:p>
        </p:txBody>
      </p:sp>
      <p:sp>
        <p:nvSpPr>
          <p:cNvPr id="7" name="Text 4"/>
          <p:cNvSpPr txBox="1"/>
          <p:nvPr/>
        </p:nvSpPr>
        <p:spPr>
          <a:xfrm>
            <a:off x="4644800" y="2070225"/>
            <a:ext cx="2086800" cy="12948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Затем находят ударный слог и смотрят, не вызывает ли слово сомнение. Если нужно, ударение проверяют по словарю, чтобы не ошибиться.
</a:t>
            </a:r>
            <a:endParaRPr lang="en-US" sz="1100" dirty="0"/>
          </a:p>
        </p:txBody>
      </p:sp>
      <p:sp>
        <p:nvSpPr>
          <p:cNvPr id="8" name="Text 5"/>
          <p:cNvSpPr txBox="1"/>
          <p:nvPr/>
        </p:nvSpPr>
        <p:spPr>
          <a:xfrm>
            <a:off x="6877187" y="2070225"/>
            <a:ext cx="2086800" cy="12948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После этого решают, можно ли перенести слово по правилам. Если перенос выглядит неудобно, лучше выбрать другой вариант или оставить слово на строке целиком.
</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0000" y="180000"/>
            <a:ext cx="6884700" cy="7107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Почему эти правила нужны каждый день
</a:t>
            </a:r>
            <a:endParaRPr lang="en-US" sz="2412" dirty="0"/>
          </a:p>
        </p:txBody>
      </p:sp>
      <p:sp>
        <p:nvSpPr>
          <p:cNvPr id="5" name="Text 1"/>
          <p:cNvSpPr txBox="1"/>
          <p:nvPr/>
        </p:nvSpPr>
        <p:spPr>
          <a:xfrm>
            <a:off x="180000" y="2142550"/>
            <a:ext cx="2802000" cy="10395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Когда ребёнок умеет делить слова на слоги, чтение становится плавнее. Слово легче произнести, не споткнувшись на середине, как на длинной дорожке без ям.
</a:t>
            </a:r>
            <a:endParaRPr lang="en-US" sz="1100" dirty="0"/>
          </a:p>
        </p:txBody>
      </p:sp>
      <p:sp>
        <p:nvSpPr>
          <p:cNvPr id="6" name="Text 2"/>
          <p:cNvSpPr txBox="1"/>
          <p:nvPr/>
        </p:nvSpPr>
        <p:spPr>
          <a:xfrm>
            <a:off x="3171000" y="2142550"/>
            <a:ext cx="2802000" cy="10395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Ударение помогает говорить и читать понятно. Если поставить его неверно, слово может прозвучать странно, а иногда даже очень смешно — не хуже шутки.
</a:t>
            </a:r>
            <a:endParaRPr lang="en-US" sz="1100" dirty="0"/>
          </a:p>
        </p:txBody>
      </p:sp>
      <p:sp>
        <p:nvSpPr>
          <p:cNvPr id="7" name="Text 3"/>
          <p:cNvSpPr txBox="1"/>
          <p:nvPr/>
        </p:nvSpPr>
        <p:spPr>
          <a:xfrm>
            <a:off x="6162000" y="2142550"/>
            <a:ext cx="2802000" cy="10395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Правильный перенос делает тетрадь аккуратной и удобной для проверки. Эти умения нужны на уроках, в диктантах, при списывании и при чтении вслух у доски.
</a:t>
            </a:r>
            <a:endParaRPr lang="en-US" sz="1100" dirty="0"/>
          </a:p>
        </p:txBody>
      </p:sp>
      <p:sp>
        <p:nvSpPr>
          <p:cNvPr id="8" name="Text 4"/>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19</a:t>
            </a:r>
            <a:endParaRPr lang="en-US" sz="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376250" y="1444443"/>
            <a:ext cx="6391500" cy="979800"/>
          </a:xfrm>
          <a:prstGeom prst="rect">
            <a:avLst/>
          </a:prstGeom>
          <a:noFill/>
          <a:ln/>
        </p:spPr>
        <p:txBody>
          <a:bodyPr wrap="square" lIns="0" tIns="0" rIns="0" bIns="0" rtlCol="0" anchor="ctr"/>
          <a:lstStyle/>
          <a:p>
            <a:pPr algn="ctr" indent="0" marL="0">
              <a:lnSpc>
                <a:spcPct val="100000"/>
              </a:lnSpc>
              <a:buNone/>
            </a:pPr>
            <a:r>
              <a:rPr lang="en-US" sz="3212" b="1" dirty="0">
                <a:solidFill>
                  <a:srgbClr val="660000"/>
                </a:solidFill>
                <a:latin typeface="Arial" pitchFamily="34" charset="0"/>
                <a:ea typeface="Arial" pitchFamily="34" charset="-122"/>
                <a:cs typeface="Arial" pitchFamily="34" charset="-120"/>
              </a:rPr>
              <a:t>Слово становится понятнее, если знать его правила
</a:t>
            </a:r>
            <a:endParaRPr lang="en-US" sz="3212" dirty="0"/>
          </a:p>
        </p:txBody>
      </p:sp>
      <p:sp>
        <p:nvSpPr>
          <p:cNvPr id="4" name="Text 1"/>
          <p:cNvSpPr txBox="1"/>
          <p:nvPr/>
        </p:nvSpPr>
        <p:spPr>
          <a:xfrm>
            <a:off x="2425500" y="2677079"/>
            <a:ext cx="4293000" cy="979800"/>
          </a:xfrm>
          <a:prstGeom prst="rect">
            <a:avLst/>
          </a:prstGeom>
          <a:noFill/>
          <a:ln/>
        </p:spPr>
        <p:txBody>
          <a:bodyPr wrap="square" lIns="0" tIns="0" rIns="0" bIns="0" rtlCol="0" anchor="ctr"/>
          <a:lstStyle/>
          <a:p>
            <a:pPr algn="ctr" indent="0" marL="0">
              <a:lnSpc>
                <a:spcPct val="115000"/>
              </a:lnSpc>
              <a:buNone/>
            </a:pPr>
            <a:r>
              <a:rPr lang="en-US" sz="986" dirty="0">
                <a:solidFill>
                  <a:srgbClr val="660000"/>
                </a:solidFill>
                <a:latin typeface="Arial" pitchFamily="34" charset="0"/>
                <a:ea typeface="Arial" pitchFamily="34" charset="-122"/>
                <a:cs typeface="Arial" pitchFamily="34" charset="-120"/>
              </a:rPr>
              <a:t>Слог показывает, как слово делится на части, ударение выделяет главный слог, а перенос помогает записывать длинные слова аккуратно. Если помнить всё вместе, писать и читать становится гораздо увереннее.
</a:t>
            </a:r>
            <a:endParaRPr lang="en-US" sz="986"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2026-05-21T19:56:38Z</dcterms:created>
  <dcterms:modified xsi:type="dcterms:W3CDTF">2026-05-21T19:56:38Z</dcterms:modified>
</cp:coreProperties>
</file>