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718" y="1625601"/>
            <a:ext cx="2407130" cy="2517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3855" y="1259173"/>
            <a:ext cx="4447671" cy="2390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Востока: мир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Востока — это множество народов, языков и традиций.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953854" y="3740289"/>
            <a:ext cx="4447671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946713"/>
            <a:ext cx="8620125" cy="1868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2065" y="952499"/>
            <a:ext cx="8199870" cy="1767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без стереотипов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этих слайдах Восток показан как пространство большого разнообразия: от языков и религий до искусства, быта и современных городов.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471597"/>
            <a:ext cx="4094100" cy="118345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«Восток»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023395" y="2671676"/>
            <a:ext cx="3323753" cy="76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название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«Восток» не обозначает один народ или одну культуру. Это удобное обобщение, которое зависит от карты, темы и точки зрения исследователя.
</a:t>
            </a:r>
            <a:endParaRPr lang="en-US" sz="1230" dirty="0"/>
          </a:p>
        </p:txBody>
      </p:sp>
      <p:sp>
        <p:nvSpPr>
          <p:cNvPr id="10" name="Text 3"/>
          <p:cNvSpPr txBox="1"/>
          <p:nvPr/>
        </p:nvSpPr>
        <p:spPr>
          <a:xfrm>
            <a:off x="5220640" y="2671676"/>
            <a:ext cx="3323753" cy="76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случаях под Востоком понимают Ближний Восток, Центральную, Южную или Восточную Азию. Границы меняются, поэтому термины нужно уточнять.
</a:t>
            </a:r>
            <a:endParaRPr lang="en-US" sz="1203" dirty="0"/>
          </a:p>
        </p:txBody>
      </p:sp>
      <p:sp>
        <p:nvSpPr>
          <p:cNvPr id="11" name="Text 4"/>
          <p:cNvSpPr txBox="1"/>
          <p:nvPr/>
        </p:nvSpPr>
        <p:spPr>
          <a:xfrm>
            <a:off x="1023395" y="3691007"/>
            <a:ext cx="3323753" cy="76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«восточный» народ не существует: на этом пространстве живут сотни этносов с собственными историями, языками и традициями.
</a:t>
            </a:r>
            <a:endParaRPr lang="en-US" sz="12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079" y="2058378"/>
            <a:ext cx="344221" cy="2753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6643" y="2058378"/>
            <a:ext cx="344221" cy="2753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2240" y="2030631"/>
            <a:ext cx="248152" cy="33087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8445" y="2030631"/>
            <a:ext cx="330870" cy="33087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Народ, этнос, язык, религия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39077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этнос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или этнос объединяют общая историческая память, представление о происхождении, культура и язык. Это не просто группа людей, живущих рядом.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16640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народ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язык могут использовать разные народы, а один народ — говорить на нескольких языках. Поэтому язык и этнос не всегда совпадают полностью.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4204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общность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тоже не равна этносу: ислам, буддизм или христианство объединяют людей разных происхождений. Внутри каждой традиции существуют свои школы и обычаи.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971767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путать понятия, важно смотреть на происхождение, язык, веру и культуру вместе. Только так можно понять, чем группы похожи и чем различаются.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17" y="1429638"/>
            <a:ext cx="3264562" cy="9787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17" y="2496753"/>
            <a:ext cx="3264562" cy="9787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17" y="3563854"/>
            <a:ext cx="3264562" cy="97873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617" y="757002"/>
            <a:ext cx="8111932" cy="538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регионы Востока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16567" y="1575056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Япония и Корея часто сравнивают по городам, письменности и традиционному искусству, но у каждой страны свой путь развития. Горные ландшафты, побережья и плотные мегаполисы создают разные условия жизни.
</a:t>
            </a:r>
            <a:endParaRPr lang="en-US" sz="1034" dirty="0"/>
          </a:p>
        </p:txBody>
      </p:sp>
      <p:sp>
        <p:nvSpPr>
          <p:cNvPr id="12" name="Text 3"/>
          <p:cNvSpPr txBox="1"/>
          <p:nvPr/>
        </p:nvSpPr>
        <p:spPr>
          <a:xfrm>
            <a:off x="3916567" y="26421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Запад Азии
</a:t>
            </a:r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Индия, Иран, Турция и арабские страны показывают, как по-разному могут сочетаться древние города, религиозные центры, торговые пути и современные районы. Здесь особенно заметно влияние истории на повседневность.
</a:t>
            </a:r>
            <a:endParaRPr lang="en-US" sz="1021" dirty="0"/>
          </a:p>
        </p:txBody>
      </p:sp>
      <p:sp>
        <p:nvSpPr>
          <p:cNvPr id="13" name="Text 4"/>
          <p:cNvSpPr txBox="1"/>
          <p:nvPr/>
        </p:nvSpPr>
        <p:spPr>
          <a:xfrm>
            <a:off x="3916567" y="37092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Степи, острова и 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Узбекистан, Казахстан, Монголия и Индонезия напоминают, что Восток не ограничивается одной природной зоной. Степи, горы, острова и пустыни формируют разные занятия, одежду и культурные привычки.
</a:t>
            </a:r>
            <a:endParaRPr lang="en-US" sz="107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языковые семьи и примеры языков региона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верования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рядом существуют мировые религии и местные традиции, а внутри каждой из них есть разные направления и обряды.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 Востока очень разнообразна: рядом существуют несколько крупных традиций и местные верования, поэтому важны уточнение региона и контекста.
</a:t>
            </a:r>
            <a:endParaRPr lang="en-US" sz="1088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религиозной карте стран Востока на основе справочных и энциклопедических источников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маршруты обмена товарами, идеями и культурами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и обмены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177043"/>
            <a:ext cx="4133850" cy="247869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народы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36899" y="2176462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беседы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Этнографы наблюдают повседневную жизнь, записывают рассказы и сравнивают обычаи разных групп. Их работа помогает увидеть не только праздники, но и обычные семейные привычки.
</a:t>
            </a:r>
            <a:endParaRPr lang="en-US" sz="916" dirty="0"/>
          </a:p>
        </p:txBody>
      </p:sp>
      <p:sp>
        <p:nvSpPr>
          <p:cNvPr id="11" name="Text 3"/>
          <p:cNvSpPr txBox="1"/>
          <p:nvPr/>
        </p:nvSpPr>
        <p:spPr>
          <a:xfrm>
            <a:off x="736899" y="2826840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изучают жилища, посуду, украшения и следы древних поселений. По этим находкам можно восстановить, как люди строили дома, вели хозяйство и меняли среду вокруг себя.
</a:t>
            </a:r>
            <a:endParaRPr lang="en-US" sz="916" dirty="0"/>
          </a:p>
        </p:txBody>
      </p:sp>
      <p:sp>
        <p:nvSpPr>
          <p:cNvPr id="12" name="Text 4"/>
          <p:cNvSpPr txBox="1"/>
          <p:nvPr/>
        </p:nvSpPr>
        <p:spPr>
          <a:xfrm>
            <a:off x="736899" y="3477217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источник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Лингвисты исследуют слова, грамматику и письменность, чтобы понять родство языков и контакты между народами. Язык часто хранит память о древних связях и переселениях.
</a:t>
            </a:r>
            <a:endParaRPr lang="en-US" sz="916" dirty="0"/>
          </a:p>
        </p:txBody>
      </p:sp>
      <p:sp>
        <p:nvSpPr>
          <p:cNvPr id="13" name="Text 5"/>
          <p:cNvSpPr txBox="1"/>
          <p:nvPr/>
        </p:nvSpPr>
        <p:spPr>
          <a:xfrm>
            <a:off x="736899" y="4127595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источников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обращаются к архивам, музеям, семейным документам и устным преданиям. Когда источники сравнивают между собой, картина жизни общества становится точнее и полнее.
</a:t>
            </a:r>
            <a:endParaRPr lang="en-US" sz="9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49" y="2572166"/>
            <a:ext cx="2458231" cy="2083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символы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1023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отражает климат, привычный образ жизни и местные ремёсла. Она помогает понять, как люди приспосабливались к жаре, холоду, ветру и повседневным занятиям.
</a:t>
            </a:r>
            <a:endParaRPr lang="en-US" sz="1052" dirty="0"/>
          </a:p>
        </p:txBody>
      </p:sp>
      <p:sp>
        <p:nvSpPr>
          <p:cNvPr id="11" name="Text 3"/>
          <p:cNvSpPr txBox="1"/>
          <p:nvPr/>
        </p:nvSpPr>
        <p:spPr>
          <a:xfrm>
            <a:off x="351023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 ткани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вышивка часто показывают мастерство мастера, символы региона и семейные предпочтения. По ним можно узнать, где вещь была создана и для кого предназначалась.
</a:t>
            </a:r>
            <a:endParaRPr lang="en-US" sz="995" dirty="0"/>
          </a:p>
        </p:txBody>
      </p:sp>
      <p:sp>
        <p:nvSpPr>
          <p:cNvPr id="12" name="Text 4"/>
          <p:cNvSpPr txBox="1"/>
          <p:nvPr/>
        </p:nvSpPr>
        <p:spPr>
          <a:xfrm>
            <a:off x="641345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Кимоно, сари, халат или хиджаб имеют не только практический, но и культурный смысл. В них важны форма, способ ношения и уважение к традиции.
</a:t>
            </a:r>
            <a:endParaRPr lang="en-US" sz="1052" dirty="0"/>
          </a:p>
        </p:txBody>
      </p:sp>
      <p:sp>
        <p:nvSpPr>
          <p:cNvPr id="13" name="Text 5"/>
          <p:cNvSpPr txBox="1"/>
          <p:nvPr/>
        </p:nvSpPr>
        <p:spPr>
          <a:xfrm>
            <a:off x="641345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могла указывать на возраст, праздник, профессию или статус человека. Поэтому один и тот же вид костюма в разных случаях выглядел по-разному.
</a:t>
            </a:r>
            <a:endParaRPr lang="en-US" sz="10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767393"/>
            <a:ext cx="4392940" cy="14018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жизни и жильё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 расселения и образа жизни показывает, что они часто сосуществовали и влияли друг на 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хозяйство и доступ к воде сильнее всего влияли на жильё. Разные формы жизни не заменяли друг друга полностью, а существовали рядом.
</a:t>
            </a:r>
            <a:endParaRPr lang="en-US" sz="936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истории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260" y="1014846"/>
            <a:ext cx="3987384" cy="3488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семью и общину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224244" y="1039007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 опора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часто становится первой школой поведения: здесь ребёнок учится уважению, правилам общения и ответственности за младших. Важно не только родство, но и поддержка, которую дают каждый день.
</a:t>
            </a:r>
            <a:endParaRPr lang="en-US" sz="1106" dirty="0"/>
          </a:p>
        </p:txBody>
      </p:sp>
      <p:sp>
        <p:nvSpPr>
          <p:cNvPr id="10" name="Text 3"/>
          <p:cNvSpPr txBox="1"/>
          <p:nvPr/>
        </p:nvSpPr>
        <p:spPr>
          <a:xfrm>
            <a:off x="5224244" y="1993623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старшим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обществах особенно уважают старших. Их опыт считают ценным, а решение семейных вопросов нередко принимают после обсуждения с бабушками, дедушками и другими авторитетными родственниками.
</a:t>
            </a:r>
            <a:endParaRPr lang="en-US" sz="1106" dirty="0"/>
          </a:p>
        </p:txBody>
      </p:sp>
      <p:sp>
        <p:nvSpPr>
          <p:cNvPr id="11" name="Text 4"/>
          <p:cNvSpPr txBox="1"/>
          <p:nvPr/>
        </p:nvSpPr>
        <p:spPr>
          <a:xfrm>
            <a:off x="5224244" y="2948239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помогает в повседневной жизни: вместе отмечают праздники, делят труд и поддерживают тех, кому нужна помощь. Это укрепляет чувство принадлежности и взаимной ответственности.
</a:t>
            </a:r>
            <a:endParaRPr lang="en-US" sz="1106" dirty="0"/>
          </a:p>
        </p:txBody>
      </p:sp>
      <p:sp>
        <p:nvSpPr>
          <p:cNvPr id="12" name="Text 5"/>
          <p:cNvSpPr txBox="1"/>
          <p:nvPr/>
        </p:nvSpPr>
        <p:spPr>
          <a:xfrm>
            <a:off x="5224244" y="3902856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гостеприимства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в восточных культурах связано не только с вежливостью, но и с традицией принимать гостя как важного человека. Совместная еда и беседа часто выражают доверие.
</a:t>
            </a:r>
            <a:endParaRPr lang="en-US" sz="110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00" y="2134610"/>
            <a:ext cx="4714800" cy="18789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5050" y="900032"/>
            <a:ext cx="8477950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праздников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175140" y="1972447"/>
            <a:ext cx="2480100" cy="220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обряды помогают увидеть связь культуры с природой, верой и семейной памятью.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традициях праздник связан с календарём, сменой сезона или важным религиозным событием. Он объединяет семьи и задаёт особое чувство начала.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4800" y="4246794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справочники и календарные традиции народов Востока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95" y="1772295"/>
            <a:ext cx="2515317" cy="159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0065" y="1772296"/>
            <a:ext cx="2515316" cy="15990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1934" y="1772296"/>
            <a:ext cx="2515316" cy="15990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78194" y="754380"/>
            <a:ext cx="8101924" cy="5314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искусства и архитектуры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78192" y="3505199"/>
            <a:ext cx="2515317" cy="100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силуэт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города узнаются по силуэту куполов, минаретов и ворот. Внутренние дворы создают тень и прохладу, а стены часто украшают орнаменты, которые подчеркивают красоту формы и ритм пространства.
</a:t>
            </a:r>
            <a:endParaRPr lang="en-US" sz="1008" dirty="0"/>
          </a:p>
        </p:txBody>
      </p:sp>
      <p:sp>
        <p:nvSpPr>
          <p:cNvPr id="12" name="Text 3"/>
          <p:cNvSpPr txBox="1"/>
          <p:nvPr/>
        </p:nvSpPr>
        <p:spPr>
          <a:xfrm>
            <a:off x="3220065" y="3505199"/>
            <a:ext cx="2515316" cy="100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со 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храмах, мечетях и дворцах орнамент не просто украшает стены. Каллиграфия, геометрические узоры и растительные мотивы передают идею порядка, мастерства и уважения к традиции.
</a:t>
            </a:r>
            <a:endParaRPr lang="en-US" sz="1080" dirty="0"/>
          </a:p>
        </p:txBody>
      </p:sp>
      <p:sp>
        <p:nvSpPr>
          <p:cNvPr id="13" name="Text 4"/>
          <p:cNvSpPr txBox="1"/>
          <p:nvPr/>
        </p:nvSpPr>
        <p:spPr>
          <a:xfrm>
            <a:off x="5961934" y="3505199"/>
            <a:ext cx="2515316" cy="100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Востока умеет соединять величие и повседневность. Дворец, пагода или караван-сарай могут быть очень разными, но все они показывают, как люди приспосабливали красоту к климату и жизни.
</a:t>
            </a:r>
            <a:endParaRPr lang="en-US" sz="10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49" y="2573500"/>
            <a:ext cx="3593612" cy="20810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 движения Востока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06574" y="2556086"/>
            <a:ext cx="4017699" cy="597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 Востоке часто звучит на праздниках, в театре и во время обрядов. Она помогает передать настроение события, а ритм барабанов и звон колокольчиков подчёркивают торжественные моменты.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4706574" y="3307582"/>
            <a:ext cx="4017699" cy="597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голос инструмента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инструменты, такие как сямисэн, дутар, ситар и уд, хорошо показывают разнообразие музыкальных традиций. У каждого инструмента свой тембр, и именно он делает исполнение узнаваемым.
</a:t>
            </a:r>
            <a:endParaRPr lang="en-US" sz="898" dirty="0"/>
          </a:p>
        </p:txBody>
      </p:sp>
      <p:sp>
        <p:nvSpPr>
          <p:cNvPr id="11" name="Text 4"/>
          <p:cNvSpPr txBox="1"/>
          <p:nvPr/>
        </p:nvSpPr>
        <p:spPr>
          <a:xfrm>
            <a:off x="4706574" y="4059077"/>
            <a:ext cx="4017699" cy="597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как 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часто рассказывает историю без слов: через движения, жесты и костюм он передаёт память о прошлом, ритуал или радость праздника. Поэтому танец воспринимают как часть общей культуры.
</a:t>
            </a:r>
            <a:endParaRPr lang="en-US" sz="8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965" y="2286286"/>
            <a:ext cx="200209" cy="2288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7615" y="2305192"/>
            <a:ext cx="238748" cy="1909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7615" y="3536641"/>
            <a:ext cx="238748" cy="212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5805" y="3528346"/>
            <a:ext cx="200209" cy="22881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78194" y="960120"/>
            <a:ext cx="8101924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ремёсла региона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47869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ковры
</a:t>
            </a:r>
            <a:pPr algn="l" indent="0" marL="0">
              <a:lnSpc>
                <a:spcPct val="100000"/>
              </a:lnSpc>
              <a:buNone/>
            </a:pPr>
            <a:r>
              <a:rPr lang="en-US" sz="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Ткачество ковров и тканей требует терпения, точного рисунка и хорошего знания материалов. В орнаментах часто сохраняются местные символы, по которым можно узнать регион и мастерскую традицию.
</a:t>
            </a:r>
            <a:endParaRPr lang="en-US" sz="759" dirty="0"/>
          </a:p>
        </p:txBody>
      </p:sp>
      <p:sp>
        <p:nvSpPr>
          <p:cNvPr id="15" name="Text 3"/>
          <p:cNvSpPr txBox="1"/>
          <p:nvPr/>
        </p:nvSpPr>
        <p:spPr>
          <a:xfrm>
            <a:off x="326761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 и фарфор
</a:t>
            </a:r>
            <a:pPr algn="l" indent="0" marL="0">
              <a:lnSpc>
                <a:spcPct val="100000"/>
              </a:lnSpc>
              <a:buNone/>
            </a:pPr>
            <a:r>
              <a:rPr lang="en-US" sz="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и фарфор ценились не только за прочность, но и за изящество формы. Роспись посуды в Средней Азии, Китае и других регионах показывает, как ремесло становилось искусством.
</a:t>
            </a:r>
            <a:endParaRPr lang="en-US" sz="759" dirty="0"/>
          </a:p>
        </p:txBody>
      </p:sp>
      <p:sp>
        <p:nvSpPr>
          <p:cNvPr id="16" name="Text 4"/>
          <p:cNvSpPr txBox="1"/>
          <p:nvPr/>
        </p:nvSpPr>
        <p:spPr>
          <a:xfrm>
            <a:off x="3267615" y="399563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и 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металлом требовала силы, точности и опыта. Мастера создавали украшения, оружие, сосуды и бытовые вещи, соединяя пользу с красотой и нередко передавая секреты мастерства в семье.
</a:t>
            </a:r>
            <a:endParaRPr lang="en-US" sz="759" dirty="0"/>
          </a:p>
        </p:txBody>
      </p:sp>
      <p:sp>
        <p:nvSpPr>
          <p:cNvPr id="17" name="Text 5"/>
          <p:cNvSpPr txBox="1"/>
          <p:nvPr/>
        </p:nvSpPr>
        <p:spPr>
          <a:xfrm>
            <a:off x="6056535" y="399563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 и миниатюры
</a:t>
            </a:r>
            <a:pPr algn="l" indent="0" marL="0">
              <a:lnSpc>
                <a:spcPct val="100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Книжное дело включало переписку текстов, украшение рукописей и создание миниатюр. Такие книги были не только источниками знаний, но и ценными художественными предметами, которые берегли поколениями.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письменность и книги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84431" y="2648455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свитка к книге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долго развивалась от рукописей и свитков к печатным книгам. Это изменило скорость передачи знаний, а также сделало обучение доступнее для большего числа людей.
</a:t>
            </a:r>
            <a:endParaRPr lang="en-US" sz="708" dirty="0"/>
          </a:p>
        </p:txBody>
      </p:sp>
      <p:sp>
        <p:nvSpPr>
          <p:cNvPr id="11" name="Text 3"/>
          <p:cNvSpPr txBox="1"/>
          <p:nvPr/>
        </p:nvSpPr>
        <p:spPr>
          <a:xfrm>
            <a:off x="684431" y="3156098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системы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странах Востока используют арабскую графику, иероглифы, индийские и тюркские системы письма. Поэтому одну и ту же идею можно записать совершенно разными знаками.
</a:t>
            </a:r>
            <a:endParaRPr lang="en-US" sz="708" dirty="0"/>
          </a:p>
        </p:txBody>
      </p:sp>
      <p:sp>
        <p:nvSpPr>
          <p:cNvPr id="12" name="Text 4"/>
          <p:cNvSpPr txBox="1"/>
          <p:nvPr/>
        </p:nvSpPr>
        <p:spPr>
          <a:xfrm>
            <a:off x="684431" y="3663741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всегда была хранителем памяти: в ней записывали законы, сказания, научные наблюдения и учебные тексты. Через книги культуры передавали опыт от одного поколения к другому.
</a:t>
            </a:r>
            <a:endParaRPr lang="en-US" sz="708" dirty="0"/>
          </a:p>
        </p:txBody>
      </p:sp>
      <p:sp>
        <p:nvSpPr>
          <p:cNvPr id="13" name="Text 5"/>
          <p:cNvSpPr txBox="1"/>
          <p:nvPr/>
        </p:nvSpPr>
        <p:spPr>
          <a:xfrm>
            <a:off x="684431" y="4171383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 цифровую эпоху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письменная культура продолжается в электронных книгах, учебных платформах и сообщениях. Но уважение к грамотности и точному слову остаётся таким же важным, как и раньше.
</a:t>
            </a:r>
            <a:endParaRPr lang="en-US" sz="7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технологии и традиции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города, образование и технологии меняют повседневную жизнь, но местные традиции остаются важной частью идентичности.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региона строится на сочетании урбанизации, образования и цифровых технологий. При этом семейные и культурные традиции продолжают влиять на поведение молодых людей.
</a:t>
            </a:r>
            <a:endParaRPr lang="en-US" sz="1088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теме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уважительному разговору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9037" y="2740620"/>
            <a:ext cx="1828807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называть народы, страны и религии точно, без расплывчатых слов. Это помогает показать уважение и избежать путаницы, особенно когда речь идёт о разных культурах одного региона.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29795" y="2740620"/>
            <a:ext cx="1828807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нужно проверять источники: сравнивать учебник, карту, музейный материал и надёжные статьи. Один пример не должен заменять всю картину, потому что культуры всегда сложнее стереотипа.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40553" y="2740620"/>
            <a:ext cx="1828807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полезно искать различия внутри одной традиции: у народов могут отличаться язык, одежда, кухня и обычаи. Такое сравнение учит видеть не только общее, но и особенное.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51310" y="2740620"/>
            <a:ext cx="1828807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важно делать выводы осторожно и конкретно. Вместо общих ярлыков лучше говорить о людях, местах и событиях, которые действительно подтверждены фактами и уважительным наблюдением.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4610" y="919375"/>
            <a:ext cx="7794892" cy="1652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 — это норма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 — это не одна культура, а множество народов с собственными языками, верой, традициями и образом жизни. Чем точнее мы смотрим на факты, тем лучше понимаем это разнообразие.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2026-07-26T19:41:34Z</dcterms:created>
  <dcterms:modified xsi:type="dcterms:W3CDTF">2026-07-26T19:41:34Z</dcterms:modified>
</cp:coreProperties>
</file>