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Потрясения перестраивают жизнь общества глубже, чем кажется.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965700"/>
            <a:ext cx="8045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потрясения и страх перемен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потрясения меняют 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Переломы опасны тем, что ломают повседневные правила: кто управляет, как работают экономика и право, чему можно верить. На примерах 1900–1922 годов и 988 года видно, как общество проходит кризис и заново собирает порядок.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067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Предпосылки кризиса до 1914 года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57" y="1550529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напряжения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XX века европейские державы опирались на союзы, колонии и растущие армии. Такая система удерживала баланс, но делала любую ошибку опасной для всего континента.
</a:t>
            </a:r>
            <a:endParaRPr lang="en-US" sz="1276" dirty="0"/>
          </a:p>
        </p:txBody>
      </p:sp>
      <p:sp>
        <p:nvSpPr>
          <p:cNvPr id="10" name="Text 3"/>
          <p:cNvSpPr txBox="1"/>
          <p:nvPr/>
        </p:nvSpPr>
        <p:spPr>
          <a:xfrm>
            <a:off x="270057" y="242606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6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движения усиливали борьбу за автономию и пересмотр границ. Империи сталкивались не только с внешним соперничеством, но и с внутренними требованиями признания и самоуправления.
</a:t>
            </a:r>
            <a:endParaRPr lang="en-US" sz="1276" dirty="0"/>
          </a:p>
        </p:txBody>
      </p:sp>
      <p:sp>
        <p:nvSpPr>
          <p:cNvPr id="11" name="Text 4"/>
          <p:cNvSpPr txBox="1"/>
          <p:nvPr/>
        </p:nvSpPr>
        <p:spPr>
          <a:xfrm>
            <a:off x="270057" y="3301604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противоречия
</a:t>
            </a:r>
            <a:pPr algn="l" indent="0" marL="0">
              <a:lnSpc>
                <a:spcPct val="100000"/>
              </a:lnSpc>
              <a:buNone/>
            </a:pPr>
            <a:r>
              <a:rPr lang="en-US" sz="6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неравенство, забастовки и кризисы управления подрывали доверие к государствам. Для миллионов людей политика всё чаще связывалась не с порядком, а с нестабильностью и несправедливостью.
</a:t>
            </a:r>
            <a:endParaRPr lang="en-US" sz="1276" dirty="0"/>
          </a:p>
        </p:txBody>
      </p:sp>
      <p:sp>
        <p:nvSpPr>
          <p:cNvPr id="12" name="Text 5"/>
          <p:cNvSpPr txBox="1"/>
          <p:nvPr/>
        </p:nvSpPr>
        <p:spPr>
          <a:xfrm>
            <a:off x="270057" y="417713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войне
</a:t>
            </a:r>
            <a:pPr algn="l" indent="0" marL="0">
              <a:lnSpc>
                <a:spcPct val="100000"/>
              </a:lnSpc>
              <a:buNone/>
            </a:pPr>
            <a:r>
              <a:rPr lang="en-US" sz="6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Русско-японская война 1904–1905 годов и последующие международные кризисы показали, насколько хрупким стал мир. К 1914 году противоречия уже были слишком глубоки, чтобы их можно было остановить дипломатией.
</a:t>
            </a:r>
            <a:endParaRPr lang="en-US" sz="127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локальный конфликт стал мировой войной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050" y="1827775"/>
            <a:ext cx="2729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Сараевский выстрел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Убийство эрцгерцога Франца Фердинанда в Сараеве стало не столько причиной войны, сколько спусковым крючком. Оно показало, насколько напряжёнными были отношения между державами.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07753" y="1837190"/>
            <a:ext cx="2729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Эскалация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6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Июльский кризис быстро превратил дипломатический конфликт в цепочку ультиматумов и мобилизаций. Каждая сторона опасалась потерять стратегическое преимущество, поэтому уступки становились всё менее вероятными.
</a:t>
            </a:r>
            <a:endParaRPr lang="en-US" sz="1267" dirty="0"/>
          </a:p>
        </p:txBody>
      </p:sp>
      <p:sp>
        <p:nvSpPr>
          <p:cNvPr id="12" name="Text 4"/>
          <p:cNvSpPr txBox="1"/>
          <p:nvPr/>
        </p:nvSpPr>
        <p:spPr>
          <a:xfrm>
            <a:off x="6145450" y="1837190"/>
            <a:ext cx="2729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втягивания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союзов усилила эффект домино: локальный конфликт втянул в войну крупные державы Европы. В результате спор вокруг Балкан превратился в Первую мировую войну.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1914–1918: война как проверка государства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быстро стала испытанием не только для армий, но и для снабжения, управления и общественного терпения: фронт и тыл оказались связаны одной цепью дефицита.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1917–1918 годам напряжение достигло максимума: затяжная война, потери и дефицит подорвали устойчивость старых империй.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Первой мировой войны, 1914–1918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 год: падение монархии и кризис власти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43131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доверия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неудачи и огромные потери подорвали авторитет самодержавия. Всё больше людей воспринимали власть как неспособную ни выиграть войну, ни защитить страну от кризиса.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1675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надлом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Снабжение городов и армии ухудшалось, а цены росли быстрее доходов. Инфляция делала повседневную жизнь тяжелее, и недовольство охватывало рабочих, солдат и часть элит.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292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Революционный взрыв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Февральские события 1917 года начались как массовый протест против нехватки хлеба и общей усталости от войны. Однако очень быстро они переросли в политический обвал монархии.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0417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Нерешённые проблемы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Отречение Николая II закрыло историю монархии, но не решило вопроса о войне, земле и власти. Страна вступила в период, где старые институты уже не работали, а новые ещё не укрепились.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Двоевластие и Октябрь 1917 года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политических переходов после Февральской революции 1917 года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6067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означала «мировая революция»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66910" y="1550528"/>
            <a:ext cx="4992153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без 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Большевики считали, что русская революция не должна остаться изолированной. Они ожидали, что рабочие движения в Европе поддержат падение старого порядка и ускорят общий революционный процесс.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66910" y="2654432"/>
            <a:ext cx="4992153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сеть
</a:t>
            </a:r>
            <a:pPr algn="l" indent="0" marL="0">
              <a:lnSpc>
                <a:spcPct val="100000"/>
              </a:lnSpc>
              <a:buNone/>
            </a:pPr>
            <a:r>
              <a:rPr lang="en-US" sz="7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Коминтерн стал инструментом координации коммунистических партий и распространения идей за пределы России. Через него революция мыслилась как международное политическое движение, а не только внутренний переворот.
</a:t>
            </a:r>
            <a:endParaRPr lang="en-US" sz="1425" dirty="0"/>
          </a:p>
        </p:txBody>
      </p:sp>
      <p:sp>
        <p:nvSpPr>
          <p:cNvPr id="11" name="Text 4"/>
          <p:cNvSpPr txBox="1"/>
          <p:nvPr/>
        </p:nvSpPr>
        <p:spPr>
          <a:xfrm>
            <a:off x="266910" y="3758335"/>
            <a:ext cx="4992153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мировой революции придавала переменам исторический смысл и оправдывала жёсткие меры. Она обещала не временный кризис, а рождение нового мира, где капитализм будет заменён иной системой.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1918–1922: гражданская война и новый порядок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окончания войны в стране продолжались борьба за власть, экономический разрыв и споры о будущем политическом устройстве.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1922 году военный конфликт сменился государственным оформлением новой системы: победитель закрепил власть и создал Союз ССР.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Гражданской войны в России и образования СССР, 1918–1922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общество боится больших потрясений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66900" y="1823149"/>
            <a:ext cx="13710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надлом
</a:t>
            </a:r>
            <a:pPr algn="l" indent="0" marL="0">
              <a:lnSpc>
                <a:spcPct val="100000"/>
              </a:lnSpc>
              <a:buNone/>
            </a:pPr>
            <a:r>
              <a:rPr lang="en-US" sz="4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рушатся поставки и деньги обесцениваются, повседневная жизнь становится непредсказуемой. Люди думают не о будущем, а о том, хватит ли еды и топлива на завтра.
</a:t>
            </a:r>
            <a:endParaRPr lang="en-US" sz="1093" dirty="0"/>
          </a:p>
        </p:txBody>
      </p:sp>
      <p:sp>
        <p:nvSpPr>
          <p:cNvPr id="13" name="Text 3"/>
          <p:cNvSpPr txBox="1"/>
          <p:nvPr/>
        </p:nvSpPr>
        <p:spPr>
          <a:xfrm>
            <a:off x="2051928" y="1823149"/>
            <a:ext cx="13710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Неясная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власть меняется быстро, исчезает понятный источник решений. Тогда даже обычные вопросы — от безопасности до судов — превращаются в спор о том, кто вообще имеет право приказывать.
</a:t>
            </a:r>
            <a:endParaRPr lang="en-US" sz="1125" dirty="0"/>
          </a:p>
        </p:txBody>
      </p:sp>
      <p:sp>
        <p:nvSpPr>
          <p:cNvPr id="14" name="Text 4"/>
          <p:cNvSpPr txBox="1"/>
          <p:nvPr/>
        </p:nvSpPr>
        <p:spPr>
          <a:xfrm>
            <a:off x="3887081" y="1823695"/>
            <a:ext cx="13710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Слом правил
</a:t>
            </a:r>
            <a:pPr algn="l" indent="0" marL="0">
              <a:lnSpc>
                <a:spcPct val="100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перелома старые нормы уже ослабли, а новые ещё не признаны. Из-за этого люди теряют чувство справедливости, и страх перед произволом становится особенно сильным.
</a:t>
            </a:r>
            <a:endParaRPr lang="en-US" sz="1125" dirty="0"/>
          </a:p>
        </p:txBody>
      </p:sp>
      <p:sp>
        <p:nvSpPr>
          <p:cNvPr id="15" name="Text 5"/>
          <p:cNvSpPr txBox="1"/>
          <p:nvPr/>
        </p:nvSpPr>
        <p:spPr>
          <a:xfrm>
            <a:off x="5710172" y="1823695"/>
            <a:ext cx="13710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насилия
</a:t>
            </a:r>
            <a:pPr algn="l" indent="0" marL="0">
              <a:lnSpc>
                <a:spcPct val="100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Мобилизация, репрессии и уличное насилие затрагивают не только фронт, но и семьи. Человек начинает воспринимать мир как пространство риска, где завтра может не быть прежней жизни.
</a:t>
            </a:r>
            <a:endParaRPr lang="en-US" sz="1125" dirty="0"/>
          </a:p>
        </p:txBody>
      </p:sp>
      <p:sp>
        <p:nvSpPr>
          <p:cNvPr id="16" name="Text 6"/>
          <p:cNvSpPr txBox="1"/>
          <p:nvPr/>
        </p:nvSpPr>
        <p:spPr>
          <a:xfrm>
            <a:off x="7511475" y="1823695"/>
            <a:ext cx="13710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4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Беженцы, потери близких и разрыв привычных связей лишают общество опоры. Чем меньше доверия между людьми и группами, тем труднее сохранить спокойствие в момент кризиса.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точкой, после которой религия и государство на Руси начали перестраиваться вместе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988 год — дата, с которой началось включение Руси в христианский мир и новая политическая легитимация власти.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988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«Повесть временных лет»; традиционная датировка Крещения Руси.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8550" y="475588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была выбрана именно эта вера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849300" y="1943301"/>
            <a:ext cx="363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предлагало более универсальную систему ценностей, чем местные культы. Для князя это означало не только новую веру, но и более цельную модель единства для разнородной державы.
</a:t>
            </a:r>
            <a:endParaRPr lang="en-US" sz="1273" dirty="0"/>
          </a:p>
        </p:txBody>
      </p:sp>
      <p:sp>
        <p:nvSpPr>
          <p:cNvPr id="11" name="Text 3"/>
          <p:cNvSpPr txBox="1"/>
          <p:nvPr/>
        </p:nvSpPr>
        <p:spPr>
          <a:xfrm>
            <a:off x="4849300" y="2869224"/>
            <a:ext cx="363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Престиж и дипломатия
</a:t>
            </a:r>
            <a:pPr algn="l" indent="0" marL="0">
              <a:lnSpc>
                <a:spcPct val="100000"/>
              </a:lnSpc>
              <a:buNone/>
            </a:pPr>
            <a:r>
              <a:rPr lang="en-US" sz="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была крупнейшим и наиболее престижным христианским центром региона. Союз с ней повышал международный статус Владимира и открывал путь к дипломатическому признанию Руси.
</a:t>
            </a:r>
            <a:endParaRPr lang="en-US" sz="1273" dirty="0"/>
          </a:p>
        </p:txBody>
      </p:sp>
      <p:sp>
        <p:nvSpPr>
          <p:cNvPr id="12" name="Text 4"/>
          <p:cNvSpPr txBox="1"/>
          <p:nvPr/>
        </p:nvSpPr>
        <p:spPr>
          <a:xfrm>
            <a:off x="4849300" y="3795149"/>
            <a:ext cx="363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Сакральная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вера укрепляла представление о княжеской власти как о порядке, поддержанном высшим авторитетом. Это помогало подчинять местные элиты и ослаблять религиозную разобщённость.
</a:t>
            </a:r>
            <a:endParaRPr lang="en-US" sz="127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власть и право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2774928"/>
            <a:ext cx="23313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центра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Крещения Руси княжеская власть получила более устойчивую идеологическую опору. Религиозная общность помогала объединять земли вокруг центра и уменьшала зависимость от племенных различий.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04761" y="2774928"/>
            <a:ext cx="23313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правовые нормы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стала важным участником управления: она поддерживала порядок, закрепляла нормы поведения и помогала распространять единые представления о браке, клятве и ответственности.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6761" y="2774928"/>
            <a:ext cx="23313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повседневности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Христианские представления постепенно меняли повседневную жизнь: усиливалась роль письменных договоров, моральных запретов и судебных решений. Право становилось более общим, а не только местным.
</a:t>
            </a:r>
            <a:endParaRPr lang="en-US" sz="131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231" y="1601732"/>
            <a:ext cx="463838" cy="530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505360"/>
            <a:ext cx="520200" cy="416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328897"/>
            <a:ext cx="520200" cy="46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98675"/>
            <a:ext cx="520200" cy="416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культуру и образование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получила новый импульс: для богослужения, обучения и управления требовались книги, грамотные люди и переводчики. Это ускорило распространение книжной культуры и образованности.
</a:t>
            </a:r>
            <a:endParaRPr lang="en-US" sz="1078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и школы
</a:t>
            </a:r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Церковные школы помогали обучать чтению и письму будущих священнослужителей и людей при дворе. Через них христианская традиция закреплялась не только в обрядах, но и в знаниях.
</a:t>
            </a:r>
            <a:endParaRPr lang="en-US" sz="1078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стали способом осмыслить прошлое Руси в христианской перспективе. Они связывали историю страны с нравственными оценками, памятью о князьях и представлением о Божьем промысле.
</a:t>
            </a:r>
            <a:endParaRPr lang="en-US" sz="1078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Иконопись и каменные храмы создали новый художественный язык. Византийские образцы были переосмыслены на местной почве и стали частью узнаваемого образа древнерусской культуры.
</a:t>
            </a:r>
            <a:endParaRPr lang="en-US" sz="107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связи после 988 года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Династические браки и престиж
</a:t>
            </a:r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крещения Русь стала восприниматься как часть христианской дипломатии. Это усилило значение династических браков, при которых родство закрепляло мир и повышало статус правящей семьи.
</a:t>
            </a:r>
            <a:endParaRPr lang="en-US" sz="1080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 и торговля
</a:t>
            </a:r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посольства получили более понятный культурный и политический язык общения. Общая вера облегчала контакты с соседями, разделявшими христианские нормы и символы власти.
</a:t>
            </a:r>
            <a:endParaRPr lang="en-US" sz="1083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позиция Руси
</a:t>
            </a:r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Вхождение в христианский мир не означало утраты самостоятельности. Напротив, Русь получила возможность действовать как признанный участник средневековой международной системы, а не как периферийная земля.
</a:t>
            </a:r>
            <a:endParaRPr lang="en-US" sz="98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933358"/>
            <a:ext cx="3287100" cy="8942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больших переходов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показывает: в обоих случаях перелом начинается с кризиса легитимности и заканчивается перестройкой институтов, но пути к новому порядку были разными.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в войнах, и в религиозной реформе общество вынуждено заново определять нормы, власть и идентичность. Различие — в степени насилия и способе легитимации.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по материалам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общество уменьшает страх перед кризисом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0750" y="1943300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Предсказуемость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Надёжные правила снижают тревогу, потому что делают будущее хотя бы частично предсказуемым. Когда закон работает одинаково для разных групп, общество легче переживает напряжение и не скатывается к панике.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20750" y="2650597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институтов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институты нужны не только государству, но и гражданам. Если школы, суды, транспорт и помощь населению продолжают работать, кризис не превращается в полный распад повседневной жизни.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20750" y="3357906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поддержка смягчает удар по самым уязвимым. Помощь тем, кто теряет работу, жильё или безопасность, уменьшает недоверие между людьми и предотвращает рост насилия.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820750" y="4065203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учит различать слухи, пропаганду и реальные угрозы. Чем лучше общество понимает причины кризиса, тем меньше оно поддаётся страху и поиску простых виноватых.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067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религии и идеологии в переломах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57" y="1550529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6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даёт переживанию кризиса понятный язык: страдание, спасение, грех, долг. Благодаря этому перемены воспринимаются не только как разрушение, но и как путь к обновлению.
</a:t>
            </a:r>
            <a:endParaRPr lang="en-US" sz="1276" dirty="0"/>
          </a:p>
        </p:txBody>
      </p:sp>
      <p:sp>
        <p:nvSpPr>
          <p:cNvPr id="10" name="Text 3"/>
          <p:cNvSpPr txBox="1"/>
          <p:nvPr/>
        </p:nvSpPr>
        <p:spPr>
          <a:xfrm>
            <a:off x="270057" y="242606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6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Идеология объясняет, почему старый порядок должен уйти и что придёт ему на смену. В революционные эпохи это помогает мобилизовать сторонников и удерживать их верность.
</a:t>
            </a:r>
            <a:endParaRPr lang="en-US" sz="1276" dirty="0"/>
          </a:p>
        </p:txBody>
      </p:sp>
      <p:sp>
        <p:nvSpPr>
          <p:cNvPr id="11" name="Text 4"/>
          <p:cNvSpPr txBox="1"/>
          <p:nvPr/>
        </p:nvSpPr>
        <p:spPr>
          <a:xfrm>
            <a:off x="270057" y="3301604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Легитимация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6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988 году христианство связало власть с универсальным моральным порядком и поддержало идею единой страны. В 1917–1922 годах революционная вера обещала новый справедливый мир.
</a:t>
            </a:r>
            <a:endParaRPr lang="en-US" sz="1276" dirty="0"/>
          </a:p>
        </p:txBody>
      </p:sp>
      <p:sp>
        <p:nvSpPr>
          <p:cNvPr id="12" name="Text 5"/>
          <p:cNvSpPr txBox="1"/>
          <p:nvPr/>
        </p:nvSpPr>
        <p:spPr>
          <a:xfrm>
            <a:off x="270057" y="417713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сторонников
</a:t>
            </a:r>
            <a:pPr algn="l" indent="0" marL="0">
              <a:lnSpc>
                <a:spcPct val="100000"/>
              </a:lnSpc>
              <a:buNone/>
            </a:pPr>
            <a:r>
              <a:rPr lang="en-US" sz="6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разделяют общие символы и цели, им легче пережить нестабильность. Именно поэтому религиозные и идеологические формулы так сильны в эпохи перелома.
</a:t>
            </a:r>
            <a:endParaRPr lang="en-US" sz="130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Таймлайн: до, во время и после перелома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повторяющуюся логику исторического перехода: кризис не возникает мгновенно, а накапливается, затем резко ломает привычный порядок и требует новой легитимности.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опасен сам момент ломки старых институтов: именно тогда растут насилие, борьба за власть и страх общества. После этого начинается долгий этап сборки нового порядка.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материалам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потрясения меняют общество глубже границ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показывает: общества боятся не перемен как таковых, а потери опор, правил и доверия. Чем слабее институты, тем болезненнее любой перелом и тем дороже его последствия.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2026-07-26T15:22:37Z</dcterms:created>
  <dcterms:modified xsi:type="dcterms:W3CDTF">2026-07-26T15:22:37Z</dcterms:modified>
</cp:coreProperties>
</file>