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60200" y="370725"/>
            <a:ext cx="40905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960200" y="1156500"/>
            <a:ext cx="4090500" cy="28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59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 мире: обзор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 величине и населению — Африка как уникальный континент будущего.
</a:t>
            </a:r>
            <a:endParaRPr lang="en-US" sz="435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71475" y="1148452"/>
            <a:ext cx="3218100" cy="31552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0150" y="1213600"/>
            <a:ext cx="4829100" cy="234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30,3 млн км² и населена 1,4 млрд человек. Уникальна своим расположением между Средиземным морем, Атлантикой и Индийским океаном, играя важную роль в мировой торговле и экономике.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3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значение Африки: контекст и предпосылки
</a:t>
            </a:r>
            <a:endParaRPr lang="en-US" sz="2323" dirty="0"/>
          </a:p>
        </p:txBody>
      </p:sp>
      <p:sp>
        <p:nvSpPr>
          <p:cNvPr id="8" name="Text 2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106" y="1203150"/>
            <a:ext cx="1727746" cy="1654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Обширная территория континента
</a:t>
            </a:r>
            <a:pPr algn="ctr"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занимает более 20% площади суши планеты и простирается почти на 8000 км с севера на юг. Она омывается двумя океанами — Атлантическим и Индийским, обеспечивая выход к важным морским маршрутам.
</a:t>
            </a:r>
            <a:endParaRPr lang="en-US" sz="1150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зон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представлен пустынями, такими как Сахара — крупнейшая в мире, саваннами и тропическими лесами у экватора. Такое разнообразие влияет на климат и образ жизни населения.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реки Африки
</a:t>
            </a:r>
            <a:pPr algn="ctr" indent="0" marL="0">
              <a:lnSpc>
                <a:spcPct val="100000"/>
              </a:lnSpc>
              <a:buNone/>
            </a:pPr>
            <a:r>
              <a:rPr lang="en-US" sz="144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на планете, протянувшаяся на 6853 км. Крупные реки также включают Конго и Замбези, важные для орошения, транспорта и гидроэнергетики.
</a:t>
            </a:r>
            <a:endParaRPr lang="en-US" sz="1448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Размеры, природные зоны и главные реки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4025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обладает крупнейшими запасами золота, меди и алмазов, сосредоточенными преимущественно в ЮАР, Гане и Ботсване.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72333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2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ресурсы: богатство и размещение
</a:t>
            </a:r>
            <a:endParaRPr lang="en-US" sz="2452" dirty="0"/>
          </a:p>
        </p:txBody>
      </p:sp>
      <p:sp>
        <p:nvSpPr>
          <p:cNvPr id="9" name="Text 2"/>
          <p:cNvSpPr txBox="1"/>
          <p:nvPr/>
        </p:nvSpPr>
        <p:spPr>
          <a:xfrm>
            <a:off x="704025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Урановые рудники в Нигере и Намибии обеспечивают значительную долю мирового производства для атомной энергетики.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37050" y="3144002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добычи редкоземельных металлов и лития идёт быстрыми темпами, влияя на геополитику и промышленность стран.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437050" y="1350519"/>
            <a:ext cx="30516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месторождения нефти расположены в Нигерии, Ливии и Анголе, играя ключевую роль в энергетическом секторе континента.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366827"/>
            <a:ext cx="4151400" cy="2313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148225"/>
            <a:ext cx="3925500" cy="27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доминирующее положение Африки на рынках какао, алмазов и кобальта.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лидирует на мировых рынках какао, алмазов и кобальта, значимо влияя на глобальные сырьевые потоки.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Африки в мировых резервах и основных экспортных потоках
</a:t>
            </a:r>
            <a:endParaRPr lang="en-US" sz="2104" dirty="0"/>
          </a:p>
        </p:txBody>
      </p:sp>
      <p:sp>
        <p:nvSpPr>
          <p:cNvPr id="8" name="Text 3"/>
          <p:cNvSpPr txBox="1"/>
          <p:nvPr/>
        </p:nvSpPr>
        <p:spPr>
          <a:xfrm>
            <a:off x="4572000" y="4033250"/>
            <a:ext cx="41514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USGS, OPEC 2022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— крупнейшая экономика с ВВП $448 млрд, главным образом из-за экспорта нефти и природного газа.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ЮАР славится горнодобывающей промышленностью, автомобилестроением, химией и туризмом, составляя экономический центр юга континента.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— важный туристический и сельскохозяйственный регион с развитой судоходной отраслью и растущим сектором ИТ и финтеха.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Африки: лидеры и основные отрасли
</a:t>
            </a:r>
            <a:endParaRPr lang="en-US" sz="26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318"/>
            <a:ext cx="2916900" cy="1723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911068"/>
            <a:ext cx="2916900" cy="17233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483425" y="118105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доходов и бедность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40% африканцев живут на менее чем $2 в день, что составляет около 560 миллионов человек. Многие испытывают трудности с доступом к базовым услугам и качественной жизни.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483425" y="2990800"/>
            <a:ext cx="41367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безработица и неравенство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Безработица среди молодёжи достигает 15-20%, в некоторых странах — выше. Коррупция, ограниченный доступ к образованию и гендерное неравенство сохраняют социальное напряжение.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вызовы и социальные проблемы
</a:t>
            </a:r>
            <a:endParaRPr lang="en-US" sz="227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эпоха и обретение независимости
</a:t>
            </a:r>
            <a:endParaRPr lang="en-US" sz="2660" dirty="0"/>
          </a:p>
        </p:txBody>
      </p:sp>
      <p:sp>
        <p:nvSpPr>
          <p:cNvPr id="9" name="Text 2"/>
          <p:cNvSpPr txBox="1"/>
          <p:nvPr/>
        </p:nvSpPr>
        <p:spPr>
          <a:xfrm>
            <a:off x="4836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начинают исследовать и захватывать территории Африки, устанавливая контроль над богатствами континента.
</a:t>
            </a:r>
            <a:endParaRPr lang="en-US" sz="1318" dirty="0"/>
          </a:p>
        </p:txBody>
      </p:sp>
      <p:sp>
        <p:nvSpPr>
          <p:cNvPr id="10" name="Text 3"/>
          <p:cNvSpPr txBox="1"/>
          <p:nvPr/>
        </p:nvSpPr>
        <p:spPr>
          <a:xfrm>
            <a:off x="4837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колонизации (около 1500 г.)
</a:t>
            </a:r>
            <a:endParaRPr lang="en-US" sz="1145" dirty="0"/>
          </a:p>
        </p:txBody>
      </p:sp>
      <p:sp>
        <p:nvSpPr>
          <p:cNvPr id="11" name="Text 4"/>
          <p:cNvSpPr txBox="1"/>
          <p:nvPr/>
        </p:nvSpPr>
        <p:spPr>
          <a:xfrm>
            <a:off x="2478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делят между собой Великобритания, Франция, Бельгия и Португалия, проложив новые административные границы.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2478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разделение (конец XIX — начало XX века)
</a:t>
            </a:r>
            <a:endParaRPr lang="en-US" sz="1056" dirty="0"/>
          </a:p>
        </p:txBody>
      </p:sp>
      <p:sp>
        <p:nvSpPr>
          <p:cNvPr id="13" name="Text 6"/>
          <p:cNvSpPr txBox="1"/>
          <p:nvPr/>
        </p:nvSpPr>
        <p:spPr>
          <a:xfrm>
            <a:off x="447354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30 новых государств обретают независимость, формируются национальные государства и национальные идентичности.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47355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деколонизации (1950–1970-е гг.)
</a:t>
            </a:r>
            <a:endParaRPr lang="en-US" sz="1145" dirty="0"/>
          </a:p>
        </p:txBody>
      </p:sp>
      <p:sp>
        <p:nvSpPr>
          <p:cNvPr id="15" name="Text 8"/>
          <p:cNvSpPr txBox="1"/>
          <p:nvPr/>
        </p:nvSpPr>
        <p:spPr>
          <a:xfrm>
            <a:off x="6468399" y="2122800"/>
            <a:ext cx="1494900" cy="17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политическое устройство повлекло межэтнические конфликты и вызовы интеграции, влияющие на современную Африку.
</a:t>
            </a:r>
            <a:endParaRPr lang="en-US" sz="1277" dirty="0"/>
          </a:p>
        </p:txBody>
      </p:sp>
      <p:sp>
        <p:nvSpPr>
          <p:cNvPr id="16" name="Text 9"/>
          <p:cNvSpPr txBox="1"/>
          <p:nvPr/>
        </p:nvSpPr>
        <p:spPr>
          <a:xfrm>
            <a:off x="6468400" y="1526925"/>
            <a:ext cx="14949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колониализма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ресурсы обеспечивают разнообразные отрасли, от энергетики до электроники и автомобилестроения.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африканских сырьевых ресурсов имеет решающее значение для национальных бюджетов и глобальных промышленных цепочек.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экономические отчёты, 2023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1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африканских ресурсов на мировую экономику
</a:t>
            </a:r>
            <a:endParaRPr lang="en-US" sz="23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7400" y="219054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реализует энергетические проекты и сотрудничает в горнодобывающей отрасли, расширяя присутствие в стратегических ресурсах.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088575" y="241125"/>
            <a:ext cx="2585400" cy="46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участие мировых держав в Африке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3997400" y="5992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вкладывает миллиарды долларов в инфраструктурные проекты и железные дороги, укрепляя экономические связи с континентом.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011900" y="3781799"/>
            <a:ext cx="4710300" cy="102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инвестируют в цифровые технологии и здравоохранение, а Франция сохраняет влияние во франкоязычных странах Западной и Центральной Африки.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9250" y="1068000"/>
            <a:ext cx="4120800" cy="196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15900" y="3198677"/>
            <a:ext cx="6907500" cy="108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континенте 54 суверенных государства, отличающихся размерами, численностью и уровнем развития. Общее население Африки составляет около 1,4 млрд человек (2022).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Нигерия — крупнейшая страна по населению, в то время как Сейшельские острова — самая малонаселённая. Африка демонстрирует значительное разнообразие в численности стран.
</a:t>
            </a:r>
            <a:endParaRPr lang="en-US" sz="1308" dirty="0"/>
          </a:p>
        </p:txBody>
      </p:sp>
      <p:sp>
        <p:nvSpPr>
          <p:cNvPr id="7" name="Text 2"/>
          <p:cNvSpPr txBox="1"/>
          <p:nvPr/>
        </p:nvSpPr>
        <p:spPr>
          <a:xfrm>
            <a:off x="1815900" y="342050"/>
            <a:ext cx="69075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и численность населения Африки
</a:t>
            </a:r>
            <a:endParaRPr lang="en-US" sz="2569" dirty="0"/>
          </a:p>
        </p:txBody>
      </p:sp>
      <p:sp>
        <p:nvSpPr>
          <p:cNvPr id="8" name="Text 3"/>
          <p:cNvSpPr txBox="1"/>
          <p:nvPr/>
        </p:nvSpPr>
        <p:spPr>
          <a:xfrm>
            <a:off x="1815900" y="4433975"/>
            <a:ext cx="6057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2022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050" y="1069609"/>
            <a:ext cx="3829500" cy="2619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20150" y="1068000"/>
            <a:ext cx="4151400" cy="18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городского населения выросла с 34% в 2000 году до 43% в 2022-м, что отражает высокую динамику урбанизации на континенте.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мегаполисов сопровождается быстрым увеличением городской численности, формируя новые экономические и социальные центры.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893900" y="3843000"/>
            <a:ext cx="38295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UN-Habitat, данные 2000-2022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мегаполисы и урбанизация Африки
</a:t>
            </a:r>
            <a:endParaRPr lang="en-US" sz="2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Этническое богатство континента
</a:t>
            </a:r>
            <a:pPr algn="ctr" indent="0" marL="0">
              <a:lnSpc>
                <a:spcPct val="100000"/>
              </a:lnSpc>
              <a:buNone/>
            </a:pPr>
            <a:r>
              <a:rPr lang="en-US" sz="120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Африке проживают более 3000 различных этнических групп, каждая со своими традициями и культурой. Например, народ хауса широко распространён в Западной Африке и сильно влияет на местные культуры.
</a:t>
            </a:r>
            <a:endParaRPr lang="en-US" sz="1205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Лингвистическое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2000 языков говорят в Африке. Арабский доминирует на севере, суахили — на востоке, а на западе и в Центральной Африке часто используют французский как язык общения между народами.
</a:t>
            </a:r>
            <a:endParaRPr lang="en-US" sz="1259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значение языков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языков отражает историю регионов и способствует сохраняющимся культурным связям. Знание нескольких языков распространено для межэтнического общения и торговли.
</a:t>
            </a:r>
            <a:endParaRPr lang="en-US" sz="1227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и языки Африки: богатство многообразия
</a:t>
            </a:r>
            <a:endParaRPr lang="en-US" sz="25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900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преобладает в северных и северо-западных странах, таких как Египет, Алжир и Марокко, глубоко влияя на культуру и общественную жизнь.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3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Религии и верования: духовная жизнь Африки
</a:t>
            </a:r>
            <a:endParaRPr lang="en-US" sz="2783" dirty="0"/>
          </a:p>
        </p:txBody>
      </p:sp>
      <p:sp>
        <p:nvSpPr>
          <p:cNvPr id="10" name="Text 3"/>
          <p:cNvSpPr txBox="1"/>
          <p:nvPr/>
        </p:nvSpPr>
        <p:spPr>
          <a:xfrm>
            <a:off x="3344725" y="140648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занимает главные позиции в южных и центральных регионах, включая Эфиопию, Кению, ЮАР и ДР Конго, где существуют древние христианские традиции.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269025" y="1396231"/>
            <a:ext cx="2454000" cy="24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традиционных верований, таких как анимизм и культ предков, ярко выражены в Западной и Центральной Африке, объединяя местные общины духовными практиками.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825" y="1101574"/>
            <a:ext cx="2916900" cy="11280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2309630"/>
            <a:ext cx="2916900" cy="11280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25" y="3517680"/>
            <a:ext cx="2916900" cy="11280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483425" y="1153406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национальные парки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 в Танзании, Крюгер в ЮАР и Масаи-Мара в Кении сохраняют уникальную дикую природу. Здесь обитают львы, слоны, носороги и множество других видов животных.
</a:t>
            </a:r>
            <a:endParaRPr lang="en-US" sz="1469" dirty="0"/>
          </a:p>
        </p:txBody>
      </p:sp>
      <p:sp>
        <p:nvSpPr>
          <p:cNvPr id="9" name="Text 2"/>
          <p:cNvSpPr txBox="1"/>
          <p:nvPr/>
        </p:nvSpPr>
        <p:spPr>
          <a:xfrm>
            <a:off x="3483425" y="236146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растения континента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с огромными стволами, акация и драконово дерево — яркие представители флоры, которые играют важную роль в экосистемах Африки и ее культуре.
</a:t>
            </a:r>
            <a:endParaRPr lang="en-US" sz="1469" dirty="0"/>
          </a:p>
        </p:txBody>
      </p:sp>
      <p:sp>
        <p:nvSpPr>
          <p:cNvPr id="10" name="Text 3"/>
          <p:cNvSpPr txBox="1"/>
          <p:nvPr/>
        </p:nvSpPr>
        <p:spPr>
          <a:xfrm>
            <a:off x="3483425" y="3569512"/>
            <a:ext cx="4136700" cy="10267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биоразнообразию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Браконьерство и вырубка лесов ставят под угрозу многие виды, особенно насекомых и млекопитающих. Охрана природы является важной задачей для устойчивого развития.
</a:t>
            </a:r>
            <a:endParaRPr lang="en-US" sz="1469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72000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4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и растительный мир: особенности и охрана
</a:t>
            </a:r>
            <a:endParaRPr lang="en-US" sz="210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647" y="1458874"/>
            <a:ext cx="284700" cy="28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0397" y="1458874"/>
            <a:ext cx="284700" cy="28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147" y="1458874"/>
            <a:ext cx="284700" cy="28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73897" y="1458874"/>
            <a:ext cx="284700" cy="28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6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кино и искусство: современная культура Африки
</a:t>
            </a:r>
            <a:endParaRPr lang="en-US" sz="2256" dirty="0"/>
          </a:p>
        </p:txBody>
      </p:sp>
      <p:sp>
        <p:nvSpPr>
          <p:cNvPr id="13" name="Text 1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14" name="Text 2"/>
          <p:cNvSpPr txBox="1"/>
          <p:nvPr/>
        </p:nvSpPr>
        <p:spPr>
          <a:xfrm>
            <a:off x="5455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Афробит из Нигерии и хайлайф из Ганы популярны не только в Африке, но и в мире, подчеркивая богатство музыкальных традиций континента.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12961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Афробит и другие музыкальные жанры
</a:t>
            </a:r>
            <a:endParaRPr lang="en-US" sz="1220" dirty="0"/>
          </a:p>
        </p:txBody>
      </p:sp>
      <p:sp>
        <p:nvSpPr>
          <p:cNvPr id="16" name="Text 4"/>
          <p:cNvSpPr txBox="1"/>
          <p:nvPr/>
        </p:nvSpPr>
        <p:spPr>
          <a:xfrm>
            <a:off x="26273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Нолливуд выпускает до 1500 фильмов в год, став одной из крупнейших киноиндустрий мира и отражая современные темы и проблемы африканского общества.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33779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Нолливуд — киноиндустрия Нигерии
</a:t>
            </a:r>
            <a:endParaRPr lang="en-US" sz="1276" dirty="0"/>
          </a:p>
        </p:txBody>
      </p:sp>
      <p:sp>
        <p:nvSpPr>
          <p:cNvPr id="18" name="Text 6"/>
          <p:cNvSpPr txBox="1"/>
          <p:nvPr/>
        </p:nvSpPr>
        <p:spPr>
          <a:xfrm>
            <a:off x="470907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африканские художники и дизайнеры успешно привносят традиционные мотивы в мировые тренды, создавая уникальный стиль и культурный диалог.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545967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0" b="1" dirty="0">
                <a:solidFill>
                  <a:srgbClr val="005DD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Изобразительное искусство и мода
</a:t>
            </a:r>
            <a:endParaRPr lang="en-US" sz="1220" dirty="0"/>
          </a:p>
        </p:txBody>
      </p:sp>
      <p:sp>
        <p:nvSpPr>
          <p:cNvPr id="20" name="Text 8"/>
          <p:cNvSpPr txBox="1"/>
          <p:nvPr/>
        </p:nvSpPr>
        <p:spPr>
          <a:xfrm>
            <a:off x="6790824" y="2008987"/>
            <a:ext cx="1764600" cy="21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барабаны и танцы — символы культурного наследия, активно сохраняющиеся и адаптирующиеся в современной жизни.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7541425" y="1291325"/>
            <a:ext cx="1013700" cy="6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виды искусства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экологические вызовы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6651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расположена в различных климатических зонах: от влажных тропиков на экваторе до пустынь на севере и юге, создавая разнообразие природных условий.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80550" y="1309552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Среднегодовые температуры поднимаются до +30–35°C, при этом в Сахаре летом достигают +50°C, что существенно влияет на жизненную среду и сельское хозяйство.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651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угрозы — опустынивание, засухи и сокращение водных ресурсов, особенно в зоне Сахеля, что затрудняет развитие аграрного сектора.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180550" y="2662377"/>
            <a:ext cx="3543000" cy="98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климата приводят к ухудшению пастбищ и снижению выживаемости животных, что вызывает социальные и экономические проблемы в регионах.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621" y="1203795"/>
            <a:ext cx="1729200" cy="16532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0504" y="1203795"/>
            <a:ext cx="1729200" cy="165321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8379" y="1203795"/>
            <a:ext cx="1729200" cy="16532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4950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019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— колыбель древних знаний
</a:t>
            </a:r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 на Ниле был одним из первых государств в мире с развитой письменностью и архитектурой. Пирамиды и научные достижения тех времен влияют на культуру и науку и сегодня.
</a:t>
            </a:r>
            <a:endParaRPr lang="en-US" sz="1244" dirty="0"/>
          </a:p>
        </p:txBody>
      </p:sp>
      <p:sp>
        <p:nvSpPr>
          <p:cNvPr id="9" name="Text 2"/>
          <p:cNvSpPr txBox="1"/>
          <p:nvPr/>
        </p:nvSpPr>
        <p:spPr>
          <a:xfrm>
            <a:off x="3443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— морская и торговая держава
</a:t>
            </a:r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Карфаген в Северной Африке был мощным центром мореплавания и торговли в античные времена. Его культура и военное мастерство оказали значительное влияние на Средиземноморский регион.
</a:t>
            </a:r>
            <a:endParaRPr lang="en-US" sz="1273" dirty="0"/>
          </a:p>
        </p:txBody>
      </p:sp>
      <p:sp>
        <p:nvSpPr>
          <p:cNvPr id="10" name="Text 3"/>
          <p:cNvSpPr txBox="1"/>
          <p:nvPr/>
        </p:nvSpPr>
        <p:spPr>
          <a:xfrm>
            <a:off x="5867887" y="3099650"/>
            <a:ext cx="2323800" cy="133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Царство Аксум
</a:t>
            </a:r>
            <a:pPr algn="ctr" indent="0" marL="0">
              <a:lnSpc>
                <a:spcPct val="100000"/>
              </a:lnSpc>
              <a:buNone/>
            </a:pPr>
            <a:r>
              <a:rPr lang="en-US" sz="13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Аксум, расположенный в Эфиопии, был крупным торговым и религиозным центром с I по VII века нашей эры, с заметным вкладом в развитие раннего христианства в Африке.
</a:t>
            </a:r>
            <a:endParaRPr lang="en-US" sz="1331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298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цивилизации Африки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987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 населения около 19 лет создает большой спрос на цифровые технологии, образование и новые рабочие места, что способствует экономическому развитию.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8314125" y="4577675"/>
            <a:ext cx="284700" cy="2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418224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Растет количество интернет-пользователей, развиваются стартапы в сфере мобильных приложений, финансовых технологий и услуг, формируя современную экономику континента.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269462" y="1355320"/>
            <a:ext cx="2307600" cy="19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Инвестиции в инфраструктуру и образование стимулируют инновации, открывая Африке путь к устойчивому росту и ведущей роли на мировой арене.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20150" y="342050"/>
            <a:ext cx="8303400" cy="53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Африки: молодежь, инновации и рост
</a:t>
            </a:r>
            <a:endParaRPr lang="en-US" sz="276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066" y="1069925"/>
            <a:ext cx="3155218" cy="3170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99775" y="1252600"/>
            <a:ext cx="4485000" cy="27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60" b="1" dirty="0">
                <a:solidFill>
                  <a:srgbClr val="D512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— континент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17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Уникальное сочетание молодого населения, богатых ресурсов и культурного разнообразия создаёт потенциал Африки стать ключевым игроком в глобальном развитии XXI века.
</a:t>
            </a:r>
            <a:endParaRPr lang="en-US" sz="446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2026-05-11T04:34:09Z</dcterms:created>
  <dcterms:modified xsi:type="dcterms:W3CDTF">2026-05-11T04:34:09Z</dcterms:modified>
</cp:coreProperties>
</file>