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мирового развития
</a:t>
            </a:r>
            <a:endParaRPr lang="en-US" sz="3081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стала вопросом безопасности, экономики и будущего человечества.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городов, производства и потребления сделал экологические риски общими для всех стран. Последствия затрагивают здоровье, еду, воду, миграцию и устойчивость экономики, поэтому решения требуют международного сотрудничества.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стала глобальным вызовом
</a:t>
            </a:r>
            <a:endParaRPr lang="en-US" sz="26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 центральная экологическая проблема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потепления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МГЭИК связывает современное потепление прежде всего с накоплением парниковых газов, прежде всего углекислого газа, метана и закиси азота, которые усиливают удержание тепла в атмосфере.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явления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усиливает засухи, волны жары, сильные осадки и лесные пожары. Такие события происходят чаще и наносят ущерб городам, сельскому хозяйству и транспортной инфраструктуре.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Рекордная температура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 стал самым тёплым за весь период инструментальных наблюдений. Это подтверждает, что климатическая система реагирует на длительное накопление выбросов, а не на кратковременные колебания погоды.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хозяйство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уже перестраивает сельское хозяйство: меняются сроки посева, снижается урожайность в засушливых районах и возрастает неопределённость для фермеров, особенно в уязвимых странах.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вода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сокращает запасы пресной воды в горах и меняет сезонный сток рек. Для многих регионов это означает более острый дефицит воды летом и рост рисков наводнений весной.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сосредоточены крупнейшие источники выбросов и где сокращение будет наиболее результативным.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дадут преобразования в энергетике и промышленности, поскольку именно они формируют основную долю выбросов.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структура мировых выбросов по секторам на основе данных IPCC и UNEP,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выбросов парниковых газов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льдов и повышение уровня Мирового океана
</a:t>
            </a:r>
            <a:endParaRPr lang="en-US" sz="2186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начала XX века уровень океана заметно поднялся, а в последние десятилетия темпы роста ускорились. Это связано не только с потеплением воды, но и с потерей льда на суше.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моря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расширение воды и таяние ледников, а также ледяных щитов Гренландии и Антарктиды повышают объём океана. Эти процессы идут одновременно и усиливают друг друга.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рискуют низменные побережья, речные дельты, островные государства и крупные прибрежные города. Для них даже небольшое повышение уровня моря означает больше наводнений и размыв берегов.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территории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затрагивают жильё, порты, дороги и сельское хозяйство в прибрежных зонах. Защитные меры требуют больших затрат, поэтому для многих стран проблема становится экономической и социальной.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млн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оценка подчёркивает, что чистый воздух — не только экологический, но и медицинский приоритет, особенно для городов с плотным транспортом и промышленностью.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преждевременных смертей ежегодно связывают с загрязнением воздуха.
</a:t>
            </a:r>
            <a:endParaRPr lang="en-US" sz="1433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304" y="2477750"/>
            <a:ext cx="209649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экологические угрозы имеют общие социальные и экономические эффекты, но проявляются по-разному в регионах мира.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сильнее страдают бедные территории с ограниченной инфраструктурой и меньшими возможностями для адаптации.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IPCC, WHO, FAO, UNEP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их последствия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млрд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дефицита показывает, что вода становится стратегическим ресурсом, а её нехватка уже влияет на сельское хозяйство, здоровье и повседневную жизнь миллионов людей.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странах с высоким водным стрессом.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ООН-Вода, FAO, 2024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накапливается экологический кризис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взаимосвязь между ростом потребления, нагрузкой на природу и социальными последствиями.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2907210"/>
            <a:ext cx="8363700" cy="1845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852600" y="1759347"/>
            <a:ext cx="11052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IPBES, в ближайшие десятилетия под угрозой исчезновения может оказаться до одного миллиона видов. Это означает, что кризис затрагивает не отдельные группы, а всю живую оболочку планеты.
</a:t>
            </a:r>
            <a:endParaRPr lang="en-US" sz="600" dirty="0"/>
          </a:p>
        </p:txBody>
      </p:sp>
      <p:sp>
        <p:nvSpPr>
          <p:cNvPr id="14" name="Text 3"/>
          <p:cNvSpPr txBox="1"/>
          <p:nvPr/>
        </p:nvSpPr>
        <p:spPr>
          <a:xfrm>
            <a:off x="852600" y="1325613"/>
            <a:ext cx="1105200" cy="3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угрозы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2541393" y="1759283"/>
            <a:ext cx="11052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связано с уничтожением мест обитания, загрязнением, чрезмерным выловом и охотой, инвазивными видами и изменением климата. Эти факторы часто действуют одновременно.
</a:t>
            </a:r>
            <a:endParaRPr lang="en-US" sz="600" dirty="0"/>
          </a:p>
        </p:txBody>
      </p:sp>
      <p:sp>
        <p:nvSpPr>
          <p:cNvPr id="16" name="Text 5"/>
          <p:cNvSpPr txBox="1"/>
          <p:nvPr/>
        </p:nvSpPr>
        <p:spPr>
          <a:xfrm>
            <a:off x="2541393" y="1325613"/>
            <a:ext cx="1105200" cy="3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229800" y="1759347"/>
            <a:ext cx="11052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виды, экосистемы теряют устойчивость и хуже восстанавливаются после пожаров, засух и загрязнения. Нарушается работа пищевых цепей и снижается способность природы к саморегуляции.
</a:t>
            </a:r>
            <a:endParaRPr lang="en-US" sz="600" dirty="0"/>
          </a:p>
        </p:txBody>
      </p:sp>
      <p:sp>
        <p:nvSpPr>
          <p:cNvPr id="18" name="Text 7"/>
          <p:cNvSpPr txBox="1"/>
          <p:nvPr/>
        </p:nvSpPr>
        <p:spPr>
          <a:xfrm>
            <a:off x="4229800" y="1325613"/>
            <a:ext cx="1105200" cy="3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918593" y="1759283"/>
            <a:ext cx="11052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опылителей и природных регуляторов вредителей снижает урожайность и повышает зависимость агросистем от химических средств. Это делает продукты дороже и уязвимее производство.
</a:t>
            </a:r>
            <a:endParaRPr lang="en-US" sz="600" dirty="0"/>
          </a:p>
        </p:txBody>
      </p:sp>
      <p:sp>
        <p:nvSpPr>
          <p:cNvPr id="20" name="Text 9"/>
          <p:cNvSpPr txBox="1"/>
          <p:nvPr/>
        </p:nvSpPr>
        <p:spPr>
          <a:xfrm>
            <a:off x="5918593" y="1325613"/>
            <a:ext cx="1105200" cy="3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сельским хозяйством
</a:t>
            </a:r>
            <a:endParaRPr lang="en-US" sz="975" dirty="0"/>
          </a:p>
        </p:txBody>
      </p:sp>
      <p:sp>
        <p:nvSpPr>
          <p:cNvPr id="21" name="Text 10"/>
          <p:cNvSpPr txBox="1"/>
          <p:nvPr/>
        </p:nvSpPr>
        <p:spPr>
          <a:xfrm>
            <a:off x="7607000" y="1759347"/>
            <a:ext cx="11052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восстанавливается медленно, поэтому утраты часто становятся необратимыми для целых регионов. Сохранение видов — это защита экосистемных услуг, от которых зависит жизнь людей.
</a:t>
            </a:r>
            <a:endParaRPr lang="en-US" sz="600" dirty="0"/>
          </a:p>
        </p:txBody>
      </p:sp>
      <p:sp>
        <p:nvSpPr>
          <p:cNvPr id="22" name="Text 11"/>
          <p:cNvSpPr txBox="1"/>
          <p:nvPr/>
        </p:nvSpPr>
        <p:spPr>
          <a:xfrm>
            <a:off x="7607000" y="1325613"/>
            <a:ext cx="1105200" cy="3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росте переработки основная часть пластика остаётся в системе обращения с отходами или попадает в окружающую среду.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доля переработки означает, что предотвращение отходов важнее, чем их последующая утилизация.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Global Plastics Outlook, данные за 2019 год.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поглощение углерода и утрата леса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Амазонии работают как крупный природный накопитель углерода и одновременно поддерживают круговорот влаги. Когда лес вырубают, территория быстрее перегревается и теряет способность удерживать осадки, а соседние сельскохозяйственные районы становятся более уязвимыми к засухам и пожарам.
</a:t>
            </a:r>
            <a:endParaRPr lang="en-US" sz="84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Конго: леса и жизнь местных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Африке леса обеспечивают не только биоразнообразие, но и повседневные ресурсы для населения: пищу, древесину, лекарственные растения и защиту водных бассейнов. Их сокращение особенно болезненно там, где альтернативные источники дохода и инфраструктура развиты слабо.
</a:t>
            </a:r>
            <a:endParaRPr lang="en-US" sz="84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лес как защита почв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 с интенсивным землепользованием вырубка лесов ускоряет эрозию, ухудшает качество воды и повышает риск оползней. Потеря лесного покрова разрушает естественный барьер между ливневыми осадками и почвой, поэтому последствия быстро отражаются на урожайности и безопасности территорий.
</a:t>
            </a:r>
            <a:endParaRPr lang="en-US" sz="86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Леса: невидимая инфраструктура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экологические риски распределены неравномерно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бедные страны внесли меньший вклад в накопление парниковых газов, но чаще сталкиваются с засухами, наводнениями и штормами. Это создаёт ситуацию, когда последствия кризиса распределяются гораздо несправедливее, чем его причины.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вклад — сильнее ущерб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государств не хватает дамб, систем дренажа, устойчивого жилья и эффективных служб реагирования. Поэтому даже умеренное погодное событие там приводит к большим человеческим и экономическим потерям.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защита инфраструктуры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финансов, технологий и страховой защиты мешает быстро восстанавливаться после катастроф и инвестировать в предотвращение будущих рисков. В результате бедность и экологическая уязвимость усиливают друг друга.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 ресурсам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Севером и Югом делает международные экологические соглашения более трудными: одни страны требуют более жёстких обязательств, другие — помощи, компенсаций и доступа к технологиям для адаптации.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переговоры о справедливости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1366" y="1771425"/>
            <a:ext cx="4039668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инструменты решают проблему на разных этапах, но наиболее сильный эффект дают меры, которые одновременно сокращают выбросы и экономят ресурсы.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меры, которые меняют поведение, обновляют инфраструктуру и дают эффект в долгосрочной перспективе.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экологической политики на основе материалов ООН и ОЭСР.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мер экологической политики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международные экологические механизмы
</a:t>
            </a:r>
            <a:endParaRPr lang="en-US" sz="200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типовой логике международного экологического управления: от научной оценки к обязательствам, затем к реализации и контролю.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25" y="1319190"/>
            <a:ext cx="348900" cy="27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800" y="1319190"/>
            <a:ext cx="348900" cy="27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938" y="3227677"/>
            <a:ext cx="222075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снижают экологическую нагрузку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 ветровые станции уменьшают зависимость от ископаемого топлива и сокращают выбросы при производстве электроэнергии, особенно если их дополняют системы накопления и гибкие сети.
</a:t>
            </a:r>
            <a:endParaRPr lang="en-US" sz="1059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Электротранспорт снижает локальное загрязнение воздуха в городах, но его экологический эффект растёт быстрее, если параллельно развивается общественный транспорт и чистая энергетика.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Утепление, умное освещение и современные системы отопления позволяют тратить меньше энергии без потери комфорта. Это особенно важно для школ, жилых домов и общественных зданий.
</a:t>
            </a:r>
            <a:endParaRPr lang="en-US" sz="1086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использование, ремонт и переработка материалов сокращают потребность в сырье и уменьшают объём отходов. Такая модель особенно эффективна там, где товары рассчитаны на долгий срок службы.
</a:t>
            </a:r>
            <a:endParaRPr lang="en-US" sz="1027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экономика создаёт спрос на инженеров, монтажников, экологов и специалистов по обслуживанию новых систем. При этом работникам нужны переподготовка и доступ к современным навыкам.
</a:t>
            </a:r>
            <a:endParaRPr lang="en-US" sz="10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экология часто связана с тем, что видно каждый день: воздух, вода, мусор и городская среда вокруг школы и дома.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темы получают наибольший отклик, потому что они напрямую связаны с повседневной жизнью и личным участием.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приоритизация по теме школьных экологических обсуждений; без претензии на репрезентативный социологический опрос.
</a:t>
            </a:r>
            <a:endParaRPr lang="en-US" sz="84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приоритеты молодёжи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отходы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покупок и бережное отношение к продуктам помогают уменьшить пищевые отходы. Когда выбрасывается меньше еды, снижается нагрузка на производство, транспорт и свалки.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коллективные действия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 становится сильнее, когда его поддерживают школа, семья, местные сообщества и бизнес. Участие в акциях и волонтёрских проектах превращает ответственность в заметный общественный эффект.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лишнего света, разумное использование воды и бытовой техники сокращают расход энергии и коммунальных ресурсов. Такие привычки особенно важны, если они становятся регулярными.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более чистый транспорт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велосипед, общественный транспорт и совместные поездки уменьшают выбросы и шум в городе. Это полезно не только для климата, но и для качества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Катастрофы, которые показывают масштаб риска
</a:t>
            </a:r>
            <a:endParaRPr lang="en-US" sz="2317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пожары в Австралии показали, как быстро жара, сухость и сильный ветер превращают природный ландшафт в зону масштабного ущерба. При этом страдают не только экосистемы, но и здоровье людей, жильё и транспорт.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паводки в Европе и Азии демонстрируют, что интенсивные осадки и переполненные реки способны за короткое время вывести из строя дороги, предприятия и системы жизнеобеспечения.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отсутствие осадков сокращает урожай, обостряет дефицит воды и повышает цены на продовольствие. В засушливых регионах такие периоды особенно опасны для сельского хозяйства и городского снабжения.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жара опасна для пожилых людей, детей и тех, кто работает на открытом воздухе. Она повышает нагрузку на энергосистемы и усиливает риск пожаров, засух и ухудшения качества воздуха.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жары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 — не выбор, а необходимость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кризис затрагивает климат, воду, леса, здоровье и экономику одновременно. Поэтому ответом становятся не отдельные меры, а согласованные действия государств, бизнеса и общества, ориентированные на устойчивое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2026-06-03T05:14:57Z</dcterms:created>
  <dcterms:modified xsi:type="dcterms:W3CDTF">2026-06-03T05:14:57Z</dcterms:modified>
</cp:coreProperties>
</file>