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331" y="274425"/>
            <a:ext cx="3736037" cy="462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500" y="395475"/>
            <a:ext cx="4148700" cy="143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России: от Арктики до юга
</a:t>
            </a:r>
            <a:endParaRPr lang="en-US" sz="3601" dirty="0"/>
          </a:p>
        </p:txBody>
      </p:sp>
      <p:sp>
        <p:nvSpPr>
          <p:cNvPr id="6" name="Text 1"/>
          <p:cNvSpPr txBox="1"/>
          <p:nvPr/>
        </p:nvSpPr>
        <p:spPr>
          <a:xfrm>
            <a:off x="333488" y="4620663"/>
            <a:ext cx="4425900" cy="1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33500" y="2783650"/>
            <a:ext cx="41487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охватывает Арктику, леса, степи и горы.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5050" y="1343877"/>
            <a:ext cx="3548100" cy="318774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 России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00625" y="1502575"/>
            <a:ext cx="3349200" cy="288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простирается через множество природных зон, поэтому здесь соседствуют льды, леса, степи и горы. Разные условия по-разному влияют на климат, воды, почвы и живой мир.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России и причина разнообразия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741038" y="1505657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Евразии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расположена на огромном пространстве северной Евразии и тянется от Балтийского региона до Тихого океана. Такое положение сразу задаёт большие различия в природных условиях.
</a:t>
            </a:r>
            <a:endParaRPr lang="en-US" sz="941" dirty="0"/>
          </a:p>
        </p:txBody>
      </p:sp>
      <p:sp>
        <p:nvSpPr>
          <p:cNvPr id="11" name="Text 3"/>
          <p:cNvSpPr txBox="1"/>
          <p:nvPr/>
        </p:nvSpPr>
        <p:spPr>
          <a:xfrm>
            <a:off x="2741038" y="2280798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протяжённость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страны с запада на восток очень велика, поэтому солнце, тепло и влага распределяются неравномерно. Из-за этого в одних районах лето короче, а в других заметно теплее.
</a:t>
            </a:r>
            <a:endParaRPr lang="en-US" sz="955" dirty="0"/>
          </a:p>
        </p:txBody>
      </p:sp>
      <p:sp>
        <p:nvSpPr>
          <p:cNvPr id="12" name="Text 4"/>
          <p:cNvSpPr txBox="1"/>
          <p:nvPr/>
        </p:nvSpPr>
        <p:spPr>
          <a:xfrm>
            <a:off x="2741038" y="3055939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морей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 нескольким морям влияет на воздух и погоду, особенно у побережий. Здесь климат мягче, чем в глубине материка, где морское влияние слабее.
</a:t>
            </a:r>
            <a:endParaRPr lang="en-US" sz="955" dirty="0"/>
          </a:p>
        </p:txBody>
      </p:sp>
      <p:sp>
        <p:nvSpPr>
          <p:cNvPr id="13" name="Text 5"/>
          <p:cNvSpPr txBox="1"/>
          <p:nvPr/>
        </p:nvSpPr>
        <p:spPr>
          <a:xfrm>
            <a:off x="2741038" y="3850475"/>
            <a:ext cx="3408517" cy="6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различий
</a:t>
            </a:r>
            <a:pPr algn="l" indent="0" marL="0">
              <a:lnSpc>
                <a:spcPct val="115000"/>
              </a:lnSpc>
              <a:buNone/>
            </a:pPr>
            <a:r>
              <a:rPr lang="en-US" sz="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широты, размеров территории и положения относительно океанов делает природу России особенно контрастной — от арктических пустынь до южных степей и горных районов.
</a:t>
            </a:r>
            <a:endParaRPr lang="en-US" sz="87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Широта, море и континентальность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76876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широты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солнечные лучи падают под меньшим углом, поэтому тепла поступает меньше. Южные районы получают больше солнечной энергии и отличаются более тёплым климатом.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469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 медленно нагреваются и медленно остывают. Поэтому они смягчают температуру воздуха, уменьшают резкие перепады и делают погоду более устойчивой.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30074" y="1341519"/>
            <a:ext cx="20028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Континентальность центра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океана, тем сильнее континентальность. В центре страны воздух быстрее нагревается летом и быстрее охлаждается зимой, поэтому сезоны ощущаются резче.
</a:t>
            </a:r>
            <a:endParaRPr lang="en-US" sz="115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175" y="1650180"/>
            <a:ext cx="8302200" cy="28467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4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и их влияние на природу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79275" y="849230"/>
            <a:ext cx="79677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факторы последовательно формируют климат, воды, почвы и природные зоны.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равнины, горы, плоскогорья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33956" y="1687625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равнин
</a:t>
            </a:r>
            <a:pPr algn="l" indent="0" marL="0">
              <a:lnSpc>
                <a:spcPct val="115000"/>
              </a:lnSpc>
              <a:buNone/>
            </a:pPr>
            <a:r>
              <a:rPr lang="en-US" sz="4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преобладают равнины, поэтому большие пространства удобно использовать для расселения, земледелия и транспорта. Самые крупные равнины — Восточно-Европейская и Западно-Сибирская.
</a:t>
            </a:r>
            <a:endParaRPr lang="en-US" sz="759" dirty="0"/>
          </a:p>
        </p:txBody>
      </p:sp>
      <p:sp>
        <p:nvSpPr>
          <p:cNvPr id="13" name="Text 3"/>
          <p:cNvSpPr txBox="1"/>
          <p:nvPr/>
        </p:nvSpPr>
        <p:spPr>
          <a:xfrm>
            <a:off x="533956" y="225499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гор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занимают меньшую площадь, но сильно влияют на природу. Кавказ, Алтай, Саяны и Камчатка задерживают воздушные массы и создают резкие различия в погоде.
</a:t>
            </a:r>
            <a:endParaRPr lang="en-US" sz="899" dirty="0"/>
          </a:p>
        </p:txBody>
      </p:sp>
      <p:sp>
        <p:nvSpPr>
          <p:cNvPr id="14" name="Text 4"/>
          <p:cNvSpPr txBox="1"/>
          <p:nvPr/>
        </p:nvSpPr>
        <p:spPr>
          <a:xfrm>
            <a:off x="533956" y="2822366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как рубеж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Урал традиционно считают границей между Европой и Азией, хотя по высоте это не самая крупная горная система страны. Он важен как природный и исторический рубеж.
</a:t>
            </a:r>
            <a:endParaRPr lang="en-US" sz="877" dirty="0"/>
          </a:p>
        </p:txBody>
      </p:sp>
      <p:sp>
        <p:nvSpPr>
          <p:cNvPr id="15" name="Text 5"/>
          <p:cNvSpPr txBox="1"/>
          <p:nvPr/>
        </p:nvSpPr>
        <p:spPr>
          <a:xfrm>
            <a:off x="540205" y="3389751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Плоскогорья, например Среднесибирское, расположены выше окружающих равнин. Из-за этого там холоднее, а природные условия более суровые, чем на низких территориях.
</a:t>
            </a:r>
            <a:endParaRPr lang="en-US" sz="871" dirty="0"/>
          </a:p>
        </p:txBody>
      </p:sp>
      <p:sp>
        <p:nvSpPr>
          <p:cNvPr id="16" name="Text 6"/>
          <p:cNvSpPr txBox="1"/>
          <p:nvPr/>
        </p:nvSpPr>
        <p:spPr>
          <a:xfrm>
            <a:off x="531100" y="3957124"/>
            <a:ext cx="4290600" cy="4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5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влияет не только на климат, но и на реки, почвы и размещение хозяйства. Поэтому он является одним из главных факторов разнообразия природы России.
</a:t>
            </a:r>
            <a:endParaRPr lang="en-US" sz="93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климат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16325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режим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 — это не случайная погода за один день, а её многолетний режим. Он показывает, какие температуры, осадки и ветры характерны для местности.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371918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показатель климата — температура воздуха. Именно она определяет, насколько долгой и суровой будет зима и насколько тёплым окажется лето.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027499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распределяются по территории России очень неравномерно. В одних районах их много, а в других не хватает влаги для нормального роста растений.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683087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Ветер, давление и влажность помогают понять, как перемещается воздух и почему меняется погода. Эти элементы особенно заметны в больших по площади странах.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7338650" y="1380700"/>
            <a:ext cx="1256400" cy="30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характерны длинная холодная зима, заметный перепад сезонов и большие различия между севером и югом. Поэтому климат страны трудно описать одной цифрой.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212" y="1865325"/>
            <a:ext cx="3429227" cy="226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14675" y="41642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природным зонам России; условные сравнительные значения, 2025
</a:t>
            </a:r>
            <a:endParaRPr lang="en-US" sz="584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по территории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79275" y="210697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видно, что природные условия меняются неравномерно: север холоднее и суше, а у морей и в горах осадков обычно больше.
</a:t>
            </a:r>
            <a:endParaRPr lang="en-US" sz="1143" dirty="0"/>
          </a:p>
        </p:txBody>
      </p:sp>
      <p:sp>
        <p:nvSpPr>
          <p:cNvPr id="9" name="Text 4"/>
          <p:cNvSpPr txBox="1"/>
          <p:nvPr/>
        </p:nvSpPr>
        <p:spPr>
          <a:xfrm>
            <a:off x="579275" y="3030725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общий контраст: к югу теплее, а у морей влажнее. Внутренние районы получают меньше влаги и сильнее зависят от континентальности.
</a:t>
            </a:r>
            <a:endParaRPr lang="en-US" sz="109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центре страны погода резче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36170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Удалённость от океана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 океанов, тем слабее их смягчающее влияние. Воздух над сушей быстрее меняет температуру, поэтому зимой быстро усиливается мороз, а летом быстрее приходит жара.
</a:t>
            </a:r>
            <a:endParaRPr lang="en-US" sz="1165" dirty="0"/>
          </a:p>
        </p:txBody>
      </p:sp>
      <p:sp>
        <p:nvSpPr>
          <p:cNvPr id="11" name="Text 3"/>
          <p:cNvSpPr txBox="1"/>
          <p:nvPr/>
        </p:nvSpPr>
        <p:spPr>
          <a:xfrm>
            <a:off x="3403318" y="1574012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Свободное движение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6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равнины в центре страны не задерживают воздушные массы. Холодные вторжения и тёплые потоки свободно перемещаются на большие расстояния, усиливая переменчивость погоды.
</a:t>
            </a:r>
            <a:endParaRPr lang="en-US" sz="1064" dirty="0"/>
          </a:p>
        </p:txBody>
      </p:sp>
      <p:sp>
        <p:nvSpPr>
          <p:cNvPr id="12" name="Text 4"/>
          <p:cNvSpPr txBox="1"/>
          <p:nvPr/>
        </p:nvSpPr>
        <p:spPr>
          <a:xfrm>
            <a:off x="6270457" y="1574000"/>
            <a:ext cx="25401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Смягчающее влияние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берегов вода долго сохраняет тепло и постепенно его отдаёт. Поэтому рядом с морями зима мягче, лето прохладнее, а перепады температур обычно меньше.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погодные явления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531100" y="1705800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погода нередко становится трудной для передвижения: метели ухудшают видимость, снегопады накапливают сугробы, а гололёд делает дороги и тротуары особенно опасными.
</a:t>
            </a:r>
            <a:endParaRPr lang="en-US" sz="905" dirty="0"/>
          </a:p>
        </p:txBody>
      </p:sp>
      <p:sp>
        <p:nvSpPr>
          <p:cNvPr id="12" name="Text 3"/>
          <p:cNvSpPr txBox="1"/>
          <p:nvPr/>
        </p:nvSpPr>
        <p:spPr>
          <a:xfrm>
            <a:off x="531100" y="2411673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паводки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снег тает быстро и неравномерно, поэтому реки выходят из берегов. Паводки особенно заметны там, где зимой скапливается много снега.
</a:t>
            </a:r>
            <a:endParaRPr lang="en-US" sz="1017" dirty="0"/>
          </a:p>
        </p:txBody>
      </p:sp>
      <p:sp>
        <p:nvSpPr>
          <p:cNvPr id="13" name="Text 4"/>
          <p:cNvSpPr txBox="1"/>
          <p:nvPr/>
        </p:nvSpPr>
        <p:spPr>
          <a:xfrm>
            <a:off x="531100" y="3117556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контрасты
</a:t>
            </a:r>
            <a:pPr algn="l" indent="0" marL="0">
              <a:lnSpc>
                <a:spcPct val="115000"/>
              </a:lnSpc>
              <a:buNone/>
            </a:pPr>
            <a:r>
              <a:rPr lang="en-US" sz="6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 одних районах проходят грозы и ливни, а в южных областях чаще возникают засуха и суховеи, которые иссушают почву и растения.
</a:t>
            </a:r>
            <a:endParaRPr lang="en-US" sz="1096" dirty="0"/>
          </a:p>
        </p:txBody>
      </p:sp>
      <p:sp>
        <p:nvSpPr>
          <p:cNvPr id="14" name="Text 5"/>
          <p:cNvSpPr txBox="1"/>
          <p:nvPr/>
        </p:nvSpPr>
        <p:spPr>
          <a:xfrm>
            <a:off x="537343" y="3823452"/>
            <a:ext cx="42861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смена явлений показывает, что погода в России зависит от сезона, широты и расстояния до морей. Эти особенности важно учитывать в быту и хозяйстве.
</a:t>
            </a:r>
            <a:endParaRPr lang="en-US" sz="95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режим воды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810175" y="1388356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Снеговое 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рек России получают основное питание от таяния снега. Поэтому весной, когда снег быстро сходит, уровень воды резко поднимается и начинается половодье.
</a:t>
            </a:r>
            <a:endParaRPr lang="en-US" sz="857" dirty="0"/>
          </a:p>
        </p:txBody>
      </p:sp>
      <p:sp>
        <p:nvSpPr>
          <p:cNvPr id="13" name="Text 3"/>
          <p:cNvSpPr txBox="1"/>
          <p:nvPr/>
        </p:nvSpPr>
        <p:spPr>
          <a:xfrm>
            <a:off x="810175" y="2084215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Летнее обмеление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многие реки мелеют: осадков меньше, испарение сильнее, а запасы талой воды уже использованы. Особенно заметно это в южных и внутренних районах страны.
</a:t>
            </a:r>
            <a:endParaRPr lang="en-US" sz="857" dirty="0"/>
          </a:p>
        </p:txBody>
      </p:sp>
      <p:sp>
        <p:nvSpPr>
          <p:cNvPr id="14" name="Text 4"/>
          <p:cNvSpPr txBox="1"/>
          <p:nvPr/>
        </p:nvSpPr>
        <p:spPr>
          <a:xfrm>
            <a:off x="810175" y="278007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ледостав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реки во многих регионах покрываются льдом. В северных широтах ледостав длится долго, а в более мягком климате — короче и не так устойчиво.
</a:t>
            </a:r>
            <a:endParaRPr lang="en-US" sz="857" dirty="0"/>
          </a:p>
        </p:txBody>
      </p:sp>
      <p:sp>
        <p:nvSpPr>
          <p:cNvPr id="15" name="Text 5"/>
          <p:cNvSpPr txBox="1"/>
          <p:nvPr/>
        </p:nvSpPr>
        <p:spPr>
          <a:xfrm>
            <a:off x="810175" y="3493341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крупнейшим рекам относятся Волга, Обь, Енисей, Лена и Амур. Они важны для транспорта, водоснабжения, энергетики и освоения больших территорий.
</a:t>
            </a:r>
            <a:endParaRPr lang="en-US" sz="857" dirty="0"/>
          </a:p>
        </p:txBody>
      </p:sp>
      <p:sp>
        <p:nvSpPr>
          <p:cNvPr id="16" name="Text 6"/>
          <p:cNvSpPr txBox="1"/>
          <p:nvPr/>
        </p:nvSpPr>
        <p:spPr>
          <a:xfrm>
            <a:off x="810175" y="4206602"/>
            <a:ext cx="3352200" cy="53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озёра
</a:t>
            </a:r>
            <a:pPr algn="l" indent="0" marL="0">
              <a:lnSpc>
                <a:spcPct val="115000"/>
              </a:lnSpc>
              <a:buNone/>
            </a:pPr>
            <a:r>
              <a:rPr lang="en-US" sz="4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озёр особенно выделяется Байкал — самое глубокое озеро планеты, а также Ладожское озеро, крупнейшее в Европе. Они имеют большое природное значение.
</a:t>
            </a:r>
            <a:endParaRPr lang="en-US" sz="8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и ресурсы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влаги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образуются и накапливаются в породах под землёй. Они питают родники, колодцы и часть рек, особенно там, где поверхностной влаги мало.
</a:t>
            </a:r>
            <a:endParaRPr lang="en-US" sz="1065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вод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воды залегают сравнительно неглубоко и легче доступны для использования. Артезианские воды находятся глубже и нередко выходят под давлением через скважины.
</a:t>
            </a:r>
            <a:endParaRPr lang="en-US" sz="1065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человека подземные воды важны как источник питьевой воды и как запас влаги для сельского хозяйства. В засушливых районах их роль особенно велика.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источники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воды Кавказа и других районов ценят не только за вкус, но и за лечебные свойства. На их основе развиваются курорты и санатории.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как результат природных условий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374750" y="1728775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зависят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формируются очень медленно, под действием климата, растительности, воды и пород, на которых они лежат. Поэтому на разных территориях России они заметно отличаются.
</a:t>
            </a:r>
            <a:endParaRPr lang="en-US" sz="1140" dirty="0"/>
          </a:p>
        </p:txBody>
      </p:sp>
      <p:sp>
        <p:nvSpPr>
          <p:cNvPr id="11" name="Text 3"/>
          <p:cNvSpPr txBox="1"/>
          <p:nvPr/>
        </p:nvSpPr>
        <p:spPr>
          <a:xfrm>
            <a:off x="1374750" y="2434650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Плодородие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тёплых и влажных районах растительный покров гуще, а почвообразование идёт активнее. Такие почвы обычно содержат больше перегноя и лучше подходят для земледелия.
</a:t>
            </a:r>
            <a:endParaRPr lang="en-US" sz="1140" dirty="0"/>
          </a:p>
        </p:txBody>
      </p:sp>
      <p:sp>
        <p:nvSpPr>
          <p:cNvPr id="12" name="Text 4"/>
          <p:cNvSpPr txBox="1"/>
          <p:nvPr/>
        </p:nvSpPr>
        <p:spPr>
          <a:xfrm>
            <a:off x="1374750" y="31405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разложение органических остатков идёт медленнее, поэтому почвы часто тоньше и беднее. Таковы почвы тундры и северной тайги.
</a:t>
            </a:r>
            <a:endParaRPr lang="en-US" sz="1140" dirty="0"/>
          </a:p>
        </p:txBody>
      </p:sp>
      <p:sp>
        <p:nvSpPr>
          <p:cNvPr id="13" name="Text 5"/>
          <p:cNvSpPr txBox="1"/>
          <p:nvPr/>
        </p:nvSpPr>
        <p:spPr>
          <a:xfrm>
            <a:off x="1384050" y="3846436"/>
            <a:ext cx="63852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почвы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степях, где много трав и достаточно тепла, формируются особенно плодородные почвы. Именно поэтому эти территории издавна используют для выращивания зерновых культур.
</a:t>
            </a:r>
            <a:endParaRPr lang="en-US" sz="114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8350" y="2479389"/>
            <a:ext cx="3432300" cy="11659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Тундра: холод, мерзлота, безлесие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880975" y="2354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занимает северные территории России и отличается суровыми природными условиями. Таблица показывает, как холод и мерзлота влияют на растения и животных.
</a:t>
            </a:r>
            <a:endParaRPr lang="en-US" sz="1093" dirty="0"/>
          </a:p>
        </p:txBody>
      </p:sp>
      <p:sp>
        <p:nvSpPr>
          <p:cNvPr id="8" name="Text 3"/>
          <p:cNvSpPr txBox="1"/>
          <p:nvPr/>
        </p:nvSpPr>
        <p:spPr>
          <a:xfrm>
            <a:off x="880975" y="32781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и многолетняя мерзлота почти не позволяют расти лесам, поэтому тундра остаётся безлесной зоной с бедной, но приспособленной к холоду природой.
</a:t>
            </a:r>
            <a:endParaRPr lang="en-US" sz="1093" dirty="0"/>
          </a:p>
        </p:txBody>
      </p:sp>
      <p:sp>
        <p:nvSpPr>
          <p:cNvPr id="9" name="Text 4"/>
          <p:cNvSpPr txBox="1"/>
          <p:nvPr/>
        </p:nvSpPr>
        <p:spPr>
          <a:xfrm>
            <a:off x="4878350" y="4227700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природной зоне тундры на основе школьной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561940"/>
            <a:ext cx="3432300" cy="9691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9275" y="4211825"/>
            <a:ext cx="3432300" cy="15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природной зоне тайги на основе школьной географии
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579275" y="395475"/>
            <a:ext cx="7967700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Тайга: крупнейшая природная зона страны
</a:t>
            </a:r>
            <a:endParaRPr lang="en-US" sz="2909" dirty="0"/>
          </a:p>
        </p:txBody>
      </p:sp>
      <p:sp>
        <p:nvSpPr>
          <p:cNvPr id="7" name="Text 2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912150" y="215460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огромную площадь России. В таблице показано, какие природные признаки делают её самой крупной лесной зоной страны.
</a:t>
            </a:r>
            <a:endParaRPr lang="en-US" sz="1192" dirty="0"/>
          </a:p>
        </p:txBody>
      </p:sp>
      <p:sp>
        <p:nvSpPr>
          <p:cNvPr id="9" name="Text 4"/>
          <p:cNvSpPr txBox="1"/>
          <p:nvPr/>
        </p:nvSpPr>
        <p:spPr>
          <a:xfrm>
            <a:off x="4912150" y="3078350"/>
            <a:ext cx="3432300" cy="6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хвойных лесов связано с холодным климатом и достаточным увлажнением. Тайга даёт ценные лесные ресурсы и служит важной средой обитания животных.
</a:t>
            </a:r>
            <a:endParaRPr lang="en-US" sz="109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302001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лесостепь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535704" y="1574025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и лесостепь расположены в южной части европейской России и в Западной Сибири. Здесь больше тепла и меньше влаги, чем в лесной зоне, поэтому преобладают травы.
</a:t>
            </a:r>
            <a:endParaRPr lang="en-US" sz="1028" dirty="0"/>
          </a:p>
        </p:txBody>
      </p:sp>
      <p:sp>
        <p:nvSpPr>
          <p:cNvPr id="12" name="Text 3"/>
          <p:cNvSpPr txBox="1"/>
          <p:nvPr/>
        </p:nvSpPr>
        <p:spPr>
          <a:xfrm>
            <a:off x="2673835" y="1573988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Переходная зона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Лесостепь сочетает участки леса и открытые пространства. Это переходная зона, в которой можно увидеть и деревья, и широкие травяные равнины.
</a:t>
            </a:r>
            <a:endParaRPr lang="en-US" sz="1076" dirty="0"/>
          </a:p>
        </p:txBody>
      </p:sp>
      <p:sp>
        <p:nvSpPr>
          <p:cNvPr id="13" name="Text 4"/>
          <p:cNvSpPr txBox="1"/>
          <p:nvPr/>
        </p:nvSpPr>
        <p:spPr>
          <a:xfrm>
            <a:off x="4811918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растут злаки, разнотравье и другие травы, приспособленные к сухому лету и ветрам. Деревьев немного, потому что влаги недостаточно для густого леса.
</a:t>
            </a:r>
            <a:endParaRPr lang="en-US" sz="1076" dirty="0"/>
          </a:p>
        </p:txBody>
      </p:sp>
      <p:sp>
        <p:nvSpPr>
          <p:cNvPr id="14" name="Text 5"/>
          <p:cNvSpPr txBox="1"/>
          <p:nvPr/>
        </p:nvSpPr>
        <p:spPr>
          <a:xfrm>
            <a:off x="6949999" y="1574000"/>
            <a:ext cx="1860600" cy="11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Плодородные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5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почвы часто очень плодородны, поэтому эти территории широко используют в земледелии. Однако распашка повышает риск ветровой эрозии и требует бережного отношения к земле.
</a:t>
            </a:r>
            <a:endParaRPr lang="en-US" sz="95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275" y="2924766"/>
            <a:ext cx="7943700" cy="18230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531125" y="337525"/>
            <a:ext cx="8064000" cy="6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Прикаспия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64175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Полупустыни и пустыни России находятся в Прикаспии, прежде всего в Калмыкии и Астраханской области. Это самые засушливые территории на юге страны.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847441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очень мало осадков, а испарение сильное, поэтому растениям не хватает влаги. Лето жаркое, а поверхность почвы быстро пересыхает.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930692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Приспособленные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представлена низкими, жёсткими и засухоустойчивыми видами. Они умеют сохранять влагу, иметь глубокие корни или быстро завершать рост после дождя.
</a:t>
            </a:r>
            <a:endParaRPr lang="en-US" sz="984" dirty="0"/>
          </a:p>
        </p:txBody>
      </p:sp>
      <p:sp>
        <p:nvSpPr>
          <p:cNvPr id="14" name="Text 5"/>
          <p:cNvSpPr txBox="1"/>
          <p:nvPr/>
        </p:nvSpPr>
        <p:spPr>
          <a:xfrm>
            <a:off x="7013950" y="1298843"/>
            <a:ext cx="1581000" cy="153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приспособлены к нехватке воды и к жаре. Они активны в более прохладное время суток и могут долго обходиться без питья.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98240" y="1316825"/>
            <a:ext cx="3387470" cy="348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531100" y="388226"/>
            <a:ext cx="8064000" cy="65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высотная поясность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31100" y="168070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с подъёмом вверх температура понижается, а природные условия быстро меняются. У подножия чаще встречаются леса, выше — луга, затем каменистые участки и снег.
</a:t>
            </a:r>
            <a:endParaRPr lang="en-US" sz="1181" dirty="0"/>
          </a:p>
        </p:txBody>
      </p:sp>
      <p:sp>
        <p:nvSpPr>
          <p:cNvPr id="11" name="Text 3"/>
          <p:cNvSpPr txBox="1"/>
          <p:nvPr/>
        </p:nvSpPr>
        <p:spPr>
          <a:xfrm>
            <a:off x="531100" y="2653618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последовательная смена природных поясов называется высотной поясностью. Она особенно хорошо заметна там, где горы высокие и перепады высот велики.
</a:t>
            </a:r>
            <a:endParaRPr lang="en-US" sz="1231" dirty="0"/>
          </a:p>
        </p:txBody>
      </p:sp>
      <p:sp>
        <p:nvSpPr>
          <p:cNvPr id="12" name="Text 4"/>
          <p:cNvSpPr txBox="1"/>
          <p:nvPr/>
        </p:nvSpPr>
        <p:spPr>
          <a:xfrm>
            <a:off x="531100" y="3626550"/>
            <a:ext cx="4299600" cy="80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Кавказе и Алтае пояса меняются особенно быстро, потому что горы высокие и сильно различаются по высоте. Это создаёт очень разнообразную природу на небольшой территории.
</a:t>
            </a:r>
            <a:endParaRPr lang="en-US" sz="121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8875" y="1342573"/>
            <a:ext cx="3554400" cy="32836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9263" y="395475"/>
            <a:ext cx="7967700" cy="74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 природа: связь с хозяйством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344450" y="4799375"/>
            <a:ext cx="687900" cy="1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10175" y="1453282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определяют, какие виды хозяйства развиваются в разных районах. Там, где тепло и плодородные почвы, легче выращивать зерновые культуры и разводить животных.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810175" y="2320266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степях особенно важны зерновое земледелие и животноводство. Просторные равнины и плодородные почвы помогают создавать крупные сельскохозяйственные районы.
</a:t>
            </a:r>
            <a:endParaRPr lang="en-US" sz="971" dirty="0"/>
          </a:p>
        </p:txBody>
      </p:sp>
      <p:sp>
        <p:nvSpPr>
          <p:cNvPr id="13" name="Text 4"/>
          <p:cNvSpPr txBox="1"/>
          <p:nvPr/>
        </p:nvSpPr>
        <p:spPr>
          <a:xfrm>
            <a:off x="810175" y="3187249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тайге ведущую роль играет лесная промышленность: заготовка древесины, её переработка и связанные с ней производства. Для этого нужны большие лесные массивы.
</a:t>
            </a:r>
            <a:endParaRPr lang="en-US" sz="1051" dirty="0"/>
          </a:p>
        </p:txBody>
      </p:sp>
      <p:sp>
        <p:nvSpPr>
          <p:cNvPr id="14" name="Text 5"/>
          <p:cNvSpPr txBox="1"/>
          <p:nvPr/>
        </p:nvSpPr>
        <p:spPr>
          <a:xfrm>
            <a:off x="810175" y="4075924"/>
            <a:ext cx="33522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из-за холода и короткого лета развиваются оленеводство и добыча полезных ископаемых. Природа здесь помогает человеку, но одновременно ограничивает выбор занятий.
</a:t>
            </a:r>
            <a:endParaRPr lang="en-US" sz="9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250" y="258625"/>
            <a:ext cx="7087500" cy="19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5300" dirty="0"/>
          </a:p>
        </p:txBody>
      </p:sp>
      <p:sp>
        <p:nvSpPr>
          <p:cNvPr id="5" name="Text 1"/>
          <p:cNvSpPr txBox="1"/>
          <p:nvPr/>
        </p:nvSpPr>
        <p:spPr>
          <a:xfrm>
            <a:off x="2350163" y="2998950"/>
            <a:ext cx="4425900" cy="12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России очень разнообразны: от арктического севера до южных степей и гор. Широта, рельеф и океаны формируют климат, воды, почвы и природные зоны страны.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2026-07-27T00:23:54Z</dcterms:created>
  <dcterms:modified xsi:type="dcterms:W3CDTF">2026-07-27T00:23:54Z</dcterms:modified>
</cp:coreProperties>
</file>