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image" Target="../media/image-11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41376" y="360000"/>
            <a:ext cx="3342498" cy="43881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1294050"/>
            <a:ext cx="4895700" cy="179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4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Семейный бюджет: как деньги помогают жить, учиться и мечтать
</a:t>
            </a:r>
            <a:endParaRPr lang="en-US" sz="3400" dirty="0"/>
          </a:p>
        </p:txBody>
      </p:sp>
      <p:sp>
        <p:nvSpPr>
          <p:cNvPr id="6" name="Text 1"/>
          <p:cNvSpPr txBox="1"/>
          <p:nvPr/>
        </p:nvSpPr>
        <p:spPr>
          <a:xfrm>
            <a:off x="566550" y="3492200"/>
            <a:ext cx="44148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 денег помогает семье жить спокойно и достигать целей.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360000"/>
            <a:ext cx="4130700" cy="66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44200" y="1346463"/>
            <a:ext cx="3739800" cy="310067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800" dirty="0"/>
          </a:p>
        </p:txBody>
      </p:sp>
      <p:sp>
        <p:nvSpPr>
          <p:cNvPr id="7" name="Text 1"/>
          <p:cNvSpPr txBox="1"/>
          <p:nvPr/>
        </p:nvSpPr>
        <p:spPr>
          <a:xfrm>
            <a:off x="695850" y="1718675"/>
            <a:ext cx="3995400" cy="251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Семейный бюджет встречается в обычной жизни каждый день: в магазине, дома, в школе и на праздниках. Он помогает понять, почему деньги нужно считать, а покупки — выбирать с умом и без спешки.
</a:t>
            </a:r>
            <a:endParaRPr lang="en-US" sz="1500" dirty="0"/>
          </a:p>
        </p:txBody>
      </p:sp>
      <p:sp>
        <p:nvSpPr>
          <p:cNvPr id="8" name="Text 2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школьнику знать о семейном бюджете
</a:t>
            </a:r>
            <a:endParaRPr lang="en-US" sz="25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800" dirty="0"/>
          </a:p>
        </p:txBody>
      </p:sp>
      <p:sp>
        <p:nvSpPr>
          <p:cNvPr id="7" name="Text 1"/>
          <p:cNvSpPr txBox="1"/>
          <p:nvPr/>
        </p:nvSpPr>
        <p:spPr>
          <a:xfrm>
            <a:off x="613600" y="2689050"/>
            <a:ext cx="2236800" cy="146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Доходы — это деньги, которые семья получает за месяц. К ним относятся зарплата, пенсия, пособия, стипендия, а иногда премия или небольшая подработка.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608550" y="2014900"/>
            <a:ext cx="2236800" cy="57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Доходы семьи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6262425" y="2689050"/>
            <a:ext cx="2236800" cy="146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Сбережения — это часть денег, которую не тратят сразу. Её откладывают, чтобы потом купить важную вещь, справиться с неожиданной ситуацией или приблизиться к семейной мечте.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6257375" y="2014900"/>
            <a:ext cx="2236800" cy="57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Сбережения на потом
</a:t>
            </a:r>
            <a:endParaRPr lang="en-US" sz="1600" dirty="0"/>
          </a:p>
        </p:txBody>
      </p:sp>
      <p:sp>
        <p:nvSpPr>
          <p:cNvPr id="11" name="Text 5"/>
          <p:cNvSpPr txBox="1"/>
          <p:nvPr/>
        </p:nvSpPr>
        <p:spPr>
          <a:xfrm>
            <a:off x="3438012" y="2689050"/>
            <a:ext cx="2236800" cy="146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Расходы — это деньги, которые семья тратит на еду, жильё, транспорт, одежду, обучение, лекарства и другие нужные вещи. Они показывают, куда уходит общий доход.
</a:t>
            </a:r>
            <a:endParaRPr lang="en-US" sz="1200" dirty="0"/>
          </a:p>
        </p:txBody>
      </p:sp>
      <p:sp>
        <p:nvSpPr>
          <p:cNvPr id="12" name="Text 6"/>
          <p:cNvSpPr txBox="1"/>
          <p:nvPr/>
        </p:nvSpPr>
        <p:spPr>
          <a:xfrm>
            <a:off x="3432963" y="2014900"/>
            <a:ext cx="2236800" cy="57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Расходы семьи
</a:t>
            </a:r>
            <a:endParaRPr lang="en-US" sz="1600" dirty="0"/>
          </a:p>
        </p:txBody>
      </p:sp>
      <p:sp>
        <p:nvSpPr>
          <p:cNvPr id="13" name="Text 7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входит в семейный бюджет
</a:t>
            </a:r>
            <a:endParaRPr lang="en-US" sz="25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2717581"/>
            <a:ext cx="8345100" cy="186623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800" dirty="0"/>
          </a:p>
        </p:txBody>
      </p:sp>
      <p:sp>
        <p:nvSpPr>
          <p:cNvPr id="10" name="Text 1"/>
          <p:cNvSpPr txBox="1"/>
          <p:nvPr/>
        </p:nvSpPr>
        <p:spPr>
          <a:xfrm>
            <a:off x="462075" y="1692425"/>
            <a:ext cx="1462500" cy="81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Продукты нужны семье постоянно: хлеб, молоко, крупы, овощи и другие продукты помогают всем быть сытыми и здоровыми. Такие покупки повторяются почти каждый месяц.
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462073" y="1268300"/>
            <a:ext cx="1462500" cy="30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Еда каждый день
</a:t>
            </a:r>
            <a:endParaRPr lang="en-US" sz="900" dirty="0"/>
          </a:p>
        </p:txBody>
      </p:sp>
      <p:sp>
        <p:nvSpPr>
          <p:cNvPr id="12" name="Text 3"/>
          <p:cNvSpPr txBox="1"/>
          <p:nvPr/>
        </p:nvSpPr>
        <p:spPr>
          <a:xfrm>
            <a:off x="7235044" y="1692425"/>
            <a:ext cx="1462500" cy="81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Тёплая куртка зимой или лёгкая обувь летом — это не прихоть, а необходимость. Одежда по сезону защищает от холода, дождя и жары.
</a:t>
            </a:r>
            <a:endParaRPr lang="en-US" sz="700" dirty="0"/>
          </a:p>
        </p:txBody>
      </p:sp>
      <p:sp>
        <p:nvSpPr>
          <p:cNvPr id="13" name="Text 4"/>
          <p:cNvSpPr txBox="1"/>
          <p:nvPr/>
        </p:nvSpPr>
        <p:spPr>
          <a:xfrm>
            <a:off x="7235043" y="1268300"/>
            <a:ext cx="1462500" cy="30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Одежда по сезону
</a:t>
            </a:r>
            <a:endParaRPr lang="en-US" sz="900" dirty="0"/>
          </a:p>
        </p:txBody>
      </p:sp>
      <p:sp>
        <p:nvSpPr>
          <p:cNvPr id="14" name="Text 5"/>
          <p:cNvSpPr txBox="1"/>
          <p:nvPr/>
        </p:nvSpPr>
        <p:spPr>
          <a:xfrm>
            <a:off x="5541596" y="1692425"/>
            <a:ext cx="1462500" cy="81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Лекарства и нужные вещи для здоровья входят в обязательные траты. Если кто-то заболел, семье важно быстро купить то, что поможет почувствовать себя лучше.
</a:t>
            </a:r>
            <a:endParaRPr lang="en-US" sz="700" dirty="0"/>
          </a:p>
        </p:txBody>
      </p:sp>
      <p:sp>
        <p:nvSpPr>
          <p:cNvPr id="15" name="Text 6"/>
          <p:cNvSpPr txBox="1"/>
          <p:nvPr/>
        </p:nvSpPr>
        <p:spPr>
          <a:xfrm>
            <a:off x="5541594" y="1268300"/>
            <a:ext cx="1462500" cy="30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Лекарства и здоровье
</a:t>
            </a:r>
            <a:endParaRPr lang="en-US" sz="900" dirty="0"/>
          </a:p>
        </p:txBody>
      </p:sp>
      <p:sp>
        <p:nvSpPr>
          <p:cNvPr id="16" name="Text 7"/>
          <p:cNvSpPr txBox="1"/>
          <p:nvPr/>
        </p:nvSpPr>
        <p:spPr>
          <a:xfrm>
            <a:off x="3847708" y="1692425"/>
            <a:ext cx="1462500" cy="81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Проезд до школы, школьные принадлежности и учебные материалы относятся к важным расходам. Без них ребёнку трудно учиться, а семье — организовывать обычный день.
</a:t>
            </a:r>
            <a:endParaRPr lang="en-US" sz="700" dirty="0"/>
          </a:p>
        </p:txBody>
      </p:sp>
      <p:sp>
        <p:nvSpPr>
          <p:cNvPr id="17" name="Text 8"/>
          <p:cNvSpPr txBox="1"/>
          <p:nvPr/>
        </p:nvSpPr>
        <p:spPr>
          <a:xfrm>
            <a:off x="3847707" y="1268300"/>
            <a:ext cx="1462500" cy="30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Проезд и школа
</a:t>
            </a:r>
            <a:endParaRPr lang="en-US" sz="900" dirty="0"/>
          </a:p>
        </p:txBody>
      </p:sp>
      <p:sp>
        <p:nvSpPr>
          <p:cNvPr id="18" name="Text 9"/>
          <p:cNvSpPr txBox="1"/>
          <p:nvPr/>
        </p:nvSpPr>
        <p:spPr>
          <a:xfrm>
            <a:off x="2153974" y="1692425"/>
            <a:ext cx="1462500" cy="81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 жильё и коммунальные услуги тоже приходится платить регулярно. Это помогает в доме было тепло, светло и удобно жить, учиться и отдыхать.
</a:t>
            </a:r>
            <a:endParaRPr lang="en-US" sz="700" dirty="0"/>
          </a:p>
        </p:txBody>
      </p:sp>
      <p:sp>
        <p:nvSpPr>
          <p:cNvPr id="19" name="Text 10"/>
          <p:cNvSpPr txBox="1"/>
          <p:nvPr/>
        </p:nvSpPr>
        <p:spPr>
          <a:xfrm>
            <a:off x="2153972" y="1268300"/>
            <a:ext cx="1462500" cy="30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 и коммунальные услуги
</a:t>
            </a:r>
            <a:endParaRPr lang="en-US" sz="900" dirty="0"/>
          </a:p>
        </p:txBody>
      </p:sp>
      <p:sp>
        <p:nvSpPr>
          <p:cNvPr id="20" name="Text 11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Обязательные расходы: то, без чего нельзя обойтись
</a:t>
            </a:r>
            <a:endParaRPr lang="en-US" sz="25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800" dirty="0"/>
          </a:p>
        </p:txBody>
      </p:sp>
      <p:sp>
        <p:nvSpPr>
          <p:cNvPr id="9" name="Text 1"/>
          <p:cNvSpPr txBox="1"/>
          <p:nvPr/>
        </p:nvSpPr>
        <p:spPr>
          <a:xfrm>
            <a:off x="402200" y="2282666"/>
            <a:ext cx="1898100" cy="175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Подарки и праздники радуют всю семью, но их лучше заранее вносить в план. Тогда приятный сюрприз не станет неожиданной дырой в бюджете.
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402200" y="1543050"/>
            <a:ext cx="1898100" cy="6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Подарки и праздники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2563433" y="2282666"/>
            <a:ext cx="1898100" cy="175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Кружки, экскурсии и поездки часто требуют отдельных расходов. Если семья знает о них заранее, можно спокойно отложить нужную сумму без лишней спешки.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2563433" y="1543050"/>
            <a:ext cx="1898100" cy="6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Кружки и поездки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4724667" y="2282666"/>
            <a:ext cx="1898100" cy="175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Книги, настольные игры и другие приятные покупки делают жизнь интереснее. Но их выбирают после того, как оплачены важные семейные нужды.
</a:t>
            </a:r>
            <a:endParaRPr lang="en-US" sz="1100" dirty="0"/>
          </a:p>
        </p:txBody>
      </p:sp>
      <p:sp>
        <p:nvSpPr>
          <p:cNvPr id="14" name="Text 6"/>
          <p:cNvSpPr txBox="1"/>
          <p:nvPr/>
        </p:nvSpPr>
        <p:spPr>
          <a:xfrm>
            <a:off x="4724667" y="1543050"/>
            <a:ext cx="1898100" cy="6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Книги и развлечения
</a:t>
            </a:r>
            <a:endParaRPr lang="en-US" sz="1400" dirty="0"/>
          </a:p>
        </p:txBody>
      </p:sp>
      <p:sp>
        <p:nvSpPr>
          <p:cNvPr id="15" name="Text 7"/>
          <p:cNvSpPr txBox="1"/>
          <p:nvPr/>
        </p:nvSpPr>
        <p:spPr>
          <a:xfrm>
            <a:off x="6885900" y="2282666"/>
            <a:ext cx="1898100" cy="175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нужно починить обувь, игрушку или технику. Такие траты бывают не каждый месяц, поэтому их удобно заранее учитывать в семейном плане.
</a:t>
            </a:r>
            <a:endParaRPr lang="en-US" sz="1100" dirty="0"/>
          </a:p>
        </p:txBody>
      </p:sp>
      <p:sp>
        <p:nvSpPr>
          <p:cNvPr id="16" name="Text 8"/>
          <p:cNvSpPr txBox="1"/>
          <p:nvPr/>
        </p:nvSpPr>
        <p:spPr>
          <a:xfrm>
            <a:off x="6885900" y="1543050"/>
            <a:ext cx="1898100" cy="6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Ремонт вещей
</a:t>
            </a:r>
            <a:endParaRPr lang="en-US" sz="1400" dirty="0"/>
          </a:p>
        </p:txBody>
      </p:sp>
      <p:sp>
        <p:nvSpPr>
          <p:cNvPr id="17" name="Text 9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Расходы, которые можно планировать заранее
</a:t>
            </a:r>
            <a:endParaRPr lang="en-US" sz="25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6686" y="1549693"/>
            <a:ext cx="8410629" cy="31302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800" dirty="0"/>
          </a:p>
        </p:txBody>
      </p:sp>
      <p:sp>
        <p:nvSpPr>
          <p:cNvPr id="4" name="Text 1"/>
          <p:cNvSpPr txBox="1"/>
          <p:nvPr/>
        </p:nvSpPr>
        <p:spPr>
          <a:xfrm>
            <a:off x="360000" y="1033397"/>
            <a:ext cx="8424000" cy="3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действий помогает увидеть, на что хватит денег и что лучше перенести.
</a:t>
            </a:r>
            <a:endParaRPr lang="en-US" sz="1400" dirty="0"/>
          </a:p>
        </p:txBody>
      </p:sp>
      <p:sp>
        <p:nvSpPr>
          <p:cNvPr id="5" name="Text 2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семья планирует деньги на месяц
</a:t>
            </a:r>
            <a:endParaRPr lang="en-US" sz="25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913100" y="1712623"/>
            <a:ext cx="3870900" cy="181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 семье легче не забыть о важном, отложить запас и оставить немного денег на приятные покупки.
</a:t>
            </a:r>
            <a:endParaRPr lang="en-US" sz="1900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800" dirty="0"/>
          </a:p>
        </p:txBody>
      </p:sp>
      <p:sp>
        <p:nvSpPr>
          <p:cNvPr id="6" name="Text 2"/>
          <p:cNvSpPr txBox="1"/>
          <p:nvPr/>
        </p:nvSpPr>
        <p:spPr>
          <a:xfrm>
            <a:off x="360000" y="4397400"/>
            <a:ext cx="5046000" cy="28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модель семейного бюджета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625800" y="2845358"/>
            <a:ext cx="3768300" cy="99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 помогают разделить деньги на нужды, сбережения и желания.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625800" y="1443133"/>
            <a:ext cx="3768300" cy="1329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71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endParaRPr lang="en-US" sz="7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450916"/>
            <a:ext cx="4146300" cy="198811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37700" y="1450916"/>
            <a:ext cx="4146300" cy="1988118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800" dirty="0"/>
          </a:p>
        </p:txBody>
      </p:sp>
      <p:sp>
        <p:nvSpPr>
          <p:cNvPr id="6" name="Text 1"/>
          <p:cNvSpPr txBox="1"/>
          <p:nvPr/>
        </p:nvSpPr>
        <p:spPr>
          <a:xfrm>
            <a:off x="360000" y="3943550"/>
            <a:ext cx="4146300" cy="73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в копилку попадает всего несколько монет. Потом ещё немного — после прогулки, праздника или удачной экономии. Через время она уже приятно звенит и напоминает, что терпение работает лучше спешки.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3507763"/>
            <a:ext cx="41463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Копилка, которая растёт тихо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637700" y="3943550"/>
            <a:ext cx="4146300" cy="73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Ребёнок может представить свою цель: велосипед, книгу, поездку или новую вещь для школы. Если откладывать понемногу каждую неделю, мечта не улетает, а уверенно подъезжает ближе, как на маленьких колёсиках.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4637700" y="3507763"/>
            <a:ext cx="41463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Мечта становится ближе
</a:t>
            </a:r>
            <a:endParaRPr lang="en-US" sz="1400" dirty="0"/>
          </a:p>
        </p:txBody>
      </p:sp>
      <p:sp>
        <p:nvSpPr>
          <p:cNvPr id="10" name="Text 5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Сбережения: когда маленькие суммы становятся большой помощью
</a:t>
            </a:r>
            <a:endParaRPr lang="en-US" sz="25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6047" y="3217325"/>
            <a:ext cx="438000" cy="43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98247" y="3260645"/>
            <a:ext cx="439200" cy="35136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717047" y="1498750"/>
            <a:ext cx="439200" cy="3904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800" dirty="0"/>
          </a:p>
        </p:txBody>
      </p:sp>
      <p:sp>
        <p:nvSpPr>
          <p:cNvPr id="10" name="Text 1"/>
          <p:cNvSpPr txBox="1"/>
          <p:nvPr/>
        </p:nvSpPr>
        <p:spPr>
          <a:xfrm>
            <a:off x="555297" y="3787750"/>
            <a:ext cx="37659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Запас помогает семье спокойно пережить внезапные расходы, когда что-то ломается или срочно нужно купить лекарства. Тогда проблема не превращается в панику.
</a:t>
            </a:r>
            <a:endParaRPr lang="en-US" sz="1200" dirty="0"/>
          </a:p>
        </p:txBody>
      </p:sp>
      <p:sp>
        <p:nvSpPr>
          <p:cNvPr id="11" name="Text 2"/>
          <p:cNvSpPr txBox="1"/>
          <p:nvPr/>
        </p:nvSpPr>
        <p:spPr>
          <a:xfrm>
            <a:off x="1100847" y="3217325"/>
            <a:ext cx="32205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от сюрпризов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4798097" y="3787750"/>
            <a:ext cx="37659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кому-то понадобилась срочная поездка к врачу или лечение, запас позволяет действовать быстро. Это особенно важно, когда ждать нельзя.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5343647" y="3217325"/>
            <a:ext cx="32205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Помощь без задержки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2716897" y="2045375"/>
            <a:ext cx="37659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Часть денег лучше хранить отдельно от обычных трат. Так семья видит, что это не на мороженое, а на важный случай.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3262447" y="1474950"/>
            <a:ext cx="32205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Деньги в резерве
</a:t>
            </a:r>
            <a:endParaRPr lang="en-US" sz="1400" dirty="0"/>
          </a:p>
        </p:txBody>
      </p:sp>
      <p:sp>
        <p:nvSpPr>
          <p:cNvPr id="16" name="Text 7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Запас на случай неожиданностей
</a:t>
            </a:r>
            <a:endParaRPr lang="en-US" sz="25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800" dirty="0"/>
          </a:p>
        </p:txBody>
      </p:sp>
      <p:sp>
        <p:nvSpPr>
          <p:cNvPr id="8" name="Text 1"/>
          <p:cNvSpPr txBox="1"/>
          <p:nvPr/>
        </p:nvSpPr>
        <p:spPr>
          <a:xfrm>
            <a:off x="589925" y="2012275"/>
            <a:ext cx="3669146" cy="8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и та же вещь может служить по-разному. Более прочный или удобный товар иногда стоит дороже, но дольше остаётся полезным для семьи.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589689" y="1575050"/>
            <a:ext cx="3669146" cy="33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Качество товара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89925" y="3732325"/>
            <a:ext cx="3669146" cy="8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покупатель платит не только за сам товар, но и за известную марку, красивую упаковку или дополнительные удобства. Это тоже влияет на цену.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589689" y="3295100"/>
            <a:ext cx="3669146" cy="33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Марка и упаковка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4832185" y="2012275"/>
            <a:ext cx="3669146" cy="8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Цена зависит от того, из чего сделана вещь и какого она размера. Большой или более прочный предмет обычно требует больше материалов и труда.
</a:t>
            </a:r>
            <a:endParaRPr lang="en-US" sz="1100" dirty="0"/>
          </a:p>
        </p:txBody>
      </p:sp>
      <p:sp>
        <p:nvSpPr>
          <p:cNvPr id="13" name="Text 6"/>
          <p:cNvSpPr txBox="1"/>
          <p:nvPr/>
        </p:nvSpPr>
        <p:spPr>
          <a:xfrm>
            <a:off x="4831950" y="1575050"/>
            <a:ext cx="3669146" cy="33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и размер
</a:t>
            </a:r>
            <a:endParaRPr lang="en-US" sz="1400" dirty="0"/>
          </a:p>
        </p:txBody>
      </p:sp>
      <p:sp>
        <p:nvSpPr>
          <p:cNvPr id="14" name="Text 7"/>
          <p:cNvSpPr txBox="1"/>
          <p:nvPr/>
        </p:nvSpPr>
        <p:spPr>
          <a:xfrm>
            <a:off x="4832185" y="3732325"/>
            <a:ext cx="3669146" cy="8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разные дни цена может меняться. Скидка делает покупку дешевле, а в другой момент тот же товар может стоить уже больше.
</a:t>
            </a:r>
            <a:endParaRPr lang="en-US" sz="1100" dirty="0"/>
          </a:p>
        </p:txBody>
      </p:sp>
      <p:sp>
        <p:nvSpPr>
          <p:cNvPr id="15" name="Text 8"/>
          <p:cNvSpPr txBox="1"/>
          <p:nvPr/>
        </p:nvSpPr>
        <p:spPr>
          <a:xfrm>
            <a:off x="4831950" y="3295100"/>
            <a:ext cx="3669146" cy="33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Скидки и время покупки
</a:t>
            </a:r>
            <a:endParaRPr lang="en-US" sz="1400" dirty="0"/>
          </a:p>
        </p:txBody>
      </p:sp>
      <p:sp>
        <p:nvSpPr>
          <p:cNvPr id="16" name="Text 9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у одной и той же вещи бывает разная цена
</a:t>
            </a:r>
            <a:endParaRPr lang="en-US" sz="25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450916"/>
            <a:ext cx="4146300" cy="198811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37700" y="1450916"/>
            <a:ext cx="4146300" cy="198811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800" dirty="0"/>
          </a:p>
        </p:txBody>
      </p:sp>
      <p:sp>
        <p:nvSpPr>
          <p:cNvPr id="7" name="Text 1"/>
          <p:cNvSpPr txBox="1"/>
          <p:nvPr/>
        </p:nvSpPr>
        <p:spPr>
          <a:xfrm>
            <a:off x="360000" y="3943550"/>
            <a:ext cx="4146300" cy="73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Семья пишет короткий список и заглядывает в шкафы, холодильник и ящики. Так сразу видно, что дома уже есть, а что действительно закончилось. Листок со списком лежит рядом с корзиной и помогает не забыть важное.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60000" y="3507763"/>
            <a:ext cx="41463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выходом в магазин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637700" y="3943550"/>
            <a:ext cx="4146300" cy="73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рядом лежит простой калькулятор, легче прикинуть сумму заранее. Тогда в корзину попадают нужные продукты и вещи, а не случайные сюрпризы. Покупки становятся спокойнее, а семейные деньги тратятся аккуратнее.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4637700" y="3507763"/>
            <a:ext cx="41463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Лишние покупки не прячутся в корзину
</a:t>
            </a:r>
            <a:endParaRPr lang="en-US" sz="1400" dirty="0"/>
          </a:p>
        </p:txBody>
      </p:sp>
      <p:sp>
        <p:nvSpPr>
          <p:cNvPr id="11" name="Text 5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Список покупок помогает не купить лишнее
</a:t>
            </a:r>
            <a:endParaRPr lang="en-US" sz="25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6686" y="1549693"/>
            <a:ext cx="8410629" cy="31302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800" dirty="0"/>
          </a:p>
        </p:txBody>
      </p:sp>
      <p:sp>
        <p:nvSpPr>
          <p:cNvPr id="4" name="Text 1"/>
          <p:cNvSpPr txBox="1"/>
          <p:nvPr/>
        </p:nvSpPr>
        <p:spPr>
          <a:xfrm>
            <a:off x="360000" y="1033397"/>
            <a:ext cx="8424000" cy="3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семьи перед покупкой: от проверки необходимости до выбора подходящего варианта.
</a:t>
            </a:r>
            <a:endParaRPr lang="en-US" sz="1400" dirty="0"/>
          </a:p>
        </p:txBody>
      </p:sp>
      <p:sp>
        <p:nvSpPr>
          <p:cNvPr id="5" name="Text 2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принять решение о покупке
</a:t>
            </a:r>
            <a:endParaRPr lang="en-US" sz="25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800" dirty="0"/>
          </a:p>
        </p:txBody>
      </p:sp>
      <p:sp>
        <p:nvSpPr>
          <p:cNvPr id="7" name="Text 1"/>
          <p:cNvSpPr txBox="1"/>
          <p:nvPr/>
        </p:nvSpPr>
        <p:spPr>
          <a:xfrm>
            <a:off x="869075" y="2631417"/>
            <a:ext cx="2106300" cy="182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Ребёнок заранее знает, сколько денег получит и когда. Это помогает не переживать и учит планировать свои маленькие покупки без спешки и обид.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869075" y="2051375"/>
            <a:ext cx="2106300" cy="45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Понятная сумма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6518250" y="2631417"/>
            <a:ext cx="2106300" cy="182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взрослые выполняют обещания, ребёнок понимает, что деньги требуют порядка. Даже небольшой бюджет становится понятным и помогает делать первые самостоятельные решения.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6518250" y="2051375"/>
            <a:ext cx="2106300" cy="45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работают всегда
</a:t>
            </a:r>
            <a:endParaRPr lang="en-US" sz="1400" dirty="0"/>
          </a:p>
        </p:txBody>
      </p:sp>
      <p:sp>
        <p:nvSpPr>
          <p:cNvPr id="11" name="Text 5"/>
          <p:cNvSpPr txBox="1"/>
          <p:nvPr/>
        </p:nvSpPr>
        <p:spPr>
          <a:xfrm>
            <a:off x="3693663" y="2631417"/>
            <a:ext cx="2106300" cy="182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не тратить всё сразу, через некоторое время можно купить что-то более нужное или приятное. Так появляется хороший опыт терпения и аккуратного выбора.
</a:t>
            </a:r>
            <a:endParaRPr lang="en-US" sz="1200" dirty="0"/>
          </a:p>
        </p:txBody>
      </p:sp>
      <p:sp>
        <p:nvSpPr>
          <p:cNvPr id="12" name="Text 6"/>
          <p:cNvSpPr txBox="1"/>
          <p:nvPr/>
        </p:nvSpPr>
        <p:spPr>
          <a:xfrm>
            <a:off x="3693663" y="2051375"/>
            <a:ext cx="2106300" cy="45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Учимся копить
</a:t>
            </a:r>
            <a:endParaRPr lang="en-US" sz="1400" dirty="0"/>
          </a:p>
        </p:txBody>
      </p:sp>
      <p:sp>
        <p:nvSpPr>
          <p:cNvPr id="13" name="Text 7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Карманные деньги и первые шаги к самостоятельности
</a:t>
            </a:r>
            <a:endParaRPr lang="en-US" sz="25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24485" y="3217325"/>
            <a:ext cx="301125" cy="43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98847" y="3217325"/>
            <a:ext cx="438000" cy="43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83422" y="1474950"/>
            <a:ext cx="383250" cy="43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853597" y="1474950"/>
            <a:ext cx="328500" cy="4380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800" dirty="0"/>
          </a:p>
        </p:txBody>
      </p:sp>
      <p:sp>
        <p:nvSpPr>
          <p:cNvPr id="11" name="Text 1"/>
          <p:cNvSpPr txBox="1"/>
          <p:nvPr/>
        </p:nvSpPr>
        <p:spPr>
          <a:xfrm>
            <a:off x="555297" y="3787750"/>
            <a:ext cx="37659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ребёнок закрывает кран во время чистки зубов или мытья рук, вода расходуется разумно. Это полезно и для семьи, и для природы.
</a:t>
            </a:r>
            <a:endParaRPr lang="en-US" sz="1200" dirty="0"/>
          </a:p>
        </p:txBody>
      </p:sp>
      <p:sp>
        <p:nvSpPr>
          <p:cNvPr id="12" name="Text 2"/>
          <p:cNvSpPr txBox="1"/>
          <p:nvPr/>
        </p:nvSpPr>
        <p:spPr>
          <a:xfrm>
            <a:off x="1100847" y="3217325"/>
            <a:ext cx="32205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Экономить воду
</a:t>
            </a:r>
            <a:endParaRPr lang="en-US" sz="1400" dirty="0"/>
          </a:p>
        </p:txBody>
      </p:sp>
      <p:sp>
        <p:nvSpPr>
          <p:cNvPr id="13" name="Text 3"/>
          <p:cNvSpPr txBox="1"/>
          <p:nvPr/>
        </p:nvSpPr>
        <p:spPr>
          <a:xfrm>
            <a:off x="4798097" y="3787750"/>
            <a:ext cx="37659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карандаши, линейки и ручки не пропадают, их не приходится покупать снова. Порядок в рюкзаке — это тоже помощь семейному бюджету.
</a:t>
            </a:r>
            <a:endParaRPr lang="en-US" sz="1200" dirty="0"/>
          </a:p>
        </p:txBody>
      </p:sp>
      <p:sp>
        <p:nvSpPr>
          <p:cNvPr id="14" name="Text 4"/>
          <p:cNvSpPr txBox="1"/>
          <p:nvPr/>
        </p:nvSpPr>
        <p:spPr>
          <a:xfrm>
            <a:off x="5343647" y="3217325"/>
            <a:ext cx="32205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терять школьные принадлежности
</a:t>
            </a:r>
            <a:endParaRPr lang="en-US" sz="1400" dirty="0"/>
          </a:p>
        </p:txBody>
      </p:sp>
      <p:sp>
        <p:nvSpPr>
          <p:cNvPr id="15" name="Text 5"/>
          <p:cNvSpPr txBox="1"/>
          <p:nvPr/>
        </p:nvSpPr>
        <p:spPr>
          <a:xfrm>
            <a:off x="555297" y="2045375"/>
            <a:ext cx="37659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тетради, учебники и одежда служат дольше, семье не нужно часто покупать новые. Аккуратность помогает экономить без лишних усилий.
</a:t>
            </a:r>
            <a:endParaRPr lang="en-US" sz="1200" dirty="0"/>
          </a:p>
        </p:txBody>
      </p:sp>
      <p:sp>
        <p:nvSpPr>
          <p:cNvPr id="16" name="Text 6"/>
          <p:cNvSpPr txBox="1"/>
          <p:nvPr/>
        </p:nvSpPr>
        <p:spPr>
          <a:xfrm>
            <a:off x="1100847" y="1474950"/>
            <a:ext cx="32205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Бережно обращаться с вещами
</a:t>
            </a:r>
            <a:endParaRPr lang="en-US" sz="1400" dirty="0"/>
          </a:p>
        </p:txBody>
      </p:sp>
      <p:sp>
        <p:nvSpPr>
          <p:cNvPr id="17" name="Text 7"/>
          <p:cNvSpPr txBox="1"/>
          <p:nvPr/>
        </p:nvSpPr>
        <p:spPr>
          <a:xfrm>
            <a:off x="4798097" y="2045375"/>
            <a:ext cx="37659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свет горит только тогда, когда он нужен, дом становится экономнее. Такая привычка кажется маленькой, но она помогает семье не переплачивать.
</a:t>
            </a:r>
            <a:endParaRPr lang="en-US" sz="1200" dirty="0"/>
          </a:p>
        </p:txBody>
      </p:sp>
      <p:sp>
        <p:nvSpPr>
          <p:cNvPr id="18" name="Text 8"/>
          <p:cNvSpPr txBox="1"/>
          <p:nvPr/>
        </p:nvSpPr>
        <p:spPr>
          <a:xfrm>
            <a:off x="5343647" y="1474950"/>
            <a:ext cx="32205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Выключать лишний свет
</a:t>
            </a:r>
            <a:endParaRPr lang="en-US" sz="1400" dirty="0"/>
          </a:p>
        </p:txBody>
      </p:sp>
      <p:sp>
        <p:nvSpPr>
          <p:cNvPr id="19" name="Text 9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дети помогают семейному бюджету
</a:t>
            </a:r>
            <a:endParaRPr lang="en-US" sz="25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800" dirty="0"/>
          </a:p>
        </p:txBody>
      </p:sp>
      <p:sp>
        <p:nvSpPr>
          <p:cNvPr id="7" name="Text 1"/>
          <p:cNvSpPr txBox="1"/>
          <p:nvPr/>
        </p:nvSpPr>
        <p:spPr>
          <a:xfrm>
            <a:off x="460200" y="2455750"/>
            <a:ext cx="1795416" cy="150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Семья легче копит, когда точно знает, ради чего старается. Это может быть поездка, велосипед или ремонт комнаты — главное, чтобы цель была понятной всем.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460204" y="1802357"/>
            <a:ext cx="1795416" cy="53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Мечта должна быть ясной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6847746" y="2455750"/>
            <a:ext cx="1795500" cy="150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каждый немного участвует в накоплении, результат радует сильнее. Семья видит, что шаг за шагом мечта становится ближе, а копилка — тяжелее.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6847750" y="1802357"/>
            <a:ext cx="1795500" cy="53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Общая мечта объединяет
</a:t>
            </a:r>
            <a:endParaRPr lang="en-US" sz="1300" dirty="0"/>
          </a:p>
        </p:txBody>
      </p:sp>
      <p:sp>
        <p:nvSpPr>
          <p:cNvPr id="11" name="Text 5"/>
          <p:cNvSpPr txBox="1"/>
          <p:nvPr/>
        </p:nvSpPr>
        <p:spPr>
          <a:xfrm>
            <a:off x="4714204" y="2455750"/>
            <a:ext cx="1795500" cy="150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копят не только на праздник, но и на нужные вещи: школьные принадлежности, технику или новую одежду. Тогда цель помогает всей семье.
</a:t>
            </a:r>
            <a:endParaRPr lang="en-US" sz="1100" dirty="0"/>
          </a:p>
        </p:txBody>
      </p:sp>
      <p:sp>
        <p:nvSpPr>
          <p:cNvPr id="12" name="Text 6"/>
          <p:cNvSpPr txBox="1"/>
          <p:nvPr/>
        </p:nvSpPr>
        <p:spPr>
          <a:xfrm>
            <a:off x="4714208" y="1802357"/>
            <a:ext cx="1795500" cy="53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покупки тоже важны
</a:t>
            </a:r>
            <a:endParaRPr lang="en-US" sz="1300" dirty="0"/>
          </a:p>
        </p:txBody>
      </p:sp>
      <p:sp>
        <p:nvSpPr>
          <p:cNvPr id="13" name="Text 7"/>
          <p:cNvSpPr txBox="1"/>
          <p:nvPr/>
        </p:nvSpPr>
        <p:spPr>
          <a:xfrm>
            <a:off x="2588964" y="2455750"/>
            <a:ext cx="1795500" cy="150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сумма слишком большая, путь к ней кажется бесконечным. Лучше выбрать такую мечту, которую можно достичь постепенно, откладывая деньги понемногу.
</a:t>
            </a:r>
            <a:endParaRPr lang="en-US" sz="1100" dirty="0"/>
          </a:p>
        </p:txBody>
      </p:sp>
      <p:sp>
        <p:nvSpPr>
          <p:cNvPr id="14" name="Text 8"/>
          <p:cNvSpPr txBox="1"/>
          <p:nvPr/>
        </p:nvSpPr>
        <p:spPr>
          <a:xfrm>
            <a:off x="2588967" y="1802357"/>
            <a:ext cx="1795500" cy="53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Цель должна быть реальной
</a:t>
            </a:r>
            <a:endParaRPr lang="en-US" sz="1300" dirty="0"/>
          </a:p>
        </p:txBody>
      </p:sp>
      <p:sp>
        <p:nvSpPr>
          <p:cNvPr id="15" name="Text 9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Семейные цели: на что копят вместе
</a:t>
            </a:r>
            <a:endParaRPr lang="en-US" sz="25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800" dirty="0"/>
          </a:p>
        </p:txBody>
      </p:sp>
      <p:sp>
        <p:nvSpPr>
          <p:cNvPr id="9" name="Text 1"/>
          <p:cNvSpPr txBox="1"/>
          <p:nvPr/>
        </p:nvSpPr>
        <p:spPr>
          <a:xfrm>
            <a:off x="402200" y="2282666"/>
            <a:ext cx="1898100" cy="175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деньги уходят без плана, к концу месяца может не хватить на нужные покупки. Лучше заранее решить, что важно, а что можно подождать.
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402200" y="1543050"/>
            <a:ext cx="1898100" cy="6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Тратить всё сразу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2563433" y="2282666"/>
            <a:ext cx="1898100" cy="175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Мороженое, напитки и маленькие игрушки кажутся недорогими, но за месяц они складываются в заметную сумму. У бюджета даже у мелочей есть счёт.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2563433" y="1543050"/>
            <a:ext cx="1898100" cy="6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считать мелкие траты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4724667" y="2282666"/>
            <a:ext cx="1898100" cy="175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Импульсивная покупка радует только минуту, а потом может оказаться лишней. Сначала стоит спросить себя, действительно ли вещь нужна сейчас.
</a:t>
            </a:r>
            <a:endParaRPr lang="en-US" sz="1100" dirty="0"/>
          </a:p>
        </p:txBody>
      </p:sp>
      <p:sp>
        <p:nvSpPr>
          <p:cNvPr id="14" name="Text 6"/>
          <p:cNvSpPr txBox="1"/>
          <p:nvPr/>
        </p:nvSpPr>
        <p:spPr>
          <a:xfrm>
            <a:off x="4724667" y="1543050"/>
            <a:ext cx="1898100" cy="6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Покупать по настроению
</a:t>
            </a:r>
            <a:endParaRPr lang="en-US" sz="1400" dirty="0"/>
          </a:p>
        </p:txBody>
      </p:sp>
      <p:sp>
        <p:nvSpPr>
          <p:cNvPr id="15" name="Text 7"/>
          <p:cNvSpPr txBox="1"/>
          <p:nvPr/>
        </p:nvSpPr>
        <p:spPr>
          <a:xfrm>
            <a:off x="6885900" y="2282666"/>
            <a:ext cx="1898100" cy="175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не оставить деньги на неожиданности, любая срочная покупка становится трудной. Небольшой резерв помогает семье чувствовать себя спокойнее и увереннее.
</a:t>
            </a:r>
            <a:endParaRPr lang="en-US" sz="1100" dirty="0"/>
          </a:p>
        </p:txBody>
      </p:sp>
      <p:sp>
        <p:nvSpPr>
          <p:cNvPr id="16" name="Text 8"/>
          <p:cNvSpPr txBox="1"/>
          <p:nvPr/>
        </p:nvSpPr>
        <p:spPr>
          <a:xfrm>
            <a:off x="6885900" y="1543050"/>
            <a:ext cx="1898100" cy="6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Забывать о запасе
</a:t>
            </a:r>
            <a:endParaRPr lang="en-US" sz="1400" dirty="0"/>
          </a:p>
        </p:txBody>
      </p:sp>
      <p:sp>
        <p:nvSpPr>
          <p:cNvPr id="17" name="Text 9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Ошибки, которые мешают бюджету
</a:t>
            </a:r>
            <a:endParaRPr lang="en-US" sz="25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800" dirty="0"/>
          </a:p>
        </p:txBody>
      </p:sp>
      <p:sp>
        <p:nvSpPr>
          <p:cNvPr id="8" name="Text 1"/>
          <p:cNvSpPr txBox="1"/>
          <p:nvPr/>
        </p:nvSpPr>
        <p:spPr>
          <a:xfrm>
            <a:off x="447250" y="3608400"/>
            <a:ext cx="24384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Ребёнок замечает, откуда берутся деньги и на что они уходят. Так появляется первое понимание: деньги приходят не сами по себе.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447250" y="3061325"/>
            <a:ext cx="24384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292B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— наблюдать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6213500" y="1990470"/>
            <a:ext cx="24384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Постепенно становится ясно, что каждая покупка влияет на всю семью. Бюджет учит думать о других и бережно относиться к деньгам.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213500" y="1443395"/>
            <a:ext cx="24384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292B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— отвечать за решение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3330375" y="2799435"/>
            <a:ext cx="24384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нужно решить, что купить сейчас, а что позже, учишься сравнивать варианты и не поддаваться капризу «хочу немедленно».
</a:t>
            </a:r>
            <a:endParaRPr lang="en-US" sz="1200" dirty="0"/>
          </a:p>
        </p:txBody>
      </p:sp>
      <p:sp>
        <p:nvSpPr>
          <p:cNvPr id="13" name="Text 6"/>
          <p:cNvSpPr txBox="1"/>
          <p:nvPr/>
        </p:nvSpPr>
        <p:spPr>
          <a:xfrm>
            <a:off x="3330375" y="2252360"/>
            <a:ext cx="24384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292B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— выбирать
</a:t>
            </a:r>
            <a:endParaRPr lang="en-US" sz="1300" dirty="0"/>
          </a:p>
        </p:txBody>
      </p:sp>
      <p:sp>
        <p:nvSpPr>
          <p:cNvPr id="14" name="Text 7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Чему учит семейный бюджет
</a:t>
            </a:r>
            <a:endParaRPr lang="en-US" sz="25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450916"/>
            <a:ext cx="4146300" cy="198811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37700" y="1450916"/>
            <a:ext cx="4146300" cy="1988118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800" dirty="0"/>
          </a:p>
        </p:txBody>
      </p:sp>
      <p:sp>
        <p:nvSpPr>
          <p:cNvPr id="6" name="Text 1"/>
          <p:cNvSpPr txBox="1"/>
          <p:nvPr/>
        </p:nvSpPr>
        <p:spPr>
          <a:xfrm>
            <a:off x="360000" y="3943550"/>
            <a:ext cx="4146300" cy="73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одной семье решили: не покупать лишние сладости после каждой прогулки. Сэкономленные деньги отправляли в копилку, а на витрину с игрушками смотрели только с интересом. Так копилка становилась всё тяжелее, а привычка — всё полезнее.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3507763"/>
            <a:ext cx="41463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Сладости — не каждый день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637700" y="3943550"/>
            <a:ext cx="4146300" cy="73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несколько месяцев семья пересчитала накопления и поняла: на самокат уже хватает. Рядом с копилкой лежал чек, а на листке был нарисован самокат. Маленькие отложенные суммы превратились в настоящую радость.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4637700" y="3507763"/>
            <a:ext cx="41463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Мечта на колёсах
</a:t>
            </a:r>
            <a:endParaRPr lang="en-US" sz="1400" dirty="0"/>
          </a:p>
        </p:txBody>
      </p:sp>
      <p:sp>
        <p:nvSpPr>
          <p:cNvPr id="10" name="Text 5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Небольшая история: как семья собрала деньги на мечту
</a:t>
            </a:r>
            <a:endParaRPr lang="en-US" sz="25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6686" y="1549693"/>
            <a:ext cx="8410629" cy="31302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800" dirty="0"/>
          </a:p>
        </p:txBody>
      </p:sp>
      <p:sp>
        <p:nvSpPr>
          <p:cNvPr id="4" name="Text 1"/>
          <p:cNvSpPr txBox="1"/>
          <p:nvPr/>
        </p:nvSpPr>
        <p:spPr>
          <a:xfrm>
            <a:off x="360000" y="1033397"/>
            <a:ext cx="8424000" cy="3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семейный бюджет показывает движение денег: от доходов до расходов, накоплений и общей цели.
</a:t>
            </a:r>
            <a:endParaRPr lang="en-US" sz="1400" dirty="0"/>
          </a:p>
        </p:txBody>
      </p:sp>
      <p:sp>
        <p:nvSpPr>
          <p:cNvPr id="5" name="Text 2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денег в семье
</a:t>
            </a:r>
            <a:endParaRPr lang="en-US" sz="25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1752725"/>
            <a:ext cx="8424000" cy="13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7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Семейный бюджет делает жизнь спокойнее
</a:t>
            </a:r>
            <a:endParaRPr lang="en-US" sz="3700" dirty="0"/>
          </a:p>
        </p:txBody>
      </p:sp>
      <p:sp>
        <p:nvSpPr>
          <p:cNvPr id="5" name="Text 1"/>
          <p:cNvSpPr txBox="1"/>
          <p:nvPr/>
        </p:nvSpPr>
        <p:spPr>
          <a:xfrm>
            <a:off x="4094750" y="3238300"/>
            <a:ext cx="4414800" cy="133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Семейный бюджет помогает не путаться в деньгах, вовремя покупать нужное и шаг за шагом идти к мечте. Он учит семью быть внимательной, дружной и готовой к неожиданностям.
</a:t>
            </a:r>
            <a:endParaRPr lang="en-US" sz="1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2026-05-26T06:03:15Z</dcterms:created>
  <dcterms:modified xsi:type="dcterms:W3CDTF">2026-05-26T06:03:15Z</dcterms:modified>
</cp:coreProperties>
</file>