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slideLayout" Target="../slideLayouts/slideLayout1.xml"/><Relationship Id="rId11"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slideLayout" Target="../slideLayouts/slideLayout1.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image" Target="../media/image-18-2.jpe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701656" y="0"/>
            <a:ext cx="4440287"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20125" y="4328725"/>
            <a:ext cx="3766800" cy="528600"/>
          </a:xfrm>
          <a:prstGeom prst="rect">
            <a:avLst/>
          </a:prstGeom>
          <a:noFill/>
          <a:ln/>
        </p:spPr>
        <p:txBody>
          <a:bodyPr wrap="square" lIns="0" tIns="0" rIns="0" bIns="0" rtlCol="0" anchor="b"/>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endParaRPr lang="en-US" sz="1100" dirty="0"/>
          </a:p>
        </p:txBody>
      </p:sp>
      <p:sp>
        <p:nvSpPr>
          <p:cNvPr id="5" name="Text 1"/>
          <p:cNvSpPr txBox="1"/>
          <p:nvPr/>
        </p:nvSpPr>
        <p:spPr>
          <a:xfrm>
            <a:off x="516150" y="1768650"/>
            <a:ext cx="3766800" cy="1293600"/>
          </a:xfrm>
          <a:prstGeom prst="rect">
            <a:avLst/>
          </a:prstGeom>
          <a:noFill/>
          <a:ln/>
        </p:spPr>
        <p:txBody>
          <a:bodyPr wrap="square" lIns="0" tIns="0" rIns="0" bIns="0" rtlCol="0" anchor="b"/>
          <a:lstStyle/>
          <a:p>
            <a:pPr algn="l" indent="0" marL="0">
              <a:lnSpc>
                <a:spcPct val="100000"/>
              </a:lnSpc>
              <a:buNone/>
            </a:pPr>
            <a:r>
              <a:rPr lang="en-US" sz="3200" b="1" dirty="0">
                <a:solidFill>
                  <a:srgbClr val="FFFFFF"/>
                </a:solidFill>
                <a:latin typeface="Arial" pitchFamily="34" charset="0"/>
                <a:ea typeface="Arial" pitchFamily="34" charset="-122"/>
                <a:cs typeface="Arial" pitchFamily="34" charset="-120"/>
              </a:rPr>
              <a:t>Present Perfect: Unit 4
</a:t>
            </a:r>
            <a:endParaRPr lang="en-US" sz="3200" dirty="0"/>
          </a:p>
        </p:txBody>
      </p:sp>
      <p:sp>
        <p:nvSpPr>
          <p:cNvPr id="6" name="Text 2"/>
          <p:cNvSpPr txBox="1"/>
          <p:nvPr/>
        </p:nvSpPr>
        <p:spPr>
          <a:xfrm>
            <a:off x="516150" y="3234325"/>
            <a:ext cx="3766800" cy="9489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Повторяем Present Perfect: опыт, результат, маркеры и сравнение с Past Simple.
</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312325" y="1144062"/>
            <a:ext cx="4319400" cy="345467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0B4240"/>
                </a:solidFill>
                <a:latin typeface="Arial" pitchFamily="34" charset="0"/>
                <a:ea typeface="Arial" pitchFamily="34" charset="-122"/>
                <a:cs typeface="Arial" pitchFamily="34" charset="-120"/>
              </a:rPr>
              <a:t>2</a:t>
            </a:r>
            <a:endParaRPr lang="en-US" sz="1000" dirty="0"/>
          </a:p>
        </p:txBody>
      </p:sp>
      <p:sp>
        <p:nvSpPr>
          <p:cNvPr id="6" name="Text 1"/>
          <p:cNvSpPr txBox="1"/>
          <p:nvPr/>
        </p:nvSpPr>
        <p:spPr>
          <a:xfrm>
            <a:off x="522850" y="397250"/>
            <a:ext cx="7871700" cy="651300"/>
          </a:xfrm>
          <a:prstGeom prst="rect">
            <a:avLst/>
          </a:prstGeom>
          <a:noFill/>
          <a:ln/>
        </p:spPr>
        <p:txBody>
          <a:bodyPr wrap="square" lIns="0" tIns="0" rIns="0" bIns="0" rtlCol="0" anchor="t"/>
          <a:lstStyle/>
          <a:p>
            <a:pPr algn="l" indent="0" marL="0">
              <a:lnSpc>
                <a:spcPct val="100000"/>
              </a:lnSpc>
              <a:buNone/>
            </a:pPr>
            <a:r>
              <a:rPr lang="en-US" sz="3000" b="1" dirty="0">
                <a:solidFill>
                  <a:srgbClr val="0B4240"/>
                </a:solidFill>
                <a:latin typeface="Arial" pitchFamily="34" charset="0"/>
                <a:ea typeface="Arial" pitchFamily="34" charset="-122"/>
                <a:cs typeface="Arial" pitchFamily="34" charset="-120"/>
              </a:rPr>
              <a:t>Зачем повторяем эту тему?
</a:t>
            </a:r>
            <a:endParaRPr lang="en-US" sz="3000" dirty="0"/>
          </a:p>
        </p:txBody>
      </p:sp>
      <p:sp>
        <p:nvSpPr>
          <p:cNvPr id="7" name="Text 2"/>
          <p:cNvSpPr txBox="1"/>
          <p:nvPr/>
        </p:nvSpPr>
        <p:spPr>
          <a:xfrm>
            <a:off x="847300" y="2064150"/>
            <a:ext cx="3810600" cy="1632900"/>
          </a:xfrm>
          <a:prstGeom prst="rect">
            <a:avLst/>
          </a:prstGeom>
          <a:noFill/>
          <a:ln/>
        </p:spPr>
        <p:txBody>
          <a:bodyPr wrap="square" lIns="0" tIns="0" rIns="0" bIns="0" rtlCol="0" anchor="ctr"/>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Unit 4 показывает, как говорить о переменах, которые уже произошли, но не привязаны к точному моменту. Present Perfect помогает описывать результат, опыт и недавние события.
</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24327" y="313331"/>
            <a:ext cx="7370557" cy="761089"/>
          </a:xfrm>
          <a:prstGeom prst="rect">
            <a:avLst/>
          </a:prstGeom>
          <a:noFill/>
          <a:ln/>
        </p:spPr>
        <p:txBody>
          <a:bodyPr wrap="square" lIns="0" tIns="0" rIns="0" bIns="0" rtlCol="0" anchor="t"/>
          <a:lstStyle/>
          <a:p>
            <a:pPr algn="l" indent="0" marL="0">
              <a:lnSpc>
                <a:spcPct val="115000"/>
              </a:lnSpc>
              <a:buNone/>
            </a:pPr>
            <a:r>
              <a:rPr lang="en-US" sz="3000" b="1" dirty="0">
                <a:solidFill>
                  <a:srgbClr val="0B4240"/>
                </a:solidFill>
                <a:latin typeface="Arial" pitchFamily="34" charset="0"/>
                <a:ea typeface="Arial" pitchFamily="34" charset="-122"/>
                <a:cs typeface="Arial" pitchFamily="34" charset="-120"/>
              </a:rPr>
              <a:t>Что выражает Present Perfect
</a:t>
            </a:r>
            <a:endParaRPr lang="en-US" sz="3000" dirty="0"/>
          </a:p>
        </p:txBody>
      </p:sp>
      <p:sp>
        <p:nvSpPr>
          <p:cNvPr id="8" name="Text 1"/>
          <p:cNvSpPr txBox="1"/>
          <p:nvPr/>
        </p:nvSpPr>
        <p:spPr>
          <a:xfrm>
            <a:off x="7794883" y="364101"/>
            <a:ext cx="1175441" cy="192159"/>
          </a:xfrm>
          <a:prstGeom prst="rect">
            <a:avLst/>
          </a:prstGeom>
          <a:noFill/>
          <a:ln/>
        </p:spPr>
        <p:txBody>
          <a:bodyPr wrap="square" lIns="0" tIns="0" rIns="0" bIns="0" rtlCol="0" anchor="t"/>
          <a:lstStyle/>
          <a:p>
            <a:pPr algn="r" indent="0" marL="0">
              <a:lnSpc>
                <a:spcPct val="115000"/>
              </a:lnSpc>
              <a:buNone/>
            </a:pPr>
            <a:r>
              <a:rPr lang="en-US" sz="1000" dirty="0">
                <a:solidFill>
                  <a:srgbClr val="0B4240"/>
                </a:solidFill>
                <a:latin typeface="Arial" pitchFamily="34" charset="0"/>
                <a:ea typeface="Arial" pitchFamily="34" charset="-122"/>
                <a:cs typeface="Arial" pitchFamily="34" charset="-120"/>
              </a:rPr>
              <a:t>3</a:t>
            </a:r>
            <a:endParaRPr lang="en-US" sz="1000" dirty="0"/>
          </a:p>
        </p:txBody>
      </p:sp>
      <p:sp>
        <p:nvSpPr>
          <p:cNvPr id="9" name="Text 2"/>
          <p:cNvSpPr txBox="1"/>
          <p:nvPr/>
        </p:nvSpPr>
        <p:spPr>
          <a:xfrm>
            <a:off x="682605" y="2123101"/>
            <a:ext cx="2269664" cy="2227919"/>
          </a:xfrm>
          <a:prstGeom prst="rect">
            <a:avLst/>
          </a:prstGeom>
          <a:noFill/>
          <a:ln/>
        </p:spPr>
        <p:txBody>
          <a:bodyPr wrap="square" lIns="0" tIns="0" rIns="0" bIns="0" rtlCol="0" anchor="t"/>
          <a:lstStyle/>
          <a:p>
            <a:pPr algn="l" indent="0" marL="0">
              <a:lnSpc>
                <a:spcPct val="100000"/>
              </a:lnSpc>
              <a:buNone/>
            </a:pPr>
            <a:r>
              <a:rPr lang="en-US" sz="1400" b="1" dirty="0">
                <a:solidFill>
                  <a:srgbClr val="0B4240"/>
                </a:solidFill>
                <a:latin typeface="Arial" pitchFamily="34" charset="0"/>
                <a:ea typeface="Arial" pitchFamily="34" charset="-122"/>
                <a:cs typeface="Arial" pitchFamily="34" charset="-120"/>
              </a:rPr>
              <a:t>Связь с настоящим
</a:t>
            </a:r>
            <a:pPr algn="l" indent="0" marL="0">
              <a:lnSpc>
                <a:spcPct val="100000"/>
              </a:lnSpc>
              <a:buNone/>
            </a:pPr>
            <a:r>
              <a:rPr lang="en-US" sz="7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3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900" b="1" dirty="0">
                <a:solidFill>
                  <a:srgbClr val="0B4240"/>
                </a:solidFill>
                <a:latin typeface="Arial" pitchFamily="34" charset="0"/>
                <a:ea typeface="Arial" pitchFamily="34" charset="-122"/>
                <a:cs typeface="Arial" pitchFamily="34" charset="-120"/>
              </a:rPr>
              <a:t>Present Perfect показывает, что действие уже произошло, но его след важен сейчас. Мы говорим о результате, который виден в настоящем, а не о точной дате в прошлом.
</a:t>
            </a:r>
            <a:endParaRPr lang="en-US" sz="1400" dirty="0"/>
          </a:p>
        </p:txBody>
      </p:sp>
      <p:sp>
        <p:nvSpPr>
          <p:cNvPr id="10" name="Text 3"/>
          <p:cNvSpPr txBox="1"/>
          <p:nvPr/>
        </p:nvSpPr>
        <p:spPr>
          <a:xfrm>
            <a:off x="3440554" y="2123101"/>
            <a:ext cx="2269664" cy="2227919"/>
          </a:xfrm>
          <a:prstGeom prst="rect">
            <a:avLst/>
          </a:prstGeom>
          <a:noFill/>
          <a:ln/>
        </p:spPr>
        <p:txBody>
          <a:bodyPr wrap="square" lIns="0" tIns="0" rIns="0" bIns="0" rtlCol="0" anchor="t"/>
          <a:lstStyle/>
          <a:p>
            <a:pPr algn="l" indent="0" marL="0">
              <a:lnSpc>
                <a:spcPct val="100000"/>
              </a:lnSpc>
              <a:buNone/>
            </a:pPr>
            <a:r>
              <a:rPr lang="en-US" sz="1400" b="1" dirty="0">
                <a:solidFill>
                  <a:srgbClr val="0B4240"/>
                </a:solidFill>
                <a:latin typeface="Arial" pitchFamily="34" charset="0"/>
                <a:ea typeface="Arial" pitchFamily="34" charset="-122"/>
                <a:cs typeface="Arial" pitchFamily="34" charset="-120"/>
              </a:rPr>
              <a:t>Опыт и события
</a:t>
            </a:r>
            <a:pPr algn="l" indent="0" marL="0">
              <a:lnSpc>
                <a:spcPct val="100000"/>
              </a:lnSpc>
              <a:buNone/>
            </a:pPr>
            <a:r>
              <a:rPr lang="en-US" sz="7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3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900" b="1" dirty="0">
                <a:solidFill>
                  <a:srgbClr val="0B4240"/>
                </a:solidFill>
                <a:latin typeface="Arial" pitchFamily="34" charset="0"/>
                <a:ea typeface="Arial" pitchFamily="34" charset="-122"/>
                <a:cs typeface="Arial" pitchFamily="34" charset="-120"/>
              </a:rPr>
              <a:t>Эта форма удобна для разговоров об опыте: был ли человек где-то, делал ли он что-то раньше, случалось ли это с ним когда-нибудь. Время события не уточняется.
</a:t>
            </a:r>
            <a:endParaRPr lang="en-US" sz="1400" dirty="0"/>
          </a:p>
        </p:txBody>
      </p:sp>
      <p:sp>
        <p:nvSpPr>
          <p:cNvPr id="11" name="Text 4"/>
          <p:cNvSpPr txBox="1"/>
          <p:nvPr/>
        </p:nvSpPr>
        <p:spPr>
          <a:xfrm>
            <a:off x="6199300" y="2123101"/>
            <a:ext cx="2269664" cy="2227919"/>
          </a:xfrm>
          <a:prstGeom prst="rect">
            <a:avLst/>
          </a:prstGeom>
          <a:noFill/>
          <a:ln/>
        </p:spPr>
        <p:txBody>
          <a:bodyPr wrap="square" lIns="0" tIns="0" rIns="0" bIns="0" rtlCol="0" anchor="t"/>
          <a:lstStyle/>
          <a:p>
            <a:pPr algn="l" indent="0" marL="0">
              <a:lnSpc>
                <a:spcPct val="100000"/>
              </a:lnSpc>
              <a:buNone/>
            </a:pPr>
            <a:r>
              <a:rPr lang="en-US" sz="1400" b="1" dirty="0">
                <a:solidFill>
                  <a:srgbClr val="0B4240"/>
                </a:solidFill>
                <a:latin typeface="Arial" pitchFamily="34" charset="0"/>
                <a:ea typeface="Arial" pitchFamily="34" charset="-122"/>
                <a:cs typeface="Arial" pitchFamily="34" charset="-120"/>
              </a:rPr>
              <a:t>Недавний результат
</a:t>
            </a:r>
            <a:pPr algn="l" indent="0" marL="0">
              <a:lnSpc>
                <a:spcPct val="100000"/>
              </a:lnSpc>
              <a:buNone/>
            </a:pPr>
            <a:r>
              <a:rPr lang="en-US" sz="7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3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900" b="1" dirty="0">
                <a:solidFill>
                  <a:srgbClr val="0B4240"/>
                </a:solidFill>
                <a:latin typeface="Arial" pitchFamily="34" charset="0"/>
                <a:ea typeface="Arial" pitchFamily="34" charset="-122"/>
                <a:cs typeface="Arial" pitchFamily="34" charset="-120"/>
              </a:rPr>
              <a:t>Present Perfect также используют, когда изменение произошло недавно или действие только что завершилось. Главное — не сам момент, а то, что сейчас что-то уже по-другому.
</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37279" y="3524430"/>
            <a:ext cx="8387621" cy="125322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24327" y="313331"/>
            <a:ext cx="7370557" cy="761089"/>
          </a:xfrm>
          <a:prstGeom prst="rect">
            <a:avLst/>
          </a:prstGeom>
          <a:noFill/>
          <a:ln/>
        </p:spPr>
        <p:txBody>
          <a:bodyPr wrap="square" lIns="0" tIns="0" rIns="0" bIns="0" rtlCol="0" anchor="t"/>
          <a:lstStyle/>
          <a:p>
            <a:pPr algn="l" indent="0" marL="0">
              <a:lnSpc>
                <a:spcPct val="115000"/>
              </a:lnSpc>
              <a:buNone/>
            </a:pPr>
            <a:r>
              <a:rPr lang="en-US" sz="3000" b="1" dirty="0">
                <a:solidFill>
                  <a:srgbClr val="FFFFFF"/>
                </a:solidFill>
                <a:latin typeface="Arial" pitchFamily="34" charset="0"/>
                <a:ea typeface="Arial" pitchFamily="34" charset="-122"/>
                <a:cs typeface="Arial" pitchFamily="34" charset="-120"/>
              </a:rPr>
              <a:t>Ось времени: from past to now
</a:t>
            </a:r>
            <a:endParaRPr lang="en-US" sz="3000" dirty="0"/>
          </a:p>
        </p:txBody>
      </p:sp>
      <p:sp>
        <p:nvSpPr>
          <p:cNvPr id="8" name="Text 1"/>
          <p:cNvSpPr txBox="1"/>
          <p:nvPr/>
        </p:nvSpPr>
        <p:spPr>
          <a:xfrm>
            <a:off x="7794883" y="364101"/>
            <a:ext cx="1175441" cy="192159"/>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4</a:t>
            </a:r>
            <a:endParaRPr lang="en-US" sz="1000" dirty="0"/>
          </a:p>
        </p:txBody>
      </p:sp>
      <p:sp>
        <p:nvSpPr>
          <p:cNvPr id="9" name="Text 2"/>
          <p:cNvSpPr txBox="1"/>
          <p:nvPr/>
        </p:nvSpPr>
        <p:spPr>
          <a:xfrm>
            <a:off x="694129" y="1387975"/>
            <a:ext cx="3597638" cy="774277"/>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От прошлого к настоящему
</a:t>
            </a:r>
            <a:pPr algn="l" indent="0" marL="0">
              <a:lnSpc>
                <a:spcPct val="100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3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b="1" dirty="0">
                <a:solidFill>
                  <a:srgbClr val="FFFFFF"/>
                </a:solidFill>
                <a:latin typeface="Arial" pitchFamily="34" charset="0"/>
                <a:ea typeface="Arial" pitchFamily="34" charset="-122"/>
                <a:cs typeface="Arial" pitchFamily="34" charset="-120"/>
              </a:rPr>
              <a:t>Событие может начаться в прошлом и продолжаться до настоящего момента. На линии времени это движение from past to now, где важна связь с сегодняшним состоянием.
</a:t>
            </a:r>
            <a:endParaRPr lang="en-US" sz="1400" dirty="0"/>
          </a:p>
        </p:txBody>
      </p:sp>
      <p:sp>
        <p:nvSpPr>
          <p:cNvPr id="10" name="Text 3"/>
          <p:cNvSpPr txBox="1"/>
          <p:nvPr/>
        </p:nvSpPr>
        <p:spPr>
          <a:xfrm>
            <a:off x="5033600" y="1387975"/>
            <a:ext cx="3597638" cy="774277"/>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Видимый результат
</a:t>
            </a:r>
            <a:pPr algn="l" indent="0" marL="0">
              <a:lnSpc>
                <a:spcPct val="100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3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b="1" dirty="0">
                <a:solidFill>
                  <a:srgbClr val="FFFFFF"/>
                </a:solidFill>
                <a:latin typeface="Arial" pitchFamily="34" charset="0"/>
                <a:ea typeface="Arial" pitchFamily="34" charset="-122"/>
                <a:cs typeface="Arial" pitchFamily="34" charset="-120"/>
              </a:rPr>
              <a:t>Иногда действие уже завершилось, но его результат заметен сейчас: комната убрана, книга дочитана, дорога очищена. Present Perfect помогает подчеркнуть именно этот итог.
</a:t>
            </a:r>
            <a:endParaRPr lang="en-US" sz="1400" dirty="0"/>
          </a:p>
        </p:txBody>
      </p:sp>
      <p:sp>
        <p:nvSpPr>
          <p:cNvPr id="11" name="Text 4"/>
          <p:cNvSpPr txBox="1"/>
          <p:nvPr/>
        </p:nvSpPr>
        <p:spPr>
          <a:xfrm>
            <a:off x="694129" y="2475807"/>
            <a:ext cx="3597638" cy="774277"/>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Без точной даты
</a:t>
            </a:r>
            <a:pPr algn="l" indent="0" marL="0">
              <a:lnSpc>
                <a:spcPct val="100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3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b="1" dirty="0">
                <a:solidFill>
                  <a:srgbClr val="FFFFFF"/>
                </a:solidFill>
                <a:latin typeface="Arial" pitchFamily="34" charset="0"/>
                <a:ea typeface="Arial" pitchFamily="34" charset="-122"/>
                <a:cs typeface="Arial" pitchFamily="34" charset="-120"/>
              </a:rPr>
              <a:t>Точное время обычно не называют, потому что оно не главное. Важно показать, что прошлое событие связано с настоящей ситуацией, а не отделено от неё.
</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1275" y="1738634"/>
            <a:ext cx="4876200" cy="155608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0B4240"/>
                </a:solidFill>
                <a:latin typeface="Arial" pitchFamily="34" charset="0"/>
                <a:ea typeface="Arial" pitchFamily="34" charset="-122"/>
                <a:cs typeface="Arial" pitchFamily="34" charset="-120"/>
              </a:rPr>
              <a:t>5</a:t>
            </a:r>
            <a:endParaRPr lang="en-US" sz="1000" dirty="0"/>
          </a:p>
        </p:txBody>
      </p:sp>
      <p:sp>
        <p:nvSpPr>
          <p:cNvPr id="5" name="Text 1"/>
          <p:cNvSpPr txBox="1"/>
          <p:nvPr/>
        </p:nvSpPr>
        <p:spPr>
          <a:xfrm>
            <a:off x="522850" y="397250"/>
            <a:ext cx="7871700" cy="838500"/>
          </a:xfrm>
          <a:prstGeom prst="rect">
            <a:avLst/>
          </a:prstGeom>
          <a:noFill/>
          <a:ln/>
        </p:spPr>
        <p:txBody>
          <a:bodyPr wrap="square" lIns="0" tIns="0" rIns="0" bIns="0" rtlCol="0" anchor="t"/>
          <a:lstStyle/>
          <a:p>
            <a:pPr algn="l" indent="0" marL="0">
              <a:lnSpc>
                <a:spcPct val="100000"/>
              </a:lnSpc>
              <a:buNone/>
            </a:pPr>
            <a:r>
              <a:rPr lang="en-US" sz="3000" b="1" dirty="0">
                <a:solidFill>
                  <a:srgbClr val="0B4240"/>
                </a:solidFill>
                <a:latin typeface="Arial" pitchFamily="34" charset="0"/>
                <a:ea typeface="Arial" pitchFamily="34" charset="-122"/>
                <a:cs typeface="Arial" pitchFamily="34" charset="-120"/>
              </a:rPr>
              <a:t>Формула Present Perfect
</a:t>
            </a:r>
            <a:endParaRPr lang="en-US" sz="3000" dirty="0"/>
          </a:p>
        </p:txBody>
      </p:sp>
      <p:sp>
        <p:nvSpPr>
          <p:cNvPr id="6" name="Text 2"/>
          <p:cNvSpPr txBox="1"/>
          <p:nvPr/>
        </p:nvSpPr>
        <p:spPr>
          <a:xfrm>
            <a:off x="5746225" y="1406675"/>
            <a:ext cx="2885400" cy="2220000"/>
          </a:xfrm>
          <a:prstGeom prst="rect">
            <a:avLst/>
          </a:prstGeom>
          <a:noFill/>
          <a:ln/>
        </p:spPr>
        <p:txBody>
          <a:bodyPr wrap="square" lIns="0" tIns="0" rIns="0" bIns="0" rtlCol="0" anchor="ctr"/>
          <a:lstStyle/>
          <a:p>
            <a:pPr algn="l" indent="0" marL="0">
              <a:lnSpc>
                <a:spcPct val="100000"/>
              </a:lnSpc>
              <a:buNone/>
            </a:pPr>
            <a:r>
              <a:rPr lang="en-US" sz="1200" dirty="0">
                <a:solidFill>
                  <a:srgbClr val="0B4240"/>
                </a:solidFill>
                <a:latin typeface="Arial" pitchFamily="34" charset="0"/>
                <a:ea typeface="Arial" pitchFamily="34" charset="-122"/>
                <a:cs typeface="Arial" pitchFamily="34" charset="-120"/>
              </a:rPr>
              <a:t>Формула Present Perfect строится одинаково для всех глаголов, но форма V3 зависит от того, правильный глагол или неправильный.
</a:t>
            </a:r>
            <a:endParaRPr lang="en-US" sz="1200" dirty="0"/>
          </a:p>
        </p:txBody>
      </p:sp>
      <p:sp>
        <p:nvSpPr>
          <p:cNvPr id="7" name="Text 3"/>
          <p:cNvSpPr txBox="1"/>
          <p:nvPr/>
        </p:nvSpPr>
        <p:spPr>
          <a:xfrm>
            <a:off x="516975" y="3747588"/>
            <a:ext cx="4876200" cy="701400"/>
          </a:xfrm>
          <a:prstGeom prst="rect">
            <a:avLst/>
          </a:prstGeom>
          <a:noFill/>
          <a:ln/>
        </p:spPr>
        <p:txBody>
          <a:bodyPr wrap="square" lIns="0" tIns="0" rIns="0" bIns="0" rtlCol="0" anchor="ctr"/>
          <a:lstStyle/>
          <a:p>
            <a:pPr algn="l" indent="0" marL="0">
              <a:lnSpc>
                <a:spcPct val="100000"/>
              </a:lnSpc>
              <a:buNone/>
            </a:pPr>
            <a:r>
              <a:rPr lang="en-US" sz="1200" dirty="0">
                <a:solidFill>
                  <a:srgbClr val="0B4240"/>
                </a:solidFill>
                <a:latin typeface="Arial" pitchFamily="34" charset="0"/>
                <a:ea typeface="Arial" pitchFamily="34" charset="-122"/>
                <a:cs typeface="Arial" pitchFamily="34" charset="-120"/>
              </a:rPr>
              <a:t>Смысл формы определяется вспомогательным глаголом have/has и третьей формой смыслового глагола.
</a:t>
            </a:r>
            <a:endParaRPr lang="en-US" sz="1200" dirty="0"/>
          </a:p>
        </p:txBody>
      </p:sp>
      <p:sp>
        <p:nvSpPr>
          <p:cNvPr id="8" name="Text 4"/>
          <p:cNvSpPr txBox="1"/>
          <p:nvPr/>
        </p:nvSpPr>
        <p:spPr>
          <a:xfrm>
            <a:off x="870025" y="4569900"/>
            <a:ext cx="4527300" cy="411600"/>
          </a:xfrm>
          <a:prstGeom prst="rect">
            <a:avLst/>
          </a:prstGeom>
          <a:noFill/>
          <a:ln/>
        </p:spPr>
        <p:txBody>
          <a:bodyPr wrap="square" lIns="0" tIns="0" rIns="0" bIns="0" rtlCol="0" anchor="ctr"/>
          <a:lstStyle/>
          <a:p>
            <a:pPr algn="l" indent="0" marL="0">
              <a:lnSpc>
                <a:spcPct val="100000"/>
              </a:lnSpc>
              <a:buNone/>
            </a:pPr>
            <a:r>
              <a:rPr lang="en-US" sz="1000" dirty="0">
                <a:solidFill>
                  <a:srgbClr val="0B4240"/>
                </a:solidFill>
                <a:latin typeface="Arial" pitchFamily="34" charset="0"/>
                <a:ea typeface="Arial" pitchFamily="34" charset="-122"/>
                <a:cs typeface="Arial" pitchFamily="34" charset="-120"/>
              </a:rPr>
              <a:t>Тема Unit 4 и базовое правило Present Perfect
</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424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24327" y="313331"/>
            <a:ext cx="7370557" cy="761089"/>
          </a:xfrm>
          <a:prstGeom prst="rect">
            <a:avLst/>
          </a:prstGeom>
          <a:noFill/>
          <a:ln/>
        </p:spPr>
        <p:txBody>
          <a:bodyPr wrap="square" lIns="0" tIns="0" rIns="0" bIns="0" rtlCol="0" anchor="t"/>
          <a:lstStyle/>
          <a:p>
            <a:pPr algn="l" indent="0" marL="0">
              <a:lnSpc>
                <a:spcPct val="115000"/>
              </a:lnSpc>
              <a:buNone/>
            </a:pPr>
            <a:r>
              <a:rPr lang="en-US" sz="3000" b="1" dirty="0">
                <a:solidFill>
                  <a:srgbClr val="0B4240"/>
                </a:solidFill>
                <a:latin typeface="Arial" pitchFamily="34" charset="0"/>
                <a:ea typeface="Arial" pitchFamily="34" charset="-122"/>
                <a:cs typeface="Arial" pitchFamily="34" charset="-120"/>
              </a:rPr>
              <a:t>Положительные предложения
</a:t>
            </a:r>
            <a:endParaRPr lang="en-US" sz="3000" dirty="0"/>
          </a:p>
        </p:txBody>
      </p:sp>
      <p:sp>
        <p:nvSpPr>
          <p:cNvPr id="8" name="Text 1"/>
          <p:cNvSpPr txBox="1"/>
          <p:nvPr/>
        </p:nvSpPr>
        <p:spPr>
          <a:xfrm>
            <a:off x="7794883" y="364101"/>
            <a:ext cx="1175441" cy="192159"/>
          </a:xfrm>
          <a:prstGeom prst="rect">
            <a:avLst/>
          </a:prstGeom>
          <a:noFill/>
          <a:ln/>
        </p:spPr>
        <p:txBody>
          <a:bodyPr wrap="square" lIns="0" tIns="0" rIns="0" bIns="0" rtlCol="0" anchor="t"/>
          <a:lstStyle/>
          <a:p>
            <a:pPr algn="r" indent="0" marL="0">
              <a:lnSpc>
                <a:spcPct val="115000"/>
              </a:lnSpc>
              <a:buNone/>
            </a:pPr>
            <a:r>
              <a:rPr lang="en-US" sz="1000" dirty="0">
                <a:solidFill>
                  <a:srgbClr val="0B4240"/>
                </a:solidFill>
                <a:latin typeface="Arial" pitchFamily="34" charset="0"/>
                <a:ea typeface="Arial" pitchFamily="34" charset="-122"/>
                <a:cs typeface="Arial" pitchFamily="34" charset="-120"/>
              </a:rPr>
              <a:t>6</a:t>
            </a:r>
            <a:endParaRPr lang="en-US" sz="1000" dirty="0"/>
          </a:p>
        </p:txBody>
      </p:sp>
      <p:sp>
        <p:nvSpPr>
          <p:cNvPr id="9" name="Text 2"/>
          <p:cNvSpPr txBox="1"/>
          <p:nvPr/>
        </p:nvSpPr>
        <p:spPr>
          <a:xfrm>
            <a:off x="523670" y="1878020"/>
            <a:ext cx="3894011" cy="659576"/>
          </a:xfrm>
          <a:prstGeom prst="rect">
            <a:avLst/>
          </a:prstGeom>
          <a:noFill/>
          <a:ln/>
        </p:spPr>
        <p:txBody>
          <a:bodyPr wrap="square" lIns="0" tIns="0" rIns="0" bIns="0" rtlCol="0" anchor="t"/>
          <a:lstStyle/>
          <a:p>
            <a:pPr algn="l" indent="0" marL="0">
              <a:lnSpc>
                <a:spcPct val="100000"/>
              </a:lnSpc>
              <a:buNone/>
            </a:pPr>
            <a:r>
              <a:rPr lang="en-US" sz="1262" b="1" dirty="0">
                <a:solidFill>
                  <a:srgbClr val="0D4241"/>
                </a:solidFill>
                <a:latin typeface="Arial" pitchFamily="34" charset="0"/>
                <a:ea typeface="Arial" pitchFamily="34" charset="-122"/>
                <a:cs typeface="Arial" pitchFamily="34" charset="-120"/>
              </a:rPr>
              <a:t>Действие завершено
</a:t>
            </a:r>
            <a:pPr algn="l" indent="0" marL="0">
              <a:lnSpc>
                <a:spcPct val="100000"/>
              </a:lnSpc>
              <a:buNone/>
            </a:pPr>
            <a:r>
              <a:rPr lang="en-US" sz="631"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270"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811" b="1" dirty="0">
                <a:solidFill>
                  <a:srgbClr val="0D4241"/>
                </a:solidFill>
                <a:latin typeface="Arial" pitchFamily="34" charset="0"/>
                <a:ea typeface="Arial" pitchFamily="34" charset="-122"/>
                <a:cs typeface="Arial" pitchFamily="34" charset="-120"/>
              </a:rPr>
              <a:t>Утвердительная форма показывает, что действие уже совершилось к настоящему моменту. Важно не только событие, но и его итог: работа закончена, место посещено, комната приведена в порядок.
</a:t>
            </a:r>
            <a:endParaRPr lang="en-US" sz="1262" dirty="0"/>
          </a:p>
        </p:txBody>
      </p:sp>
      <p:sp>
        <p:nvSpPr>
          <p:cNvPr id="10" name="Text 3"/>
          <p:cNvSpPr txBox="1"/>
          <p:nvPr/>
        </p:nvSpPr>
        <p:spPr>
          <a:xfrm>
            <a:off x="523670" y="3348489"/>
            <a:ext cx="3894011" cy="659576"/>
          </a:xfrm>
          <a:prstGeom prst="rect">
            <a:avLst/>
          </a:prstGeom>
          <a:noFill/>
          <a:ln/>
        </p:spPr>
        <p:txBody>
          <a:bodyPr wrap="square" lIns="0" tIns="0" rIns="0" bIns="0" rtlCol="0" anchor="t"/>
          <a:lstStyle/>
          <a:p>
            <a:pPr algn="l" indent="0" marL="0">
              <a:lnSpc>
                <a:spcPct val="100000"/>
              </a:lnSpc>
              <a:buNone/>
            </a:pPr>
            <a:r>
              <a:rPr lang="en-US" sz="1262" b="1" dirty="0">
                <a:solidFill>
                  <a:srgbClr val="0D4241"/>
                </a:solidFill>
                <a:latin typeface="Arial" pitchFamily="34" charset="0"/>
                <a:ea typeface="Arial" pitchFamily="34" charset="-122"/>
                <a:cs typeface="Arial" pitchFamily="34" charset="-120"/>
              </a:rPr>
              <a:t>Смысл для собеседника
</a:t>
            </a:r>
            <a:pPr algn="l" indent="0" marL="0">
              <a:lnSpc>
                <a:spcPct val="100000"/>
              </a:lnSpc>
              <a:buNone/>
            </a:pPr>
            <a:r>
              <a:rPr lang="en-US" sz="631"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270"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811" b="1" dirty="0">
                <a:solidFill>
                  <a:srgbClr val="0D4241"/>
                </a:solidFill>
                <a:latin typeface="Arial" pitchFamily="34" charset="0"/>
                <a:ea typeface="Arial" pitchFamily="34" charset="-122"/>
                <a:cs typeface="Arial" pitchFamily="34" charset="-120"/>
              </a:rPr>
              <a:t>В речи это помогает быстро показать, что ситуация уже изменилась. Слушатель сразу понимает: что-то произошло, и сейчас это влияет на текущее состояние.
</a:t>
            </a:r>
            <a:endParaRPr lang="en-US" sz="1262" dirty="0"/>
          </a:p>
        </p:txBody>
      </p:sp>
      <p:sp>
        <p:nvSpPr>
          <p:cNvPr id="11" name="Text 4"/>
          <p:cNvSpPr txBox="1"/>
          <p:nvPr/>
        </p:nvSpPr>
        <p:spPr>
          <a:xfrm>
            <a:off x="4737227" y="1878020"/>
            <a:ext cx="3894011" cy="659576"/>
          </a:xfrm>
          <a:prstGeom prst="rect">
            <a:avLst/>
          </a:prstGeom>
          <a:noFill/>
          <a:ln/>
        </p:spPr>
        <p:txBody>
          <a:bodyPr wrap="square" lIns="0" tIns="0" rIns="0" bIns="0" rtlCol="0" anchor="t"/>
          <a:lstStyle/>
          <a:p>
            <a:pPr algn="l" indent="0" marL="0">
              <a:lnSpc>
                <a:spcPct val="100000"/>
              </a:lnSpc>
              <a:buNone/>
            </a:pPr>
            <a:r>
              <a:rPr lang="en-US" sz="1262" b="1" dirty="0">
                <a:solidFill>
                  <a:srgbClr val="0D4241"/>
                </a:solidFill>
                <a:latin typeface="Arial" pitchFamily="34" charset="0"/>
                <a:ea typeface="Arial" pitchFamily="34" charset="-122"/>
                <a:cs typeface="Arial" pitchFamily="34" charset="-120"/>
              </a:rPr>
              <a:t>Примеры результата
</a:t>
            </a:r>
            <a:pPr algn="l" indent="0" marL="0">
              <a:lnSpc>
                <a:spcPct val="100000"/>
              </a:lnSpc>
              <a:buNone/>
            </a:pPr>
            <a:r>
              <a:rPr lang="en-US" sz="631"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270"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811" b="1" dirty="0">
                <a:solidFill>
                  <a:srgbClr val="0D4241"/>
                </a:solidFill>
                <a:latin typeface="Arial" pitchFamily="34" charset="0"/>
                <a:ea typeface="Arial" pitchFamily="34" charset="-122"/>
                <a:cs typeface="Arial" pitchFamily="34" charset="-120"/>
              </a:rPr>
              <a:t>Такие предложения часто звучат как сообщение о готовом результате. Например: I have finished my homework. They have visited the park. She has cleaned her room.
</a:t>
            </a:r>
            <a:endParaRPr lang="en-US" sz="1262"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24327" y="313331"/>
            <a:ext cx="7370557" cy="761089"/>
          </a:xfrm>
          <a:prstGeom prst="rect">
            <a:avLst/>
          </a:prstGeom>
          <a:noFill/>
          <a:ln/>
        </p:spPr>
        <p:txBody>
          <a:bodyPr wrap="square" lIns="0" tIns="0" rIns="0" bIns="0" rtlCol="0" anchor="t"/>
          <a:lstStyle/>
          <a:p>
            <a:pPr algn="l" indent="0" marL="0">
              <a:lnSpc>
                <a:spcPct val="115000"/>
              </a:lnSpc>
              <a:buNone/>
            </a:pPr>
            <a:r>
              <a:rPr lang="en-US" sz="3000" dirty="0">
                <a:solidFill>
                  <a:srgbClr val="FFFFFF"/>
                </a:solidFill>
                <a:latin typeface="Arial" pitchFamily="34" charset="0"/>
                <a:ea typeface="Arial" pitchFamily="34" charset="-122"/>
                <a:cs typeface="Arial" pitchFamily="34" charset="-120"/>
              </a:rPr>
              <a:t>Отрицания с haven’t и hasn’t
</a:t>
            </a:r>
            <a:endParaRPr lang="en-US" sz="3000" dirty="0"/>
          </a:p>
        </p:txBody>
      </p:sp>
      <p:sp>
        <p:nvSpPr>
          <p:cNvPr id="8" name="Text 1"/>
          <p:cNvSpPr txBox="1"/>
          <p:nvPr/>
        </p:nvSpPr>
        <p:spPr>
          <a:xfrm>
            <a:off x="7794883" y="364101"/>
            <a:ext cx="1175441" cy="192159"/>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7</a:t>
            </a:r>
            <a:endParaRPr lang="en-US" sz="1000" dirty="0"/>
          </a:p>
        </p:txBody>
      </p:sp>
      <p:sp>
        <p:nvSpPr>
          <p:cNvPr id="9" name="Text 2"/>
          <p:cNvSpPr txBox="1"/>
          <p:nvPr/>
        </p:nvSpPr>
        <p:spPr>
          <a:xfrm>
            <a:off x="682605" y="2123101"/>
            <a:ext cx="2269664" cy="2197439"/>
          </a:xfrm>
          <a:prstGeom prst="rect">
            <a:avLst/>
          </a:prstGeom>
          <a:noFill/>
          <a:ln/>
        </p:spPr>
        <p:txBody>
          <a:bodyPr wrap="square" lIns="0" tIns="0" rIns="0" bIns="0" rtlCol="0" anchor="t"/>
          <a:lstStyle/>
          <a:p>
            <a:pPr algn="l" indent="0" marL="0">
              <a:lnSpc>
                <a:spcPct val="100000"/>
              </a:lnSpc>
              <a:buNone/>
            </a:pPr>
            <a:r>
              <a:rPr lang="en-US" sz="1400" b="1" dirty="0">
                <a:solidFill>
                  <a:srgbClr val="0B4240"/>
                </a:solidFill>
                <a:latin typeface="Arial" pitchFamily="34" charset="0"/>
                <a:ea typeface="Arial" pitchFamily="34" charset="-122"/>
                <a:cs typeface="Arial" pitchFamily="34" charset="-120"/>
              </a:rPr>
              <a:t>Как строится отрицание
</a:t>
            </a:r>
            <a:pPr algn="l" indent="0" marL="0">
              <a:lnSpc>
                <a:spcPct val="100000"/>
              </a:lnSpc>
              <a:buNone/>
            </a:pPr>
            <a:r>
              <a:rPr lang="en-US" sz="7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3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900" b="1" dirty="0">
                <a:solidFill>
                  <a:srgbClr val="0B4240"/>
                </a:solidFill>
                <a:latin typeface="Arial" pitchFamily="34" charset="0"/>
                <a:ea typeface="Arial" pitchFamily="34" charset="-122"/>
                <a:cs typeface="Arial" pitchFamily="34" charset="-120"/>
              </a:rPr>
              <a:t>Отрицание строится с haven’t или hasn’t и формой V3. Так мы показываем, что действие ещё не выполнено, а результат пока отсутствует.
</a:t>
            </a:r>
            <a:endParaRPr lang="en-US" sz="1400" dirty="0"/>
          </a:p>
        </p:txBody>
      </p:sp>
      <p:sp>
        <p:nvSpPr>
          <p:cNvPr id="10" name="Text 3"/>
          <p:cNvSpPr txBox="1"/>
          <p:nvPr/>
        </p:nvSpPr>
        <p:spPr>
          <a:xfrm>
            <a:off x="3440554" y="2123101"/>
            <a:ext cx="2269664" cy="2197439"/>
          </a:xfrm>
          <a:prstGeom prst="rect">
            <a:avLst/>
          </a:prstGeom>
          <a:noFill/>
          <a:ln/>
        </p:spPr>
        <p:txBody>
          <a:bodyPr wrap="square" lIns="0" tIns="0" rIns="0" bIns="0" rtlCol="0" anchor="t"/>
          <a:lstStyle/>
          <a:p>
            <a:pPr algn="l" indent="0" marL="0">
              <a:lnSpc>
                <a:spcPct val="100000"/>
              </a:lnSpc>
              <a:buNone/>
            </a:pPr>
            <a:r>
              <a:rPr lang="en-US" sz="1400" b="1" dirty="0">
                <a:solidFill>
                  <a:srgbClr val="0B4240"/>
                </a:solidFill>
                <a:latin typeface="Arial" pitchFamily="34" charset="0"/>
                <a:ea typeface="Arial" pitchFamily="34" charset="-122"/>
                <a:cs typeface="Arial" pitchFamily="34" charset="-120"/>
              </a:rPr>
              <a:t>Типичные примеры
</a:t>
            </a:r>
            <a:pPr algn="l" indent="0" marL="0">
              <a:lnSpc>
                <a:spcPct val="100000"/>
              </a:lnSpc>
              <a:buNone/>
            </a:pPr>
            <a:r>
              <a:rPr lang="en-US" sz="7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3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900" b="1" dirty="0">
                <a:solidFill>
                  <a:srgbClr val="0B4240"/>
                </a:solidFill>
                <a:latin typeface="Arial" pitchFamily="34" charset="0"/>
                <a:ea typeface="Arial" pitchFamily="34" charset="-122"/>
                <a:cs typeface="Arial" pitchFamily="34" charset="-120"/>
              </a:rPr>
              <a:t>Примеры помогают увидеть модель: I haven’t done it yet. He hasn’t seen the movie. They haven’t arrived. Во всех случаях действие не завершено к настоящему моменту.
</a:t>
            </a:r>
            <a:endParaRPr lang="en-US" sz="1400" dirty="0"/>
          </a:p>
        </p:txBody>
      </p:sp>
      <p:sp>
        <p:nvSpPr>
          <p:cNvPr id="11" name="Text 4"/>
          <p:cNvSpPr txBox="1"/>
          <p:nvPr/>
        </p:nvSpPr>
        <p:spPr>
          <a:xfrm>
            <a:off x="6206520" y="2123101"/>
            <a:ext cx="2269664" cy="2197439"/>
          </a:xfrm>
          <a:prstGeom prst="rect">
            <a:avLst/>
          </a:prstGeom>
          <a:noFill/>
          <a:ln/>
        </p:spPr>
        <p:txBody>
          <a:bodyPr wrap="square" lIns="0" tIns="0" rIns="0" bIns="0" rtlCol="0" anchor="t"/>
          <a:lstStyle/>
          <a:p>
            <a:pPr algn="l" indent="0" marL="0">
              <a:lnSpc>
                <a:spcPct val="100000"/>
              </a:lnSpc>
              <a:buNone/>
            </a:pPr>
            <a:r>
              <a:rPr lang="en-US" sz="1400" b="1" dirty="0">
                <a:solidFill>
                  <a:srgbClr val="0B4240"/>
                </a:solidFill>
                <a:latin typeface="Arial" pitchFamily="34" charset="0"/>
                <a:ea typeface="Arial" pitchFamily="34" charset="-122"/>
                <a:cs typeface="Arial" pitchFamily="34" charset="-120"/>
              </a:rPr>
              <a:t>Смысл незавершённости
</a:t>
            </a:r>
            <a:pPr algn="l" indent="0" marL="0">
              <a:lnSpc>
                <a:spcPct val="100000"/>
              </a:lnSpc>
              <a:buNone/>
            </a:pPr>
            <a:r>
              <a:rPr lang="en-US" sz="7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3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900" b="1" dirty="0">
                <a:solidFill>
                  <a:srgbClr val="0B4240"/>
                </a:solidFill>
                <a:latin typeface="Arial" pitchFamily="34" charset="0"/>
                <a:ea typeface="Arial" pitchFamily="34" charset="-122"/>
                <a:cs typeface="Arial" pitchFamily="34" charset="-120"/>
              </a:rPr>
              <a:t>Отрицание часто подчёркивает ожидание или незавершённость. Это особенно удобно, когда нужно сказать, что что-то должно было случиться, но пока не произошло.
</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B424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857325" y="1615350"/>
            <a:ext cx="221100" cy="2211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970775" y="1615350"/>
            <a:ext cx="221100" cy="2211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857325" y="3317550"/>
            <a:ext cx="221100" cy="2211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982362" y="3315000"/>
            <a:ext cx="197925" cy="226200"/>
          </a:xfrm>
          <a:prstGeom prst="rect">
            <a:avLst/>
          </a:prstGeom>
        </p:spPr>
      </p:pic>
      <p:sp>
        <p:nvSpPr>
          <p:cNvPr id="11"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FFFFFF"/>
                </a:solidFill>
                <a:latin typeface="Arial" pitchFamily="34" charset="0"/>
                <a:ea typeface="Arial" pitchFamily="34" charset="-122"/>
                <a:cs typeface="Arial" pitchFamily="34" charset="-120"/>
              </a:rPr>
              <a:t>8</a:t>
            </a:r>
            <a:endParaRPr lang="en-US" sz="1000" dirty="0"/>
          </a:p>
        </p:txBody>
      </p:sp>
      <p:sp>
        <p:nvSpPr>
          <p:cNvPr id="12" name="Text 1"/>
          <p:cNvSpPr txBox="1"/>
          <p:nvPr/>
        </p:nvSpPr>
        <p:spPr>
          <a:xfrm>
            <a:off x="522850" y="397250"/>
            <a:ext cx="7871700" cy="662400"/>
          </a:xfrm>
          <a:prstGeom prst="rect">
            <a:avLst/>
          </a:prstGeom>
          <a:noFill/>
          <a:ln/>
        </p:spPr>
        <p:txBody>
          <a:bodyPr wrap="square" lIns="0" tIns="0" rIns="0" bIns="0" rtlCol="0" anchor="t"/>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Вопросы и краткие ответы
</a:t>
            </a:r>
            <a:endParaRPr lang="en-US" sz="3000" dirty="0"/>
          </a:p>
        </p:txBody>
      </p:sp>
      <p:sp>
        <p:nvSpPr>
          <p:cNvPr id="13" name="Text 2"/>
          <p:cNvSpPr txBox="1"/>
          <p:nvPr/>
        </p:nvSpPr>
        <p:spPr>
          <a:xfrm>
            <a:off x="1287450" y="1508700"/>
            <a:ext cx="2982900" cy="434400"/>
          </a:xfrm>
          <a:prstGeom prst="rect">
            <a:avLst/>
          </a:prstGeom>
          <a:noFill/>
          <a:ln/>
        </p:spPr>
        <p:txBody>
          <a:bodyPr wrap="square" lIns="0" tIns="0" rIns="0" bIns="0" rtlCol="0" anchor="ctr"/>
          <a:lstStyle/>
          <a:p>
            <a:pPr algn="l" indent="0" marL="0">
              <a:lnSpc>
                <a:spcPct val="100000"/>
              </a:lnSpc>
              <a:buNone/>
            </a:pPr>
            <a:r>
              <a:rPr lang="en-US" sz="1100" b="1" dirty="0">
                <a:solidFill>
                  <a:srgbClr val="0B4240"/>
                </a:solidFill>
                <a:latin typeface="Arial" pitchFamily="34" charset="0"/>
                <a:ea typeface="Arial" pitchFamily="34" charset="-122"/>
                <a:cs typeface="Arial" pitchFamily="34" charset="-120"/>
              </a:rPr>
              <a:t>Начало вопроса
</a:t>
            </a:r>
            <a:endParaRPr lang="en-US" sz="1100" dirty="0"/>
          </a:p>
        </p:txBody>
      </p:sp>
      <p:sp>
        <p:nvSpPr>
          <p:cNvPr id="14" name="Text 3"/>
          <p:cNvSpPr txBox="1"/>
          <p:nvPr/>
        </p:nvSpPr>
        <p:spPr>
          <a:xfrm>
            <a:off x="759525" y="2073325"/>
            <a:ext cx="3510900" cy="588300"/>
          </a:xfrm>
          <a:prstGeom prst="rect">
            <a:avLst/>
          </a:prstGeom>
          <a:noFill/>
          <a:ln/>
        </p:spPr>
        <p:txBody>
          <a:bodyPr wrap="square" lIns="0" tIns="0" rIns="0" bIns="0" rtlCol="0" anchor="t"/>
          <a:lstStyle/>
          <a:p>
            <a:pPr algn="l" indent="0" marL="0">
              <a:lnSpc>
                <a:spcPct val="100000"/>
              </a:lnSpc>
              <a:buNone/>
            </a:pPr>
            <a:r>
              <a:rPr lang="en-US" sz="900" dirty="0">
                <a:solidFill>
                  <a:srgbClr val="0B4240"/>
                </a:solidFill>
                <a:latin typeface="Arial" pitchFamily="34" charset="0"/>
                <a:ea typeface="Arial" pitchFamily="34" charset="-122"/>
                <a:cs typeface="Arial" pitchFamily="34" charset="-120"/>
              </a:rPr>
              <a:t>Вопросы в Present Perfect начинаются с Have или Has. Такая форма сразу показывает, что спрашивают не о точном времени, а о результате, опыте или недавнем действии.
</a:t>
            </a:r>
            <a:endParaRPr lang="en-US" sz="900" dirty="0"/>
          </a:p>
        </p:txBody>
      </p:sp>
      <p:sp>
        <p:nvSpPr>
          <p:cNvPr id="15" name="Text 4"/>
          <p:cNvSpPr txBox="1"/>
          <p:nvPr/>
        </p:nvSpPr>
        <p:spPr>
          <a:xfrm>
            <a:off x="5401000" y="1508700"/>
            <a:ext cx="2982900" cy="434400"/>
          </a:xfrm>
          <a:prstGeom prst="rect">
            <a:avLst/>
          </a:prstGeom>
          <a:noFill/>
          <a:ln/>
        </p:spPr>
        <p:txBody>
          <a:bodyPr wrap="square" lIns="0" tIns="0" rIns="0" bIns="0" rtlCol="0" anchor="ctr"/>
          <a:lstStyle/>
          <a:p>
            <a:pPr algn="l" indent="0" marL="0">
              <a:lnSpc>
                <a:spcPct val="100000"/>
              </a:lnSpc>
              <a:buNone/>
            </a:pPr>
            <a:r>
              <a:rPr lang="en-US" sz="1100" b="1" dirty="0">
                <a:solidFill>
                  <a:srgbClr val="0B4240"/>
                </a:solidFill>
                <a:latin typeface="Arial" pitchFamily="34" charset="0"/>
                <a:ea typeface="Arial" pitchFamily="34" charset="-122"/>
                <a:cs typeface="Arial" pitchFamily="34" charset="-120"/>
              </a:rPr>
              <a:t>Короткие ответы
</a:t>
            </a:r>
            <a:endParaRPr lang="en-US" sz="1100" dirty="0"/>
          </a:p>
        </p:txBody>
      </p:sp>
      <p:sp>
        <p:nvSpPr>
          <p:cNvPr id="16" name="Text 5"/>
          <p:cNvSpPr txBox="1"/>
          <p:nvPr/>
        </p:nvSpPr>
        <p:spPr>
          <a:xfrm>
            <a:off x="4872750" y="2073325"/>
            <a:ext cx="3510900" cy="588300"/>
          </a:xfrm>
          <a:prstGeom prst="rect">
            <a:avLst/>
          </a:prstGeom>
          <a:noFill/>
          <a:ln/>
        </p:spPr>
        <p:txBody>
          <a:bodyPr wrap="square" lIns="0" tIns="0" rIns="0" bIns="0" rtlCol="0" anchor="t"/>
          <a:lstStyle/>
          <a:p>
            <a:pPr algn="l" indent="0" marL="0">
              <a:lnSpc>
                <a:spcPct val="100000"/>
              </a:lnSpc>
              <a:buNone/>
            </a:pPr>
            <a:r>
              <a:rPr lang="en-US" sz="900" dirty="0">
                <a:solidFill>
                  <a:srgbClr val="0B4240"/>
                </a:solidFill>
                <a:latin typeface="Arial" pitchFamily="34" charset="0"/>
                <a:ea typeface="Arial" pitchFamily="34" charset="-122"/>
                <a:cs typeface="Arial" pitchFamily="34" charset="-120"/>
              </a:rPr>
              <a:t>Краткие ответы помогают отвечать быстро и естественно: Yes, I have. No, she hasn’t. Они особенно удобны в коротком разговоре и в классе.
</a:t>
            </a:r>
            <a:endParaRPr lang="en-US" sz="900" dirty="0"/>
          </a:p>
        </p:txBody>
      </p:sp>
      <p:sp>
        <p:nvSpPr>
          <p:cNvPr id="17" name="Text 6"/>
          <p:cNvSpPr txBox="1"/>
          <p:nvPr/>
        </p:nvSpPr>
        <p:spPr>
          <a:xfrm>
            <a:off x="1287450" y="3210900"/>
            <a:ext cx="2982900" cy="434400"/>
          </a:xfrm>
          <a:prstGeom prst="rect">
            <a:avLst/>
          </a:prstGeom>
          <a:noFill/>
          <a:ln/>
        </p:spPr>
        <p:txBody>
          <a:bodyPr wrap="square" lIns="0" tIns="0" rIns="0" bIns="0" rtlCol="0" anchor="ctr"/>
          <a:lstStyle/>
          <a:p>
            <a:pPr algn="l" indent="0" marL="0">
              <a:lnSpc>
                <a:spcPct val="100000"/>
              </a:lnSpc>
              <a:buNone/>
            </a:pPr>
            <a:r>
              <a:rPr lang="en-US" sz="1100" b="1" dirty="0">
                <a:solidFill>
                  <a:srgbClr val="0B4240"/>
                </a:solidFill>
                <a:latin typeface="Arial" pitchFamily="34" charset="0"/>
                <a:ea typeface="Arial" pitchFamily="34" charset="-122"/>
                <a:cs typeface="Arial" pitchFamily="34" charset="-120"/>
              </a:rPr>
              <a:t>Вопрос об опыте
</a:t>
            </a:r>
            <a:endParaRPr lang="en-US" sz="1100" dirty="0"/>
          </a:p>
        </p:txBody>
      </p:sp>
      <p:sp>
        <p:nvSpPr>
          <p:cNvPr id="18" name="Text 7"/>
          <p:cNvSpPr txBox="1"/>
          <p:nvPr/>
        </p:nvSpPr>
        <p:spPr>
          <a:xfrm>
            <a:off x="759525" y="3786013"/>
            <a:ext cx="3510900" cy="588300"/>
          </a:xfrm>
          <a:prstGeom prst="rect">
            <a:avLst/>
          </a:prstGeom>
          <a:noFill/>
          <a:ln/>
        </p:spPr>
        <p:txBody>
          <a:bodyPr wrap="square" lIns="0" tIns="0" rIns="0" bIns="0" rtlCol="0" anchor="t"/>
          <a:lstStyle/>
          <a:p>
            <a:pPr algn="l" indent="0" marL="0">
              <a:lnSpc>
                <a:spcPct val="100000"/>
              </a:lnSpc>
              <a:buNone/>
            </a:pPr>
            <a:r>
              <a:rPr lang="en-US" sz="900" dirty="0">
                <a:solidFill>
                  <a:srgbClr val="0B4240"/>
                </a:solidFill>
                <a:latin typeface="Arial" pitchFamily="34" charset="0"/>
                <a:ea typeface="Arial" pitchFamily="34" charset="-122"/>
                <a:cs typeface="Arial" pitchFamily="34" charset="-120"/>
              </a:rPr>
              <a:t>Вопросы об опыте часто включают ever: Have you ever climbed a mountain? Так спрашивают, случалось ли это хотя бы раз в жизни.
</a:t>
            </a:r>
            <a:endParaRPr lang="en-US" sz="900" dirty="0"/>
          </a:p>
        </p:txBody>
      </p:sp>
      <p:sp>
        <p:nvSpPr>
          <p:cNvPr id="19" name="Text 8"/>
          <p:cNvSpPr txBox="1"/>
          <p:nvPr/>
        </p:nvSpPr>
        <p:spPr>
          <a:xfrm>
            <a:off x="5401000" y="3210900"/>
            <a:ext cx="2982900" cy="434400"/>
          </a:xfrm>
          <a:prstGeom prst="rect">
            <a:avLst/>
          </a:prstGeom>
          <a:noFill/>
          <a:ln/>
        </p:spPr>
        <p:txBody>
          <a:bodyPr wrap="square" lIns="0" tIns="0" rIns="0" bIns="0" rtlCol="0" anchor="ctr"/>
          <a:lstStyle/>
          <a:p>
            <a:pPr algn="l" indent="0" marL="0">
              <a:lnSpc>
                <a:spcPct val="100000"/>
              </a:lnSpc>
              <a:buNone/>
            </a:pPr>
            <a:r>
              <a:rPr lang="en-US" sz="1100" b="1" dirty="0">
                <a:solidFill>
                  <a:srgbClr val="0B4240"/>
                </a:solidFill>
                <a:latin typeface="Arial" pitchFamily="34" charset="0"/>
                <a:ea typeface="Arial" pitchFamily="34" charset="-122"/>
                <a:cs typeface="Arial" pitchFamily="34" charset="-120"/>
              </a:rPr>
              <a:t>Недавнее действие
</a:t>
            </a:r>
            <a:endParaRPr lang="en-US" sz="1100" dirty="0"/>
          </a:p>
        </p:txBody>
      </p:sp>
      <p:sp>
        <p:nvSpPr>
          <p:cNvPr id="20" name="Text 9"/>
          <p:cNvSpPr txBox="1"/>
          <p:nvPr/>
        </p:nvSpPr>
        <p:spPr>
          <a:xfrm>
            <a:off x="4872750" y="3786013"/>
            <a:ext cx="3510900" cy="588300"/>
          </a:xfrm>
          <a:prstGeom prst="rect">
            <a:avLst/>
          </a:prstGeom>
          <a:noFill/>
          <a:ln/>
        </p:spPr>
        <p:txBody>
          <a:bodyPr wrap="square" lIns="0" tIns="0" rIns="0" bIns="0" rtlCol="0" anchor="t"/>
          <a:lstStyle/>
          <a:p>
            <a:pPr algn="l" indent="0" marL="0">
              <a:lnSpc>
                <a:spcPct val="100000"/>
              </a:lnSpc>
              <a:buNone/>
            </a:pPr>
            <a:r>
              <a:rPr lang="en-US" sz="900" dirty="0">
                <a:solidFill>
                  <a:srgbClr val="0B4240"/>
                </a:solidFill>
                <a:latin typeface="Arial" pitchFamily="34" charset="0"/>
                <a:ea typeface="Arial" pitchFamily="34" charset="-122"/>
                <a:cs typeface="Arial" pitchFamily="34" charset="-120"/>
              </a:rPr>
              <a:t>Вопросы о недавнем действии могут содержать just: Has he just left? Здесь важно, что событие произошло совсем недавно и уже имеет результат сейчас.
</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0FFC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19760" y="1531950"/>
            <a:ext cx="4727380" cy="18840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0B4240"/>
                </a:solidFill>
                <a:latin typeface="Arial" pitchFamily="34" charset="0"/>
                <a:ea typeface="Arial" pitchFamily="34" charset="-122"/>
                <a:cs typeface="Arial" pitchFamily="34" charset="-120"/>
              </a:rPr>
              <a:t>9</a:t>
            </a:r>
            <a:endParaRPr lang="en-US" sz="1000" dirty="0"/>
          </a:p>
        </p:txBody>
      </p:sp>
      <p:sp>
        <p:nvSpPr>
          <p:cNvPr id="5" name="Text 1"/>
          <p:cNvSpPr txBox="1"/>
          <p:nvPr/>
        </p:nvSpPr>
        <p:spPr>
          <a:xfrm>
            <a:off x="522850" y="397250"/>
            <a:ext cx="7871700" cy="846900"/>
          </a:xfrm>
          <a:prstGeom prst="rect">
            <a:avLst/>
          </a:prstGeom>
          <a:noFill/>
          <a:ln/>
        </p:spPr>
        <p:txBody>
          <a:bodyPr wrap="square" lIns="0" tIns="0" rIns="0" bIns="0" rtlCol="0" anchor="t"/>
          <a:lstStyle/>
          <a:p>
            <a:pPr algn="l" indent="0" marL="0">
              <a:lnSpc>
                <a:spcPct val="100000"/>
              </a:lnSpc>
              <a:buNone/>
            </a:pPr>
            <a:r>
              <a:rPr lang="en-US" sz="3000" b="1" dirty="0">
                <a:solidFill>
                  <a:srgbClr val="0B4240"/>
                </a:solidFill>
                <a:latin typeface="Arial" pitchFamily="34" charset="0"/>
                <a:ea typeface="Arial" pitchFamily="34" charset="-122"/>
                <a:cs typeface="Arial" pitchFamily="34" charset="-120"/>
              </a:rPr>
              <a:t>Маркеры already, yet, still, just
</a:t>
            </a:r>
            <a:endParaRPr lang="en-US" sz="3000" dirty="0"/>
          </a:p>
        </p:txBody>
      </p:sp>
      <p:sp>
        <p:nvSpPr>
          <p:cNvPr id="6" name="Text 2"/>
          <p:cNvSpPr txBox="1"/>
          <p:nvPr/>
        </p:nvSpPr>
        <p:spPr>
          <a:xfrm>
            <a:off x="870025" y="4569900"/>
            <a:ext cx="7761600" cy="411600"/>
          </a:xfrm>
          <a:prstGeom prst="rect">
            <a:avLst/>
          </a:prstGeom>
          <a:noFill/>
          <a:ln/>
        </p:spPr>
        <p:txBody>
          <a:bodyPr wrap="square" lIns="0" tIns="0" rIns="0" bIns="0" rtlCol="0" anchor="ctr"/>
          <a:lstStyle/>
          <a:p>
            <a:pPr algn="l" indent="0" marL="0">
              <a:lnSpc>
                <a:spcPct val="100000"/>
              </a:lnSpc>
              <a:buNone/>
            </a:pPr>
            <a:r>
              <a:rPr lang="en-US" sz="1000" dirty="0">
                <a:solidFill>
                  <a:srgbClr val="0B4240"/>
                </a:solidFill>
                <a:latin typeface="Arial" pitchFamily="34" charset="0"/>
                <a:ea typeface="Arial" pitchFamily="34" charset="-122"/>
                <a:cs typeface="Arial" pitchFamily="34" charset="-120"/>
              </a:rPr>
              <a:t>Правила употребления наречий в Present Perfect
</a:t>
            </a:r>
            <a:endParaRPr lang="en-US" sz="1000" dirty="0"/>
          </a:p>
        </p:txBody>
      </p:sp>
      <p:sp>
        <p:nvSpPr>
          <p:cNvPr id="7" name="Text 3"/>
          <p:cNvSpPr txBox="1"/>
          <p:nvPr/>
        </p:nvSpPr>
        <p:spPr>
          <a:xfrm>
            <a:off x="511400" y="3602475"/>
            <a:ext cx="3754200" cy="780900"/>
          </a:xfrm>
          <a:prstGeom prst="rect">
            <a:avLst/>
          </a:prstGeom>
          <a:noFill/>
          <a:ln/>
        </p:spPr>
        <p:txBody>
          <a:bodyPr wrap="square" lIns="0" tIns="0" rIns="0" bIns="0" rtlCol="0" anchor="t"/>
          <a:lstStyle/>
          <a:p>
            <a:pPr algn="l" indent="0" marL="0">
              <a:lnSpc>
                <a:spcPct val="100000"/>
              </a:lnSpc>
              <a:buNone/>
            </a:pPr>
            <a:r>
              <a:rPr lang="en-US" sz="1200" dirty="0">
                <a:solidFill>
                  <a:srgbClr val="0B4240"/>
                </a:solidFill>
                <a:latin typeface="Arial" pitchFamily="34" charset="0"/>
                <a:ea typeface="Arial" pitchFamily="34" charset="-122"/>
                <a:cs typeface="Arial" pitchFamily="34" charset="-120"/>
              </a:rPr>
              <a:t>Эти маркеры помогают быстро выбрать нужное место в предложении и точнее передать значение Present Perfect.
</a:t>
            </a:r>
            <a:endParaRPr lang="en-US" sz="1200" dirty="0"/>
          </a:p>
        </p:txBody>
      </p:sp>
      <p:sp>
        <p:nvSpPr>
          <p:cNvPr id="8" name="Text 4"/>
          <p:cNvSpPr txBox="1"/>
          <p:nvPr/>
        </p:nvSpPr>
        <p:spPr>
          <a:xfrm>
            <a:off x="4877471" y="3602475"/>
            <a:ext cx="3754200" cy="780900"/>
          </a:xfrm>
          <a:prstGeom prst="rect">
            <a:avLst/>
          </a:prstGeom>
          <a:noFill/>
          <a:ln/>
        </p:spPr>
        <p:txBody>
          <a:bodyPr wrap="square" lIns="0" tIns="0" rIns="0" bIns="0" rtlCol="0" anchor="t"/>
          <a:lstStyle/>
          <a:p>
            <a:pPr algn="l" indent="0" marL="0">
              <a:lnSpc>
                <a:spcPct val="100000"/>
              </a:lnSpc>
              <a:buNone/>
            </a:pPr>
            <a:r>
              <a:rPr lang="en-US" sz="1200" dirty="0">
                <a:solidFill>
                  <a:srgbClr val="0B4240"/>
                </a:solidFill>
                <a:latin typeface="Arial" pitchFamily="34" charset="0"/>
                <a:ea typeface="Arial" pitchFamily="34" charset="-122"/>
                <a:cs typeface="Arial" pitchFamily="34" charset="-120"/>
              </a:rPr>
              <a:t>Маркёр помогает уточнить, завершено ли действие, ожидается ли оно или произошло совсем недавно.
</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B424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FFFFFF"/>
                </a:solidFill>
                <a:latin typeface="Arial" pitchFamily="34" charset="0"/>
                <a:ea typeface="Arial" pitchFamily="34" charset="-122"/>
                <a:cs typeface="Arial" pitchFamily="34" charset="-120"/>
              </a:rPr>
              <a:t>10</a:t>
            </a:r>
            <a:endParaRPr lang="en-US" sz="1000" dirty="0"/>
          </a:p>
        </p:txBody>
      </p:sp>
      <p:sp>
        <p:nvSpPr>
          <p:cNvPr id="4" name="Text 1"/>
          <p:cNvSpPr txBox="1"/>
          <p:nvPr/>
        </p:nvSpPr>
        <p:spPr>
          <a:xfrm>
            <a:off x="898750" y="1648350"/>
            <a:ext cx="3229200" cy="1804800"/>
          </a:xfrm>
          <a:prstGeom prst="rect">
            <a:avLst/>
          </a:prstGeom>
          <a:noFill/>
          <a:ln/>
        </p:spPr>
        <p:txBody>
          <a:bodyPr wrap="square" lIns="0" tIns="0" rIns="0" bIns="0" rtlCol="0" anchor="ctr"/>
          <a:lstStyle/>
          <a:p>
            <a:pPr algn="l" indent="0" marL="0">
              <a:lnSpc>
                <a:spcPct val="100000"/>
              </a:lnSpc>
              <a:buNone/>
            </a:pPr>
            <a:r>
              <a:rPr lang="en-US" sz="1300" dirty="0">
                <a:solidFill>
                  <a:srgbClr val="0B4240"/>
                </a:solidFill>
                <a:latin typeface="Arial" pitchFamily="34" charset="0"/>
                <a:ea typeface="Arial" pitchFamily="34" charset="-122"/>
                <a:cs typeface="Arial" pitchFamily="34" charset="-120"/>
              </a:rPr>
              <a:t>Present Perfect особенно понятен, если сразу видеть три главные связи: опыт, результат и длительность.
</a:t>
            </a:r>
            <a:pPr algn="l" indent="0" marL="0">
              <a:lnSpc>
                <a:spcPct val="100000"/>
              </a:lnSpc>
              <a:buNone/>
            </a:pPr>
            <a:r>
              <a:rPr lang="en-US" sz="1300"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B4240"/>
                </a:solidFill>
                <a:latin typeface="Arial" pitchFamily="34" charset="0"/>
                <a:ea typeface="Arial" pitchFamily="34" charset="-122"/>
                <a:cs typeface="Arial" pitchFamily="34" charset="-120"/>
              </a:rPr>
              <a:t>Материалы Unit 4 «Nature Hates All Sudden Changes»
</a:t>
            </a:r>
            <a:endParaRPr lang="en-US" sz="1300" dirty="0"/>
          </a:p>
        </p:txBody>
      </p:sp>
      <p:sp>
        <p:nvSpPr>
          <p:cNvPr id="5" name="Text 2"/>
          <p:cNvSpPr txBox="1"/>
          <p:nvPr/>
        </p:nvSpPr>
        <p:spPr>
          <a:xfrm>
            <a:off x="4976700" y="1959888"/>
            <a:ext cx="3328500" cy="780900"/>
          </a:xfrm>
          <a:prstGeom prst="rect">
            <a:avLst/>
          </a:prstGeom>
          <a:noFill/>
          <a:ln/>
        </p:spPr>
        <p:txBody>
          <a:bodyPr wrap="square" lIns="0" tIns="0" rIns="0" bIns="0" rtlCol="0" anchor="b"/>
          <a:lstStyle/>
          <a:p>
            <a:pPr algn="l" indent="0" marL="0">
              <a:lnSpc>
                <a:spcPct val="100000"/>
              </a:lnSpc>
              <a:buNone/>
            </a:pPr>
            <a:r>
              <a:rPr lang="en-US" sz="3800" b="1" dirty="0">
                <a:solidFill>
                  <a:srgbClr val="0B4240"/>
                </a:solidFill>
                <a:latin typeface="Arial" pitchFamily="34" charset="0"/>
                <a:ea typeface="Arial" pitchFamily="34" charset="-122"/>
                <a:cs typeface="Arial" pitchFamily="34" charset="-120"/>
              </a:rPr>
              <a:t>3
</a:t>
            </a:r>
            <a:endParaRPr lang="en-US" sz="3800" dirty="0"/>
          </a:p>
        </p:txBody>
      </p:sp>
      <p:sp>
        <p:nvSpPr>
          <p:cNvPr id="6" name="Text 3"/>
          <p:cNvSpPr txBox="1"/>
          <p:nvPr/>
        </p:nvSpPr>
        <p:spPr>
          <a:xfrm>
            <a:off x="4976700" y="2797575"/>
            <a:ext cx="3328500" cy="436800"/>
          </a:xfrm>
          <a:prstGeom prst="rect">
            <a:avLst/>
          </a:prstGeom>
          <a:noFill/>
          <a:ln/>
        </p:spPr>
        <p:txBody>
          <a:bodyPr wrap="square" lIns="0" tIns="0" rIns="0" bIns="0" rtlCol="0" anchor="t"/>
          <a:lstStyle/>
          <a:p>
            <a:pPr algn="l" indent="0" marL="0">
              <a:lnSpc>
                <a:spcPct val="100000"/>
              </a:lnSpc>
              <a:buNone/>
            </a:pPr>
            <a:r>
              <a:rPr lang="en-US" sz="1400" b="1" dirty="0">
                <a:solidFill>
                  <a:srgbClr val="0B4240"/>
                </a:solidFill>
                <a:latin typeface="Arial" pitchFamily="34" charset="0"/>
                <a:ea typeface="Arial" pitchFamily="34" charset="-122"/>
                <a:cs typeface="Arial" pitchFamily="34" charset="-120"/>
              </a:rPr>
              <a:t>ключевые значения Present Perfect: опыт, результат и связь с настоящим
</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FFFFFF"/>
                </a:solidFill>
                <a:latin typeface="Arial" pitchFamily="34" charset="0"/>
                <a:ea typeface="Arial" pitchFamily="34" charset="-122"/>
                <a:cs typeface="Arial" pitchFamily="34" charset="-120"/>
              </a:rPr>
              <a:t>11</a:t>
            </a:r>
            <a:endParaRPr lang="en-US" sz="1000" dirty="0"/>
          </a:p>
        </p:txBody>
      </p:sp>
      <p:sp>
        <p:nvSpPr>
          <p:cNvPr id="7" name="Text 1"/>
          <p:cNvSpPr txBox="1"/>
          <p:nvPr/>
        </p:nvSpPr>
        <p:spPr>
          <a:xfrm>
            <a:off x="522850" y="397250"/>
            <a:ext cx="4847700" cy="1229400"/>
          </a:xfrm>
          <a:prstGeom prst="rect">
            <a:avLst/>
          </a:prstGeom>
          <a:noFill/>
          <a:ln/>
        </p:spPr>
        <p:txBody>
          <a:bodyPr wrap="square" lIns="0" tIns="0" rIns="0" bIns="0" rtlCol="0" anchor="t"/>
          <a:lstStyle/>
          <a:p>
            <a:pPr algn="l" indent="0" marL="0">
              <a:lnSpc>
                <a:spcPct val="100000"/>
              </a:lnSpc>
              <a:buNone/>
            </a:pPr>
            <a:r>
              <a:rPr lang="en-US" sz="2800" b="1" dirty="0">
                <a:solidFill>
                  <a:srgbClr val="FFFFFF"/>
                </a:solidFill>
                <a:latin typeface="Arial" pitchFamily="34" charset="0"/>
                <a:ea typeface="Arial" pitchFamily="34" charset="-122"/>
                <a:cs typeface="Arial" pitchFamily="34" charset="-120"/>
              </a:rPr>
              <a:t>Since и for: длительность и начало
</a:t>
            </a:r>
            <a:endParaRPr lang="en-US" sz="2800" dirty="0"/>
          </a:p>
        </p:txBody>
      </p:sp>
      <p:sp>
        <p:nvSpPr>
          <p:cNvPr id="8" name="Text 2"/>
          <p:cNvSpPr txBox="1"/>
          <p:nvPr/>
        </p:nvSpPr>
        <p:spPr>
          <a:xfrm>
            <a:off x="1055475" y="2930500"/>
            <a:ext cx="1887900" cy="1381500"/>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Точка отсчёта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Момент начала действия важен, если оно продолжается до настоящего времени. В таком случае мы используем since и называем точку отсчёта: год, день недели или конкретный момент.
</a:t>
            </a:r>
            <a:endParaRPr lang="en-US" sz="1200" dirty="0"/>
          </a:p>
        </p:txBody>
      </p:sp>
      <p:sp>
        <p:nvSpPr>
          <p:cNvPr id="9" name="Text 3"/>
          <p:cNvSpPr txBox="1"/>
          <p:nvPr/>
        </p:nvSpPr>
        <p:spPr>
          <a:xfrm>
            <a:off x="3628050" y="2098600"/>
            <a:ext cx="1887900" cy="1381500"/>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Длительность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Если нужно показать, сколько длится действие, ставим for и указываем период. Это помогает говорить о продолжительности без точной даты начала.
</a:t>
            </a:r>
            <a:endParaRPr lang="en-US" sz="1200" dirty="0"/>
          </a:p>
        </p:txBody>
      </p:sp>
      <p:sp>
        <p:nvSpPr>
          <p:cNvPr id="10" name="Text 4"/>
          <p:cNvSpPr txBox="1"/>
          <p:nvPr/>
        </p:nvSpPr>
        <p:spPr>
          <a:xfrm>
            <a:off x="6202375" y="1035025"/>
            <a:ext cx="1887900" cy="1381500"/>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Примеры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Примеры показывают обе идеи сразу: I have lived here since 2019. She has studied English for five years. В обоих случаях действие связано с настоящим.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1275" y="1932248"/>
            <a:ext cx="4876200" cy="1168854"/>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0B4240"/>
                </a:solidFill>
                <a:latin typeface="Arial" pitchFamily="34" charset="0"/>
                <a:ea typeface="Arial" pitchFamily="34" charset="-122"/>
                <a:cs typeface="Arial" pitchFamily="34" charset="-120"/>
              </a:rPr>
              <a:t>12</a:t>
            </a:r>
            <a:endParaRPr lang="en-US" sz="1000" dirty="0"/>
          </a:p>
        </p:txBody>
      </p:sp>
      <p:sp>
        <p:nvSpPr>
          <p:cNvPr id="5" name="Text 1"/>
          <p:cNvSpPr txBox="1"/>
          <p:nvPr/>
        </p:nvSpPr>
        <p:spPr>
          <a:xfrm>
            <a:off x="522850" y="397250"/>
            <a:ext cx="7871700" cy="838500"/>
          </a:xfrm>
          <a:prstGeom prst="rect">
            <a:avLst/>
          </a:prstGeom>
          <a:noFill/>
          <a:ln/>
        </p:spPr>
        <p:txBody>
          <a:bodyPr wrap="square" lIns="0" tIns="0" rIns="0" bIns="0" rtlCol="0" anchor="t"/>
          <a:lstStyle/>
          <a:p>
            <a:pPr algn="l" indent="0" marL="0">
              <a:lnSpc>
                <a:spcPct val="100000"/>
              </a:lnSpc>
              <a:buNone/>
            </a:pPr>
            <a:r>
              <a:rPr lang="en-US" sz="3000" b="1" dirty="0">
                <a:solidFill>
                  <a:srgbClr val="0B4240"/>
                </a:solidFill>
                <a:latin typeface="Arial" pitchFamily="34" charset="0"/>
                <a:ea typeface="Arial" pitchFamily="34" charset="-122"/>
                <a:cs typeface="Arial" pitchFamily="34" charset="-120"/>
              </a:rPr>
              <a:t>Present Perfect и Past Simple
</a:t>
            </a:r>
            <a:endParaRPr lang="en-US" sz="3000" dirty="0"/>
          </a:p>
        </p:txBody>
      </p:sp>
      <p:sp>
        <p:nvSpPr>
          <p:cNvPr id="6" name="Text 2"/>
          <p:cNvSpPr txBox="1"/>
          <p:nvPr/>
        </p:nvSpPr>
        <p:spPr>
          <a:xfrm>
            <a:off x="5746225" y="1406675"/>
            <a:ext cx="2885400" cy="2220000"/>
          </a:xfrm>
          <a:prstGeom prst="rect">
            <a:avLst/>
          </a:prstGeom>
          <a:noFill/>
          <a:ln/>
        </p:spPr>
        <p:txBody>
          <a:bodyPr wrap="square" lIns="0" tIns="0" rIns="0" bIns="0" rtlCol="0" anchor="ctr"/>
          <a:lstStyle/>
          <a:p>
            <a:pPr algn="l" indent="0" marL="0">
              <a:lnSpc>
                <a:spcPct val="100000"/>
              </a:lnSpc>
              <a:buNone/>
            </a:pPr>
            <a:r>
              <a:rPr lang="en-US" sz="1200" dirty="0">
                <a:solidFill>
                  <a:srgbClr val="0B4240"/>
                </a:solidFill>
                <a:latin typeface="Arial" pitchFamily="34" charset="0"/>
                <a:ea typeface="Arial" pitchFamily="34" charset="-122"/>
                <a:cs typeface="Arial" pitchFamily="34" charset="-120"/>
              </a:rPr>
              <a:t>Сравним два времени, чтобы не путать их в речи и на письме.
</a:t>
            </a:r>
            <a:endParaRPr lang="en-US" sz="1200" dirty="0"/>
          </a:p>
        </p:txBody>
      </p:sp>
      <p:sp>
        <p:nvSpPr>
          <p:cNvPr id="7" name="Text 3"/>
          <p:cNvSpPr txBox="1"/>
          <p:nvPr/>
        </p:nvSpPr>
        <p:spPr>
          <a:xfrm>
            <a:off x="516975" y="3747588"/>
            <a:ext cx="4876200" cy="701400"/>
          </a:xfrm>
          <a:prstGeom prst="rect">
            <a:avLst/>
          </a:prstGeom>
          <a:noFill/>
          <a:ln/>
        </p:spPr>
        <p:txBody>
          <a:bodyPr wrap="square" lIns="0" tIns="0" rIns="0" bIns="0" rtlCol="0" anchor="ctr"/>
          <a:lstStyle/>
          <a:p>
            <a:pPr algn="l" indent="0" marL="0">
              <a:lnSpc>
                <a:spcPct val="100000"/>
              </a:lnSpc>
              <a:buNone/>
            </a:pPr>
            <a:r>
              <a:rPr lang="en-US" sz="1200" dirty="0">
                <a:solidFill>
                  <a:srgbClr val="0B4240"/>
                </a:solidFill>
                <a:latin typeface="Arial" pitchFamily="34" charset="0"/>
                <a:ea typeface="Arial" pitchFamily="34" charset="-122"/>
                <a:cs typeface="Arial" pitchFamily="34" charset="-120"/>
              </a:rPr>
              <a:t>Если время не называется и важен результат, выбираем Present Perfect. Если есть точный момент в прошлом, нужен Past Simple.
</a:t>
            </a:r>
            <a:endParaRPr lang="en-US" sz="1200" dirty="0"/>
          </a:p>
        </p:txBody>
      </p:sp>
      <p:sp>
        <p:nvSpPr>
          <p:cNvPr id="8" name="Text 4"/>
          <p:cNvSpPr txBox="1"/>
          <p:nvPr/>
        </p:nvSpPr>
        <p:spPr>
          <a:xfrm>
            <a:off x="870025" y="4569900"/>
            <a:ext cx="4527300" cy="411600"/>
          </a:xfrm>
          <a:prstGeom prst="rect">
            <a:avLst/>
          </a:prstGeom>
          <a:noFill/>
          <a:ln/>
        </p:spPr>
        <p:txBody>
          <a:bodyPr wrap="square" lIns="0" tIns="0" rIns="0" bIns="0" rtlCol="0" anchor="ctr"/>
          <a:lstStyle/>
          <a:p>
            <a:pPr algn="l" indent="0" marL="0">
              <a:lnSpc>
                <a:spcPct val="100000"/>
              </a:lnSpc>
              <a:buNone/>
            </a:pPr>
            <a:r>
              <a:rPr lang="en-US" sz="1000" dirty="0">
                <a:solidFill>
                  <a:srgbClr val="0B4240"/>
                </a:solidFill>
                <a:latin typeface="Arial" pitchFamily="34" charset="0"/>
                <a:ea typeface="Arial" pitchFamily="34" charset="-122"/>
                <a:cs typeface="Arial" pitchFamily="34" charset="-120"/>
              </a:rPr>
              <a:t>Правило сравнения времён в теме Unit 4
</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3873" y="1380200"/>
            <a:ext cx="8096254" cy="3444000"/>
          </a:xfrm>
          <a:prstGeom prst="rect">
            <a:avLst/>
          </a:prstGeom>
        </p:spPr>
      </p:pic>
      <p:sp>
        <p:nvSpPr>
          <p:cNvPr id="3"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0B4240"/>
                </a:solidFill>
                <a:latin typeface="Arial" pitchFamily="34" charset="0"/>
                <a:ea typeface="Arial" pitchFamily="34" charset="-122"/>
                <a:cs typeface="Arial" pitchFamily="34" charset="-120"/>
              </a:rPr>
              <a:t>13</a:t>
            </a:r>
            <a:endParaRPr lang="en-US" sz="1000" dirty="0"/>
          </a:p>
        </p:txBody>
      </p:sp>
      <p:sp>
        <p:nvSpPr>
          <p:cNvPr id="4" name="Text 1"/>
          <p:cNvSpPr txBox="1"/>
          <p:nvPr/>
        </p:nvSpPr>
        <p:spPr>
          <a:xfrm>
            <a:off x="522850" y="397250"/>
            <a:ext cx="7871700" cy="501900"/>
          </a:xfrm>
          <a:prstGeom prst="rect">
            <a:avLst/>
          </a:prstGeom>
          <a:noFill/>
          <a:ln/>
        </p:spPr>
        <p:txBody>
          <a:bodyPr wrap="square" lIns="0" tIns="0" rIns="0" bIns="0" rtlCol="0" anchor="t"/>
          <a:lstStyle/>
          <a:p>
            <a:pPr algn="l" indent="0" marL="0">
              <a:lnSpc>
                <a:spcPct val="100000"/>
              </a:lnSpc>
              <a:buNone/>
            </a:pPr>
            <a:r>
              <a:rPr lang="en-US" sz="3000" b="1" dirty="0">
                <a:solidFill>
                  <a:srgbClr val="0B4240"/>
                </a:solidFill>
                <a:latin typeface="Arial" pitchFamily="34" charset="0"/>
                <a:ea typeface="Arial" pitchFamily="34" charset="-122"/>
                <a:cs typeface="Arial" pitchFamily="34" charset="-120"/>
              </a:rPr>
              <a:t>Когда нужен Past Simple
</a:t>
            </a:r>
            <a:endParaRPr lang="en-US" sz="3000" dirty="0"/>
          </a:p>
        </p:txBody>
      </p:sp>
      <p:sp>
        <p:nvSpPr>
          <p:cNvPr id="5" name="Text 2"/>
          <p:cNvSpPr txBox="1"/>
          <p:nvPr/>
        </p:nvSpPr>
        <p:spPr>
          <a:xfrm>
            <a:off x="520950" y="969725"/>
            <a:ext cx="7871700" cy="339900"/>
          </a:xfrm>
          <a:prstGeom prst="rect">
            <a:avLst/>
          </a:prstGeom>
          <a:noFill/>
          <a:ln/>
        </p:spPr>
        <p:txBody>
          <a:bodyPr wrap="square" lIns="0" tIns="0" rIns="0" bIns="0" rtlCol="0" anchor="t"/>
          <a:lstStyle/>
          <a:p>
            <a:pPr algn="l" indent="0" marL="0">
              <a:lnSpc>
                <a:spcPct val="100000"/>
              </a:lnSpc>
              <a:buNone/>
            </a:pPr>
            <a:r>
              <a:rPr lang="en-US" sz="1200" dirty="0">
                <a:solidFill>
                  <a:srgbClr val="0B4240"/>
                </a:solidFill>
                <a:latin typeface="Arial" pitchFamily="34" charset="0"/>
                <a:ea typeface="Arial" pitchFamily="34" charset="-122"/>
                <a:cs typeface="Arial" pitchFamily="34" charset="-120"/>
              </a:rPr>
              <a:t>Схема выбора времени по наличию точного прошлого момента и вопроса о времени события.
</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24327" y="313331"/>
            <a:ext cx="7370557" cy="761089"/>
          </a:xfrm>
          <a:prstGeom prst="rect">
            <a:avLst/>
          </a:prstGeom>
          <a:noFill/>
          <a:ln/>
        </p:spPr>
        <p:txBody>
          <a:bodyPr wrap="square" lIns="0" tIns="0" rIns="0" bIns="0" rtlCol="0" anchor="t"/>
          <a:lstStyle/>
          <a:p>
            <a:pPr algn="l" indent="0" marL="0">
              <a:lnSpc>
                <a:spcPct val="115000"/>
              </a:lnSpc>
              <a:buNone/>
            </a:pPr>
            <a:r>
              <a:rPr lang="en-US" sz="3000" b="1" dirty="0">
                <a:solidFill>
                  <a:srgbClr val="FFFFFF"/>
                </a:solidFill>
                <a:latin typeface="Arial" pitchFamily="34" charset="0"/>
                <a:ea typeface="Arial" pitchFamily="34" charset="-122"/>
                <a:cs typeface="Arial" pitchFamily="34" charset="-120"/>
              </a:rPr>
              <a:t>5 частых ошибок и исправления
</a:t>
            </a:r>
            <a:endParaRPr lang="en-US" sz="3000" dirty="0"/>
          </a:p>
        </p:txBody>
      </p:sp>
      <p:sp>
        <p:nvSpPr>
          <p:cNvPr id="9" name="Text 1"/>
          <p:cNvSpPr txBox="1"/>
          <p:nvPr/>
        </p:nvSpPr>
        <p:spPr>
          <a:xfrm>
            <a:off x="7794883" y="364101"/>
            <a:ext cx="1175441" cy="192159"/>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14</a:t>
            </a:r>
            <a:endParaRPr lang="en-US" sz="1000" dirty="0"/>
          </a:p>
        </p:txBody>
      </p:sp>
      <p:sp>
        <p:nvSpPr>
          <p:cNvPr id="10" name="Text 2"/>
          <p:cNvSpPr txBox="1"/>
          <p:nvPr/>
        </p:nvSpPr>
        <p:spPr>
          <a:xfrm>
            <a:off x="694129" y="1835573"/>
            <a:ext cx="2269664" cy="774277"/>
          </a:xfrm>
          <a:prstGeom prst="rect">
            <a:avLst/>
          </a:prstGeom>
          <a:noFill/>
          <a:ln/>
        </p:spPr>
        <p:txBody>
          <a:bodyPr wrap="square" lIns="0" tIns="0" rIns="0" bIns="0" rtlCol="0" anchor="t"/>
          <a:lstStyle/>
          <a:p>
            <a:pPr algn="l" indent="0" marL="0">
              <a:lnSpc>
                <a:spcPct val="100000"/>
              </a:lnSpc>
              <a:buNone/>
            </a:pPr>
            <a:r>
              <a:rPr lang="en-US" sz="1285" b="1" dirty="0">
                <a:solidFill>
                  <a:srgbClr val="FFFFFF"/>
                </a:solidFill>
                <a:latin typeface="Arial" pitchFamily="34" charset="0"/>
                <a:ea typeface="Arial" pitchFamily="34" charset="-122"/>
                <a:cs typeface="Arial" pitchFamily="34" charset="-120"/>
              </a:rPr>
              <a:t>Точное время
</a:t>
            </a:r>
            <a:pPr algn="l" indent="0" marL="0">
              <a:lnSpc>
                <a:spcPct val="100000"/>
              </a:lnSpc>
              <a:buNone/>
            </a:pPr>
            <a:r>
              <a:rPr lang="en-US" sz="593"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98"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91" b="1" dirty="0">
                <a:solidFill>
                  <a:srgbClr val="FFFFFF"/>
                </a:solidFill>
                <a:latin typeface="Arial" pitchFamily="34" charset="0"/>
                <a:ea typeface="Arial" pitchFamily="34" charset="-122"/>
                <a:cs typeface="Arial" pitchFamily="34" charset="-120"/>
              </a:rPr>
              <a:t>После Present Perfect нельзя ставить точное прошлое время. Правильно: I have seen it already. Нельзя: I have seen yesterday, потому что yesterday требует Past Simple.
</a:t>
            </a:r>
            <a:endParaRPr lang="en-US" sz="1285" dirty="0"/>
          </a:p>
        </p:txBody>
      </p:sp>
      <p:sp>
        <p:nvSpPr>
          <p:cNvPr id="11" name="Text 3"/>
          <p:cNvSpPr txBox="1"/>
          <p:nvPr/>
        </p:nvSpPr>
        <p:spPr>
          <a:xfrm>
            <a:off x="3452078" y="1835573"/>
            <a:ext cx="2269664" cy="774277"/>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Неверная V3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Третья форма глагола обязательна. Неверно: He has went home. Нужно: He has gone home. Для неправильных глаголов форму V3 следует запомнить отдельно.
</a:t>
            </a:r>
            <a:endParaRPr lang="en-US" sz="1300" dirty="0"/>
          </a:p>
        </p:txBody>
      </p:sp>
      <p:sp>
        <p:nvSpPr>
          <p:cNvPr id="12" name="Text 4"/>
          <p:cNvSpPr txBox="1"/>
          <p:nvPr/>
        </p:nvSpPr>
        <p:spPr>
          <a:xfrm>
            <a:off x="6218044" y="1835573"/>
            <a:ext cx="2269664" cy="774277"/>
          </a:xfrm>
          <a:prstGeom prst="rect">
            <a:avLst/>
          </a:prstGeom>
          <a:noFill/>
          <a:ln/>
        </p:spPr>
        <p:txBody>
          <a:bodyPr wrap="square" lIns="0" tIns="0" rIns="0" bIns="0" rtlCol="0" anchor="t"/>
          <a:lstStyle/>
          <a:p>
            <a:pPr algn="l" indent="0" marL="0">
              <a:lnSpc>
                <a:spcPct val="100000"/>
              </a:lnSpc>
              <a:buNone/>
            </a:pPr>
            <a:r>
              <a:rPr lang="en-US" sz="1186" b="1" dirty="0">
                <a:solidFill>
                  <a:srgbClr val="FFFFFF"/>
                </a:solidFill>
                <a:latin typeface="Arial" pitchFamily="34" charset="0"/>
                <a:ea typeface="Arial" pitchFamily="34" charset="-122"/>
                <a:cs typeface="Arial" pitchFamily="34" charset="-120"/>
              </a:rPr>
              <a:t>Согласование have/has
</a:t>
            </a:r>
            <a:pPr algn="l" indent="0" marL="0">
              <a:lnSpc>
                <a:spcPct val="100000"/>
              </a:lnSpc>
              <a:buNone/>
            </a:pPr>
            <a:r>
              <a:rPr lang="en-US" sz="547"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82"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30" b="1" dirty="0">
                <a:solidFill>
                  <a:srgbClr val="FFFFFF"/>
                </a:solidFill>
                <a:latin typeface="Arial" pitchFamily="34" charset="0"/>
                <a:ea typeface="Arial" pitchFamily="34" charset="-122"/>
                <a:cs typeface="Arial" pitchFamily="34" charset="-120"/>
              </a:rPr>
              <a:t>В отрицании согласуйте подлежащее и вспомогательный глагол. Неверно: She haven’t finished. Правильно: She hasn’t finished. Ошибка исчезает, если проверить, кто выполняет действие.
</a:t>
            </a:r>
            <a:endParaRPr lang="en-US" sz="1186" dirty="0"/>
          </a:p>
        </p:txBody>
      </p:sp>
      <p:sp>
        <p:nvSpPr>
          <p:cNvPr id="13" name="Text 5"/>
          <p:cNvSpPr txBox="1"/>
          <p:nvPr/>
        </p:nvSpPr>
        <p:spPr>
          <a:xfrm>
            <a:off x="2058109" y="3210827"/>
            <a:ext cx="2269664" cy="774277"/>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Ошибка в вопросе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В вопросах после Have/Has нужен инфинитивный смысл, а не прошедшая форма. Неверно: Have you ever was there? Правильно: Have you ever been there?
</a:t>
            </a:r>
            <a:endParaRPr lang="en-US" sz="1300" dirty="0"/>
          </a:p>
        </p:txBody>
      </p:sp>
      <p:sp>
        <p:nvSpPr>
          <p:cNvPr id="14" name="Text 6"/>
          <p:cNvSpPr txBox="1"/>
          <p:nvPr/>
        </p:nvSpPr>
        <p:spPr>
          <a:xfrm>
            <a:off x="4816058" y="3210827"/>
            <a:ext cx="2269664" cy="774277"/>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Неверный маркер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Для длительности используйте since или for, а не am/is/are. Неверно: I am here for two years. Правильно: I have been here for two years.
</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B424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24327" y="313331"/>
            <a:ext cx="7370557" cy="761089"/>
          </a:xfrm>
          <a:prstGeom prst="rect">
            <a:avLst/>
          </a:prstGeom>
          <a:noFill/>
          <a:ln/>
        </p:spPr>
        <p:txBody>
          <a:bodyPr wrap="square" lIns="0" tIns="0" rIns="0" bIns="0" rtlCol="0" anchor="t"/>
          <a:lstStyle/>
          <a:p>
            <a:pPr algn="l" indent="0" marL="0">
              <a:lnSpc>
                <a:spcPct val="115000"/>
              </a:lnSpc>
              <a:buNone/>
            </a:pPr>
            <a:r>
              <a:rPr lang="en-US" sz="3000" b="1" dirty="0">
                <a:solidFill>
                  <a:srgbClr val="0B4240"/>
                </a:solidFill>
                <a:latin typeface="Arial" pitchFamily="34" charset="0"/>
                <a:ea typeface="Arial" pitchFamily="34" charset="-122"/>
                <a:cs typeface="Arial" pitchFamily="34" charset="-120"/>
              </a:rPr>
              <a:t>Микро-упражнение: вставь маркеры
</a:t>
            </a:r>
            <a:endParaRPr lang="en-US" sz="3000" dirty="0"/>
          </a:p>
        </p:txBody>
      </p:sp>
      <p:sp>
        <p:nvSpPr>
          <p:cNvPr id="10" name="Text 1"/>
          <p:cNvSpPr txBox="1"/>
          <p:nvPr/>
        </p:nvSpPr>
        <p:spPr>
          <a:xfrm>
            <a:off x="7794883" y="364101"/>
            <a:ext cx="1175441" cy="192159"/>
          </a:xfrm>
          <a:prstGeom prst="rect">
            <a:avLst/>
          </a:prstGeom>
          <a:noFill/>
          <a:ln/>
        </p:spPr>
        <p:txBody>
          <a:bodyPr wrap="square" lIns="0" tIns="0" rIns="0" bIns="0" rtlCol="0" anchor="t"/>
          <a:lstStyle/>
          <a:p>
            <a:pPr algn="r" indent="0" marL="0">
              <a:lnSpc>
                <a:spcPct val="115000"/>
              </a:lnSpc>
              <a:buNone/>
            </a:pPr>
            <a:r>
              <a:rPr lang="en-US" sz="1000" dirty="0">
                <a:solidFill>
                  <a:srgbClr val="0B4240"/>
                </a:solidFill>
                <a:latin typeface="Arial" pitchFamily="34" charset="0"/>
                <a:ea typeface="Arial" pitchFamily="34" charset="-122"/>
                <a:cs typeface="Arial" pitchFamily="34" charset="-120"/>
              </a:rPr>
              <a:t>15</a:t>
            </a:r>
            <a:endParaRPr lang="en-US" sz="1000" dirty="0"/>
          </a:p>
        </p:txBody>
      </p:sp>
      <p:sp>
        <p:nvSpPr>
          <p:cNvPr id="11" name="Text 2"/>
          <p:cNvSpPr txBox="1"/>
          <p:nvPr/>
        </p:nvSpPr>
        <p:spPr>
          <a:xfrm>
            <a:off x="522850" y="1835573"/>
            <a:ext cx="3492890" cy="591633"/>
          </a:xfrm>
          <a:prstGeom prst="rect">
            <a:avLst/>
          </a:prstGeom>
          <a:noFill/>
          <a:ln/>
        </p:spPr>
        <p:txBody>
          <a:bodyPr wrap="square" lIns="0" tIns="0" rIns="0" bIns="0" rtlCol="0" anchor="t"/>
          <a:lstStyle/>
          <a:p>
            <a:pPr algn="l" indent="0" marL="0">
              <a:lnSpc>
                <a:spcPct val="100000"/>
              </a:lnSpc>
              <a:buNone/>
            </a:pPr>
            <a:r>
              <a:rPr lang="en-US" sz="1192" b="1" dirty="0">
                <a:solidFill>
                  <a:srgbClr val="0D4241"/>
                </a:solidFill>
                <a:latin typeface="Arial" pitchFamily="34" charset="0"/>
                <a:ea typeface="Arial" pitchFamily="34" charset="-122"/>
                <a:cs typeface="Arial" pitchFamily="34" charset="-120"/>
              </a:rPr>
              <a:t>Already
</a:t>
            </a:r>
            <a:pPr algn="l" indent="0" marL="0">
              <a:lnSpc>
                <a:spcPct val="100000"/>
              </a:lnSpc>
              <a:buNone/>
            </a:pPr>
            <a:r>
              <a:rPr lang="en-US" sz="550"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183"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734" b="1" dirty="0">
                <a:solidFill>
                  <a:srgbClr val="0D4241"/>
                </a:solidFill>
                <a:latin typeface="Arial" pitchFamily="34" charset="0"/>
                <a:ea typeface="Arial" pitchFamily="34" charset="-122"/>
                <a:cs typeface="Arial" pitchFamily="34" charset="-120"/>
              </a:rPr>
              <a:t>В первом предложении подходит already: действие уже завершено к настоящему моменту, и это подчёркивает результат. Проверь: I have already finished.
</a:t>
            </a:r>
            <a:endParaRPr lang="en-US" sz="1192" dirty="0"/>
          </a:p>
        </p:txBody>
      </p:sp>
      <p:sp>
        <p:nvSpPr>
          <p:cNvPr id="12" name="Text 3"/>
          <p:cNvSpPr txBox="1"/>
          <p:nvPr/>
        </p:nvSpPr>
        <p:spPr>
          <a:xfrm>
            <a:off x="522850" y="2972223"/>
            <a:ext cx="3492890" cy="591633"/>
          </a:xfrm>
          <a:prstGeom prst="rect">
            <a:avLst/>
          </a:prstGeom>
          <a:noFill/>
          <a:ln/>
        </p:spPr>
        <p:txBody>
          <a:bodyPr wrap="square" lIns="0" tIns="0" rIns="0" bIns="0" rtlCol="0" anchor="t"/>
          <a:lstStyle/>
          <a:p>
            <a:pPr algn="l" indent="0" marL="0">
              <a:lnSpc>
                <a:spcPct val="100000"/>
              </a:lnSpc>
              <a:buNone/>
            </a:pPr>
            <a:r>
              <a:rPr lang="en-US" sz="1300" b="1" dirty="0">
                <a:solidFill>
                  <a:srgbClr val="0D4241"/>
                </a:solidFill>
                <a:latin typeface="Arial" pitchFamily="34" charset="0"/>
                <a:ea typeface="Arial" pitchFamily="34" charset="-122"/>
                <a:cs typeface="Arial" pitchFamily="34" charset="-120"/>
              </a:rPr>
              <a:t>Yet
</a:t>
            </a:r>
            <a:pPr algn="l" indent="0" marL="0">
              <a:lnSpc>
                <a:spcPct val="100000"/>
              </a:lnSpc>
              <a:buNone/>
            </a:pPr>
            <a:r>
              <a:rPr lang="en-US" sz="600"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800" b="1" dirty="0">
                <a:solidFill>
                  <a:srgbClr val="0D4241"/>
                </a:solidFill>
                <a:latin typeface="Arial" pitchFamily="34" charset="0"/>
                <a:ea typeface="Arial" pitchFamily="34" charset="-122"/>
                <a:cs typeface="Arial" pitchFamily="34" charset="-120"/>
              </a:rPr>
              <a:t>В третьем предложении лучше поставить yet, потому что речь о незавершённом действии. Формула: We haven’t done it yet.
</a:t>
            </a:r>
            <a:endParaRPr lang="en-US" sz="1300" dirty="0"/>
          </a:p>
        </p:txBody>
      </p:sp>
      <p:sp>
        <p:nvSpPr>
          <p:cNvPr id="13" name="Text 4"/>
          <p:cNvSpPr txBox="1"/>
          <p:nvPr/>
        </p:nvSpPr>
        <p:spPr>
          <a:xfrm>
            <a:off x="522850" y="4115223"/>
            <a:ext cx="3492890" cy="591633"/>
          </a:xfrm>
          <a:prstGeom prst="rect">
            <a:avLst/>
          </a:prstGeom>
          <a:noFill/>
          <a:ln/>
        </p:spPr>
        <p:txBody>
          <a:bodyPr wrap="square" lIns="0" tIns="0" rIns="0" bIns="0" rtlCol="0" anchor="t"/>
          <a:lstStyle/>
          <a:p>
            <a:pPr algn="l" indent="0" marL="0">
              <a:lnSpc>
                <a:spcPct val="100000"/>
              </a:lnSpc>
              <a:buNone/>
            </a:pPr>
            <a:r>
              <a:rPr lang="en-US" sz="1192" b="1" dirty="0">
                <a:solidFill>
                  <a:srgbClr val="0D4241"/>
                </a:solidFill>
                <a:latin typeface="Arial" pitchFamily="34" charset="0"/>
                <a:ea typeface="Arial" pitchFamily="34" charset="-122"/>
                <a:cs typeface="Arial" pitchFamily="34" charset="-120"/>
              </a:rPr>
              <a:t>Проверь смысл
</a:t>
            </a:r>
            <a:pPr algn="l" indent="0" marL="0">
              <a:lnSpc>
                <a:spcPct val="100000"/>
              </a:lnSpc>
              <a:buNone/>
            </a:pPr>
            <a:r>
              <a:rPr lang="en-US" sz="550"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183"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734" b="1" dirty="0">
                <a:solidFill>
                  <a:srgbClr val="0D4241"/>
                </a:solidFill>
                <a:latin typeface="Arial" pitchFamily="34" charset="0"/>
                <a:ea typeface="Arial" pitchFamily="34" charset="-122"/>
                <a:cs typeface="Arial" pitchFamily="34" charset="-120"/>
              </a:rPr>
              <a:t>В последнем примере можно выбрать ever или already по смыслу, но для опыта чаще употребляют never в отрицательном контрасте. Здесь проверь контекст перед ответом.
</a:t>
            </a:r>
            <a:endParaRPr lang="en-US" sz="1192" dirty="0"/>
          </a:p>
        </p:txBody>
      </p:sp>
      <p:sp>
        <p:nvSpPr>
          <p:cNvPr id="14" name="Text 5"/>
          <p:cNvSpPr txBox="1"/>
          <p:nvPr/>
        </p:nvSpPr>
        <p:spPr>
          <a:xfrm>
            <a:off x="4302370" y="1835573"/>
            <a:ext cx="3492890" cy="591633"/>
          </a:xfrm>
          <a:prstGeom prst="rect">
            <a:avLst/>
          </a:prstGeom>
          <a:noFill/>
          <a:ln/>
        </p:spPr>
        <p:txBody>
          <a:bodyPr wrap="square" lIns="0" tIns="0" rIns="0" bIns="0" rtlCol="0" anchor="t"/>
          <a:lstStyle/>
          <a:p>
            <a:pPr algn="l" indent="0" marL="0">
              <a:lnSpc>
                <a:spcPct val="100000"/>
              </a:lnSpc>
              <a:buNone/>
            </a:pPr>
            <a:r>
              <a:rPr lang="en-US" sz="1300" b="1" dirty="0">
                <a:solidFill>
                  <a:srgbClr val="0D4241"/>
                </a:solidFill>
                <a:latin typeface="Arial" pitchFamily="34" charset="0"/>
                <a:ea typeface="Arial" pitchFamily="34" charset="-122"/>
                <a:cs typeface="Arial" pitchFamily="34" charset="-120"/>
              </a:rPr>
              <a:t>Ever
</a:t>
            </a:r>
            <a:pPr algn="l" indent="0" marL="0">
              <a:lnSpc>
                <a:spcPct val="100000"/>
              </a:lnSpc>
              <a:buNone/>
            </a:pPr>
            <a:r>
              <a:rPr lang="en-US" sz="600"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800" b="1" dirty="0">
                <a:solidFill>
                  <a:srgbClr val="0D4241"/>
                </a:solidFill>
                <a:latin typeface="Arial" pitchFamily="34" charset="0"/>
                <a:ea typeface="Arial" pitchFamily="34" charset="-122"/>
                <a:cs typeface="Arial" pitchFamily="34" charset="-120"/>
              </a:rPr>
              <a:t>Во втором пропуске нужен ever, потому что вопрос касается опыта. Фраза звучит естественно так: Have you ever been to London?
</a:t>
            </a:r>
            <a:endParaRPr lang="en-US" sz="1300" dirty="0"/>
          </a:p>
        </p:txBody>
      </p:sp>
      <p:sp>
        <p:nvSpPr>
          <p:cNvPr id="15" name="Text 6"/>
          <p:cNvSpPr txBox="1"/>
          <p:nvPr/>
        </p:nvSpPr>
        <p:spPr>
          <a:xfrm>
            <a:off x="4302370" y="2972223"/>
            <a:ext cx="3492890" cy="591633"/>
          </a:xfrm>
          <a:prstGeom prst="rect">
            <a:avLst/>
          </a:prstGeom>
          <a:noFill/>
          <a:ln/>
        </p:spPr>
        <p:txBody>
          <a:bodyPr wrap="square" lIns="0" tIns="0" rIns="0" bIns="0" rtlCol="0" anchor="t"/>
          <a:lstStyle/>
          <a:p>
            <a:pPr algn="l" indent="0" marL="0">
              <a:lnSpc>
                <a:spcPct val="100000"/>
              </a:lnSpc>
              <a:buNone/>
            </a:pPr>
            <a:r>
              <a:rPr lang="en-US" sz="1300" b="1" dirty="0">
                <a:solidFill>
                  <a:srgbClr val="0D4241"/>
                </a:solidFill>
                <a:latin typeface="Arial" pitchFamily="34" charset="0"/>
                <a:ea typeface="Arial" pitchFamily="34" charset="-122"/>
                <a:cs typeface="Arial" pitchFamily="34" charset="-120"/>
              </a:rPr>
              <a:t>Just
</a:t>
            </a:r>
            <a:pPr algn="l" indent="0" marL="0">
              <a:lnSpc>
                <a:spcPct val="100000"/>
              </a:lnSpc>
              <a:buNone/>
            </a:pPr>
            <a:r>
              <a:rPr lang="en-US" sz="600"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800" b="1" dirty="0">
                <a:solidFill>
                  <a:srgbClr val="0D4241"/>
                </a:solidFill>
                <a:latin typeface="Arial" pitchFamily="34" charset="0"/>
                <a:ea typeface="Arial" pitchFamily="34" charset="-122"/>
                <a:cs typeface="Arial" pitchFamily="34" charset="-120"/>
              </a:rPr>
              <a:t>В четвёртом предложении снова уместно just: действие произошло совсем недавно. Правильно: She has just left.
</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24327" y="313331"/>
            <a:ext cx="7370557" cy="761089"/>
          </a:xfrm>
          <a:prstGeom prst="rect">
            <a:avLst/>
          </a:prstGeom>
          <a:noFill/>
          <a:ln/>
        </p:spPr>
        <p:txBody>
          <a:bodyPr wrap="square" lIns="0" tIns="0" rIns="0" bIns="0" rtlCol="0" anchor="t"/>
          <a:lstStyle/>
          <a:p>
            <a:pPr algn="l" indent="0" marL="0">
              <a:lnSpc>
                <a:spcPct val="115000"/>
              </a:lnSpc>
              <a:buNone/>
            </a:pPr>
            <a:r>
              <a:rPr lang="en-US" sz="2549" b="1" dirty="0">
                <a:solidFill>
                  <a:srgbClr val="0B4240"/>
                </a:solidFill>
                <a:latin typeface="Arial" pitchFamily="34" charset="0"/>
                <a:ea typeface="Arial" pitchFamily="34" charset="-122"/>
                <a:cs typeface="Arial" pitchFamily="34" charset="-120"/>
              </a:rPr>
              <a:t>Микро-упражнение: преобразуй предложения
</a:t>
            </a:r>
            <a:endParaRPr lang="en-US" sz="2549" dirty="0"/>
          </a:p>
        </p:txBody>
      </p:sp>
      <p:sp>
        <p:nvSpPr>
          <p:cNvPr id="10" name="Text 1"/>
          <p:cNvSpPr txBox="1"/>
          <p:nvPr/>
        </p:nvSpPr>
        <p:spPr>
          <a:xfrm>
            <a:off x="7794883" y="364101"/>
            <a:ext cx="1175441" cy="192159"/>
          </a:xfrm>
          <a:prstGeom prst="rect">
            <a:avLst/>
          </a:prstGeom>
          <a:noFill/>
          <a:ln/>
        </p:spPr>
        <p:txBody>
          <a:bodyPr wrap="square" lIns="0" tIns="0" rIns="0" bIns="0" rtlCol="0" anchor="t"/>
          <a:lstStyle/>
          <a:p>
            <a:pPr algn="r" indent="0" marL="0">
              <a:lnSpc>
                <a:spcPct val="115000"/>
              </a:lnSpc>
              <a:buNone/>
            </a:pPr>
            <a:r>
              <a:rPr lang="en-US" sz="1000" dirty="0">
                <a:solidFill>
                  <a:srgbClr val="0B4240"/>
                </a:solidFill>
                <a:latin typeface="Arial" pitchFamily="34" charset="0"/>
                <a:ea typeface="Arial" pitchFamily="34" charset="-122"/>
                <a:cs typeface="Arial" pitchFamily="34" charset="-120"/>
              </a:rPr>
              <a:t>16</a:t>
            </a:r>
            <a:endParaRPr lang="en-US" sz="1000" dirty="0"/>
          </a:p>
        </p:txBody>
      </p:sp>
      <p:sp>
        <p:nvSpPr>
          <p:cNvPr id="11" name="Text 2"/>
          <p:cNvSpPr txBox="1"/>
          <p:nvPr/>
        </p:nvSpPr>
        <p:spPr>
          <a:xfrm>
            <a:off x="682605" y="2123101"/>
            <a:ext cx="2269664" cy="774277"/>
          </a:xfrm>
          <a:prstGeom prst="rect">
            <a:avLst/>
          </a:prstGeom>
          <a:noFill/>
          <a:ln/>
        </p:spPr>
        <p:txBody>
          <a:bodyPr wrap="square" lIns="0" tIns="0" rIns="0" bIns="0" rtlCol="0" anchor="t"/>
          <a:lstStyle/>
          <a:p>
            <a:pPr algn="l" indent="0" marL="0">
              <a:lnSpc>
                <a:spcPct val="100000"/>
              </a:lnSpc>
              <a:buNone/>
            </a:pPr>
            <a:r>
              <a:rPr lang="en-US" sz="1300" b="1" dirty="0">
                <a:solidFill>
                  <a:srgbClr val="0B4240"/>
                </a:solidFill>
                <a:latin typeface="Arial" pitchFamily="34" charset="0"/>
                <a:ea typeface="Arial" pitchFamily="34" charset="-122"/>
                <a:cs typeface="Arial" pitchFamily="34" charset="-120"/>
              </a:rPr>
              <a:t>1
</a:t>
            </a:r>
            <a:pPr algn="l" indent="0" marL="0">
              <a:lnSpc>
                <a:spcPct val="100000"/>
              </a:lnSpc>
              <a:buNone/>
            </a:pPr>
            <a:r>
              <a:rPr lang="en-US" sz="6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800" b="1" dirty="0">
                <a:solidFill>
                  <a:srgbClr val="0B4240"/>
                </a:solidFill>
                <a:latin typeface="Arial" pitchFamily="34" charset="0"/>
                <a:ea typeface="Arial" pitchFamily="34" charset="-122"/>
                <a:cs typeface="Arial" pitchFamily="34" charset="-120"/>
              </a:rPr>
              <a:t>Начни с результата, который важен сейчас: I have seen this bird. Смысл остаётся тем же, но действие уже связано с настоящим моментом.
</a:t>
            </a:r>
            <a:endParaRPr lang="en-US" sz="1300" dirty="0"/>
          </a:p>
        </p:txBody>
      </p:sp>
      <p:sp>
        <p:nvSpPr>
          <p:cNvPr id="12" name="Text 3"/>
          <p:cNvSpPr txBox="1"/>
          <p:nvPr/>
        </p:nvSpPr>
        <p:spPr>
          <a:xfrm>
            <a:off x="3440554" y="2123101"/>
            <a:ext cx="2269664" cy="774277"/>
          </a:xfrm>
          <a:prstGeom prst="rect">
            <a:avLst/>
          </a:prstGeom>
          <a:noFill/>
          <a:ln/>
        </p:spPr>
        <p:txBody>
          <a:bodyPr wrap="square" lIns="0" tIns="0" rIns="0" bIns="0" rtlCol="0" anchor="t"/>
          <a:lstStyle/>
          <a:p>
            <a:pPr algn="l" indent="0" marL="0">
              <a:lnSpc>
                <a:spcPct val="100000"/>
              </a:lnSpc>
              <a:buNone/>
            </a:pPr>
            <a:r>
              <a:rPr lang="en-US" sz="1300" b="1" dirty="0">
                <a:solidFill>
                  <a:srgbClr val="0B4240"/>
                </a:solidFill>
                <a:latin typeface="Arial" pitchFamily="34" charset="0"/>
                <a:ea typeface="Arial" pitchFamily="34" charset="-122"/>
                <a:cs typeface="Arial" pitchFamily="34" charset="-120"/>
              </a:rPr>
              <a:t>2
</a:t>
            </a:r>
            <a:pPr algn="l" indent="0" marL="0">
              <a:lnSpc>
                <a:spcPct val="100000"/>
              </a:lnSpc>
              <a:buNone/>
            </a:pPr>
            <a:r>
              <a:rPr lang="en-US" sz="6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800" b="1" dirty="0">
                <a:solidFill>
                  <a:srgbClr val="0B4240"/>
                </a:solidFill>
                <a:latin typeface="Arial" pitchFamily="34" charset="0"/>
                <a:ea typeface="Arial" pitchFamily="34" charset="-122"/>
                <a:cs typeface="Arial" pitchFamily="34" charset="-120"/>
              </a:rPr>
              <a:t>Затем перестрой предложение о прогулке в лесу: We have visited the forest. Это показывает завершённое действие и его связь с настоящим итогом.
</a:t>
            </a:r>
            <a:endParaRPr lang="en-US" sz="1300" dirty="0"/>
          </a:p>
        </p:txBody>
      </p:sp>
      <p:sp>
        <p:nvSpPr>
          <p:cNvPr id="13" name="Text 4"/>
          <p:cNvSpPr txBox="1"/>
          <p:nvPr/>
        </p:nvSpPr>
        <p:spPr>
          <a:xfrm>
            <a:off x="6206520" y="2123101"/>
            <a:ext cx="2269664" cy="774277"/>
          </a:xfrm>
          <a:prstGeom prst="rect">
            <a:avLst/>
          </a:prstGeom>
          <a:noFill/>
          <a:ln/>
        </p:spPr>
        <p:txBody>
          <a:bodyPr wrap="square" lIns="0" tIns="0" rIns="0" bIns="0" rtlCol="0" anchor="t"/>
          <a:lstStyle/>
          <a:p>
            <a:pPr algn="l" indent="0" marL="0">
              <a:lnSpc>
                <a:spcPct val="100000"/>
              </a:lnSpc>
              <a:buNone/>
            </a:pPr>
            <a:r>
              <a:rPr lang="en-US" sz="1300" b="1" dirty="0">
                <a:solidFill>
                  <a:srgbClr val="0B4240"/>
                </a:solidFill>
                <a:latin typeface="Arial" pitchFamily="34" charset="0"/>
                <a:ea typeface="Arial" pitchFamily="34" charset="-122"/>
                <a:cs typeface="Arial" pitchFamily="34" charset="-120"/>
              </a:rPr>
              <a:t>3
</a:t>
            </a:r>
            <a:pPr algn="l" indent="0" marL="0">
              <a:lnSpc>
                <a:spcPct val="100000"/>
              </a:lnSpc>
              <a:buNone/>
            </a:pPr>
            <a:r>
              <a:rPr lang="en-US" sz="6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800" b="1" dirty="0">
                <a:solidFill>
                  <a:srgbClr val="0B4240"/>
                </a:solidFill>
                <a:latin typeface="Arial" pitchFamily="34" charset="0"/>
                <a:ea typeface="Arial" pitchFamily="34" charset="-122"/>
                <a:cs typeface="Arial" pitchFamily="34" charset="-120"/>
              </a:rPr>
              <a:t>Для комнаты используй завершённость: She has cleaned the room. Здесь важно не время, а то, что комната уже в порядке.
</a:t>
            </a:r>
            <a:endParaRPr lang="en-US" sz="1300" dirty="0"/>
          </a:p>
        </p:txBody>
      </p:sp>
      <p:sp>
        <p:nvSpPr>
          <p:cNvPr id="14" name="Text 5"/>
          <p:cNvSpPr txBox="1"/>
          <p:nvPr/>
        </p:nvSpPr>
        <p:spPr>
          <a:xfrm>
            <a:off x="2046585" y="3875701"/>
            <a:ext cx="2269664" cy="774277"/>
          </a:xfrm>
          <a:prstGeom prst="rect">
            <a:avLst/>
          </a:prstGeom>
          <a:noFill/>
          <a:ln/>
        </p:spPr>
        <p:txBody>
          <a:bodyPr wrap="square" lIns="0" tIns="0" rIns="0" bIns="0" rtlCol="0" anchor="t"/>
          <a:lstStyle/>
          <a:p>
            <a:pPr algn="l" indent="0" marL="0">
              <a:lnSpc>
                <a:spcPct val="100000"/>
              </a:lnSpc>
              <a:buNone/>
            </a:pPr>
            <a:r>
              <a:rPr lang="en-US" sz="1300" b="1" dirty="0">
                <a:solidFill>
                  <a:srgbClr val="0B4240"/>
                </a:solidFill>
                <a:latin typeface="Arial" pitchFamily="34" charset="0"/>
                <a:ea typeface="Arial" pitchFamily="34" charset="-122"/>
                <a:cs typeface="Arial" pitchFamily="34" charset="-120"/>
              </a:rPr>
              <a:t>4
</a:t>
            </a:r>
            <a:pPr algn="l" indent="0" marL="0">
              <a:lnSpc>
                <a:spcPct val="100000"/>
              </a:lnSpc>
              <a:buNone/>
            </a:pPr>
            <a:r>
              <a:rPr lang="en-US" sz="6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800" b="1" dirty="0">
                <a:solidFill>
                  <a:srgbClr val="0B4240"/>
                </a:solidFill>
                <a:latin typeface="Arial" pitchFamily="34" charset="0"/>
                <a:ea typeface="Arial" pitchFamily="34" charset="-122"/>
                <a:cs typeface="Arial" pitchFamily="34" charset="-120"/>
              </a:rPr>
              <a:t>О событиях на улице скажи так: They have played outside. Форма подчёркивает опыт или результат, который виден сейчас.
</a:t>
            </a:r>
            <a:endParaRPr lang="en-US" sz="1300" dirty="0"/>
          </a:p>
        </p:txBody>
      </p:sp>
      <p:sp>
        <p:nvSpPr>
          <p:cNvPr id="15" name="Text 6"/>
          <p:cNvSpPr txBox="1"/>
          <p:nvPr/>
        </p:nvSpPr>
        <p:spPr>
          <a:xfrm>
            <a:off x="4804534" y="3875701"/>
            <a:ext cx="2269664" cy="774277"/>
          </a:xfrm>
          <a:prstGeom prst="rect">
            <a:avLst/>
          </a:prstGeom>
          <a:noFill/>
          <a:ln/>
        </p:spPr>
        <p:txBody>
          <a:bodyPr wrap="square" lIns="0" tIns="0" rIns="0" bIns="0" rtlCol="0" anchor="t"/>
          <a:lstStyle/>
          <a:p>
            <a:pPr algn="l" indent="0" marL="0">
              <a:lnSpc>
                <a:spcPct val="100000"/>
              </a:lnSpc>
              <a:buNone/>
            </a:pPr>
            <a:r>
              <a:rPr lang="en-US" sz="1300" b="1" dirty="0">
                <a:solidFill>
                  <a:srgbClr val="0B4240"/>
                </a:solidFill>
                <a:latin typeface="Arial" pitchFamily="34" charset="0"/>
                <a:ea typeface="Arial" pitchFamily="34" charset="-122"/>
                <a:cs typeface="Arial" pitchFamily="34" charset="-120"/>
              </a:rPr>
              <a:t>5
</a:t>
            </a:r>
            <a:pPr algn="l" indent="0" marL="0">
              <a:lnSpc>
                <a:spcPct val="100000"/>
              </a:lnSpc>
              <a:buNone/>
            </a:pPr>
            <a:r>
              <a:rPr lang="en-US" sz="6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800" b="1" dirty="0">
                <a:solidFill>
                  <a:srgbClr val="0B4240"/>
                </a:solidFill>
                <a:latin typeface="Arial" pitchFamily="34" charset="0"/>
                <a:ea typeface="Arial" pitchFamily="34" charset="-122"/>
                <a:cs typeface="Arial" pitchFamily="34" charset="-120"/>
              </a:rPr>
              <a:t>Последний пример переделай в завершённое действие: I have finished my task. Такая форма подходит, когда работа уже сделана.
</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24327" y="313331"/>
            <a:ext cx="7370557" cy="761089"/>
          </a:xfrm>
          <a:prstGeom prst="rect">
            <a:avLst/>
          </a:prstGeom>
          <a:noFill/>
          <a:ln/>
        </p:spPr>
        <p:txBody>
          <a:bodyPr wrap="square" lIns="0" tIns="0" rIns="0" bIns="0" rtlCol="0" anchor="t"/>
          <a:lstStyle/>
          <a:p>
            <a:pPr algn="l" indent="0" marL="0">
              <a:lnSpc>
                <a:spcPct val="115000"/>
              </a:lnSpc>
              <a:buNone/>
            </a:pPr>
            <a:r>
              <a:rPr lang="en-US" sz="3000" b="1" dirty="0">
                <a:solidFill>
                  <a:srgbClr val="FFFFFF"/>
                </a:solidFill>
                <a:latin typeface="Arial" pitchFamily="34" charset="0"/>
                <a:ea typeface="Arial" pitchFamily="34" charset="-122"/>
                <a:cs typeface="Arial" pitchFamily="34" charset="-120"/>
              </a:rPr>
              <a:t>Микро-упражнение: исправь ошибки
</a:t>
            </a:r>
            <a:endParaRPr lang="en-US" sz="3000" dirty="0"/>
          </a:p>
        </p:txBody>
      </p:sp>
      <p:sp>
        <p:nvSpPr>
          <p:cNvPr id="9" name="Text 1"/>
          <p:cNvSpPr txBox="1"/>
          <p:nvPr/>
        </p:nvSpPr>
        <p:spPr>
          <a:xfrm>
            <a:off x="7794883" y="364101"/>
            <a:ext cx="1175441" cy="192159"/>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17</a:t>
            </a:r>
            <a:endParaRPr lang="en-US" sz="1000" dirty="0"/>
          </a:p>
        </p:txBody>
      </p:sp>
      <p:sp>
        <p:nvSpPr>
          <p:cNvPr id="10" name="Text 2"/>
          <p:cNvSpPr txBox="1"/>
          <p:nvPr/>
        </p:nvSpPr>
        <p:spPr>
          <a:xfrm>
            <a:off x="694129" y="1835573"/>
            <a:ext cx="2269664" cy="774277"/>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V3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В первом примере нужна третья форма глагола: I have seen it. После have всегда используется V3, а не основная или прошедшая форма.
</a:t>
            </a:r>
            <a:endParaRPr lang="en-US" sz="1300" dirty="0"/>
          </a:p>
        </p:txBody>
      </p:sp>
      <p:sp>
        <p:nvSpPr>
          <p:cNvPr id="11" name="Text 3"/>
          <p:cNvSpPr txBox="1"/>
          <p:nvPr/>
        </p:nvSpPr>
        <p:spPr>
          <a:xfrm>
            <a:off x="3452078" y="1835573"/>
            <a:ext cx="2269664" cy="774277"/>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Отрицание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Во втором предложении исправь отрицание: He hasn’t eaten. В Present Perfect вспомогательный глагол должен согласоваться с подлежащим.
</a:t>
            </a:r>
            <a:endParaRPr lang="en-US" sz="1300" dirty="0"/>
          </a:p>
        </p:txBody>
      </p:sp>
      <p:sp>
        <p:nvSpPr>
          <p:cNvPr id="12" name="Text 4"/>
          <p:cNvSpPr txBox="1"/>
          <p:nvPr/>
        </p:nvSpPr>
        <p:spPr>
          <a:xfrm>
            <a:off x="6218044" y="1835573"/>
            <a:ext cx="2269664" cy="774277"/>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Согласование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Третье предложение требует has: We have arrived. Ошибка появляется, когда путают have и has при выборе вспомогательного глагола.
</a:t>
            </a:r>
            <a:endParaRPr lang="en-US" sz="1300" dirty="0"/>
          </a:p>
        </p:txBody>
      </p:sp>
      <p:sp>
        <p:nvSpPr>
          <p:cNvPr id="13" name="Text 5"/>
          <p:cNvSpPr txBox="1"/>
          <p:nvPr/>
        </p:nvSpPr>
        <p:spPr>
          <a:xfrm>
            <a:off x="2058109" y="3210827"/>
            <a:ext cx="2269664" cy="774277"/>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Опыт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Четвёртый пример лучше оформить так: Have you ever visited this park? Здесь ever помогает спросить об опыте, а visited стоит в V3.
</a:t>
            </a:r>
            <a:endParaRPr lang="en-US" sz="1300" dirty="0"/>
          </a:p>
        </p:txBody>
      </p:sp>
      <p:sp>
        <p:nvSpPr>
          <p:cNvPr id="14" name="Text 6"/>
          <p:cNvSpPr txBox="1"/>
          <p:nvPr/>
        </p:nvSpPr>
        <p:spPr>
          <a:xfrm>
            <a:off x="4816058" y="3210827"/>
            <a:ext cx="2269664" cy="774277"/>
          </a:xfrm>
          <a:prstGeom prst="rect">
            <a:avLst/>
          </a:prstGeom>
          <a:noFill/>
          <a:ln/>
        </p:spPr>
        <p:txBody>
          <a:bodyPr wrap="square" lIns="0" tIns="0" rIns="0" bIns="0" rtlCol="0" anchor="t"/>
          <a:lstStyle/>
          <a:p>
            <a:pPr algn="l" indent="0" marL="0">
              <a:lnSpc>
                <a:spcPct val="100000"/>
              </a:lnSpc>
              <a:buNone/>
            </a:pPr>
            <a:r>
              <a:rPr lang="en-US" sz="1294" b="1" dirty="0">
                <a:solidFill>
                  <a:srgbClr val="FFFFFF"/>
                </a:solidFill>
                <a:latin typeface="Arial" pitchFamily="34" charset="0"/>
                <a:ea typeface="Arial" pitchFamily="34" charset="-122"/>
                <a:cs typeface="Arial" pitchFamily="34" charset="-120"/>
              </a:rPr>
              <a:t>Длительность
</a:t>
            </a:r>
            <a:pPr algn="l" indent="0" marL="0">
              <a:lnSpc>
                <a:spcPct val="100000"/>
              </a:lnSpc>
              <a:buNone/>
            </a:pPr>
            <a:r>
              <a:rPr lang="en-US" sz="597"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99"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96" b="1" dirty="0">
                <a:solidFill>
                  <a:srgbClr val="FFFFFF"/>
                </a:solidFill>
                <a:latin typeface="Arial" pitchFamily="34" charset="0"/>
                <a:ea typeface="Arial" pitchFamily="34" charset="-122"/>
                <a:cs typeface="Arial" pitchFamily="34" charset="-120"/>
              </a:rPr>
              <a:t>В последнем предложении нужен for, а не since, потому что речь о длительности: She has been here for two hours. Маркер времени должен соответствовать смыслу.
</a:t>
            </a:r>
            <a:endParaRPr lang="en-US" sz="1294"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0FFC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6550" y="1155363"/>
            <a:ext cx="3939000" cy="2061820"/>
          </a:xfrm>
          <a:prstGeom prst="rect">
            <a:avLst/>
          </a:prstGeom>
        </p:spPr>
      </p:pic>
      <p:pic>
        <p:nvPicPr>
          <p:cNvPr id="3" name="Image 1" descr="preencoded.png">    </p:cNvPr>
          <p:cNvPicPr>
            <a:picLocks noChangeAspect="1"/>
          </p:cNvPicPr>
          <p:nvPr/>
        </p:nvPicPr>
        <p:blipFill>
          <a:blip r:embed="rId2"/>
          <a:stretch>
            <a:fillRect/>
          </a:stretch>
        </p:blipFill>
        <p:spPr>
          <a:xfrm>
            <a:off x="4607775" y="1156076"/>
            <a:ext cx="4003500" cy="2060395"/>
          </a:xfrm>
          <a:prstGeom prst="rect">
            <a:avLst/>
          </a:prstGeom>
        </p:spPr>
      </p:pic>
      <p:sp>
        <p:nvSpPr>
          <p:cNvPr id="4" name="Text 0"/>
          <p:cNvSpPr txBox="1"/>
          <p:nvPr/>
        </p:nvSpPr>
        <p:spPr>
          <a:xfrm>
            <a:off x="526400" y="313975"/>
            <a:ext cx="7931400" cy="694800"/>
          </a:xfrm>
          <a:prstGeom prst="rect">
            <a:avLst/>
          </a:prstGeom>
          <a:noFill/>
          <a:ln/>
        </p:spPr>
        <p:txBody>
          <a:bodyPr wrap="square" lIns="0" tIns="0" rIns="0" bIns="0" rtlCol="0" anchor="t"/>
          <a:lstStyle/>
          <a:p>
            <a:pPr algn="l" indent="0" marL="0">
              <a:lnSpc>
                <a:spcPct val="115000"/>
              </a:lnSpc>
              <a:buNone/>
            </a:pPr>
            <a:r>
              <a:rPr lang="en-US" sz="3000" b="1" dirty="0">
                <a:solidFill>
                  <a:srgbClr val="0B4240"/>
                </a:solidFill>
                <a:latin typeface="Arial" pitchFamily="34" charset="0"/>
                <a:ea typeface="Arial" pitchFamily="34" charset="-122"/>
                <a:cs typeface="Arial" pitchFamily="34" charset="-120"/>
              </a:rPr>
              <a:t>Короткие тексты для чтения
</a:t>
            </a:r>
            <a:endParaRPr lang="en-US" sz="3000" dirty="0"/>
          </a:p>
        </p:txBody>
      </p:sp>
      <p:sp>
        <p:nvSpPr>
          <p:cNvPr id="5" name="Text 1"/>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0B4240"/>
                </a:solidFill>
                <a:latin typeface="Arial" pitchFamily="34" charset="0"/>
                <a:ea typeface="Arial" pitchFamily="34" charset="-122"/>
                <a:cs typeface="Arial" pitchFamily="34" charset="-120"/>
              </a:rPr>
              <a:t>18</a:t>
            </a:r>
            <a:endParaRPr lang="en-US" sz="1000" dirty="0"/>
          </a:p>
        </p:txBody>
      </p:sp>
      <p:sp>
        <p:nvSpPr>
          <p:cNvPr id="6" name="Text 2"/>
          <p:cNvSpPr txBox="1"/>
          <p:nvPr/>
        </p:nvSpPr>
        <p:spPr>
          <a:xfrm>
            <a:off x="526400" y="3359425"/>
            <a:ext cx="3939000" cy="1240500"/>
          </a:xfrm>
          <a:prstGeom prst="rect">
            <a:avLst/>
          </a:prstGeom>
          <a:noFill/>
          <a:ln/>
        </p:spPr>
        <p:txBody>
          <a:bodyPr wrap="square" lIns="0" tIns="0" rIns="0" bIns="0" rtlCol="0" anchor="t"/>
          <a:lstStyle/>
          <a:p>
            <a:pPr algn="l" indent="0" marL="0">
              <a:lnSpc>
                <a:spcPct val="115000"/>
              </a:lnSpc>
              <a:buNone/>
            </a:pPr>
            <a:r>
              <a:rPr lang="en-US" sz="1500" b="1" dirty="0">
                <a:solidFill>
                  <a:srgbClr val="0B4240"/>
                </a:solidFill>
                <a:latin typeface="Arial" pitchFamily="34" charset="0"/>
                <a:ea typeface="Arial" pitchFamily="34" charset="-122"/>
                <a:cs typeface="Arial" pitchFamily="34" charset="-120"/>
              </a:rPr>
              <a:t>Новые деревья
</a:t>
            </a:r>
            <a:pPr algn="l" indent="0" marL="0">
              <a:lnSpc>
                <a:spcPct val="115000"/>
              </a:lnSpc>
              <a:buNone/>
            </a:pPr>
            <a:r>
              <a:rPr lang="en-US" sz="800" b="1" dirty="0">
                <a:solidFill>
                  <a:srgbClr val="0B424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B4240"/>
                </a:solidFill>
                <a:latin typeface="Arial" pitchFamily="34" charset="0"/>
                <a:ea typeface="Arial" pitchFamily="34" charset="-122"/>
                <a:cs typeface="Arial" pitchFamily="34" charset="-120"/>
              </a:rPr>
              <a:t>After the rainy season, new trees have grown along the hill. The path looks brighter now, and young leaves cover the ground. The scene shows a clear result that is visible today.
</a:t>
            </a:r>
            <a:endParaRPr lang="en-US" sz="1500" dirty="0"/>
          </a:p>
        </p:txBody>
      </p:sp>
      <p:sp>
        <p:nvSpPr>
          <p:cNvPr id="7" name="Text 3"/>
          <p:cNvSpPr txBox="1"/>
          <p:nvPr/>
        </p:nvSpPr>
        <p:spPr>
          <a:xfrm>
            <a:off x="4607625" y="3359425"/>
            <a:ext cx="4003500" cy="1240500"/>
          </a:xfrm>
          <a:prstGeom prst="rect">
            <a:avLst/>
          </a:prstGeom>
          <a:noFill/>
          <a:ln/>
        </p:spPr>
        <p:txBody>
          <a:bodyPr wrap="square" lIns="0" tIns="0" rIns="0" bIns="0" rtlCol="0" anchor="t"/>
          <a:lstStyle/>
          <a:p>
            <a:pPr algn="l" indent="0" marL="0">
              <a:lnSpc>
                <a:spcPct val="115000"/>
              </a:lnSpc>
              <a:buNone/>
            </a:pPr>
            <a:r>
              <a:rPr lang="en-US" sz="1500" b="1" dirty="0">
                <a:solidFill>
                  <a:srgbClr val="0B4240"/>
                </a:solidFill>
                <a:latin typeface="Arial" pitchFamily="34" charset="0"/>
                <a:ea typeface="Arial" pitchFamily="34" charset="-122"/>
                <a:cs typeface="Arial" pitchFamily="34" charset="-120"/>
              </a:rPr>
              <a:t>Река и берега
</a:t>
            </a:r>
            <a:pPr algn="l" indent="0" marL="0">
              <a:lnSpc>
                <a:spcPct val="115000"/>
              </a:lnSpc>
              <a:buNone/>
            </a:pPr>
            <a:r>
              <a:rPr lang="en-US" sz="800" b="1" dirty="0">
                <a:solidFill>
                  <a:srgbClr val="0B424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B4240"/>
                </a:solidFill>
                <a:latin typeface="Arial" pitchFamily="34" charset="0"/>
                <a:ea typeface="Arial" pitchFamily="34" charset="-122"/>
                <a:cs typeface="Arial" pitchFamily="34" charset="-120"/>
              </a:rPr>
              <a:t>The river has changed after the cleanup work. Its banks are cleaner, and small fish have returned near the reeds. The water looks calmer, so the whole area feels more alive.
</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3873" y="1380200"/>
            <a:ext cx="8096254" cy="3444000"/>
          </a:xfrm>
          <a:prstGeom prst="rect">
            <a:avLst/>
          </a:prstGeom>
        </p:spPr>
      </p:pic>
      <p:sp>
        <p:nvSpPr>
          <p:cNvPr id="3"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0B4240"/>
                </a:solidFill>
                <a:latin typeface="Arial" pitchFamily="34" charset="0"/>
                <a:ea typeface="Arial" pitchFamily="34" charset="-122"/>
                <a:cs typeface="Arial" pitchFamily="34" charset="-120"/>
              </a:rPr>
              <a:t>19</a:t>
            </a:r>
            <a:endParaRPr lang="en-US" sz="1000" dirty="0"/>
          </a:p>
        </p:txBody>
      </p:sp>
      <p:sp>
        <p:nvSpPr>
          <p:cNvPr id="4" name="Text 1"/>
          <p:cNvSpPr txBox="1"/>
          <p:nvPr/>
        </p:nvSpPr>
        <p:spPr>
          <a:xfrm>
            <a:off x="522850" y="397250"/>
            <a:ext cx="7871700" cy="501900"/>
          </a:xfrm>
          <a:prstGeom prst="rect">
            <a:avLst/>
          </a:prstGeom>
          <a:noFill/>
          <a:ln/>
        </p:spPr>
        <p:txBody>
          <a:bodyPr wrap="square" lIns="0" tIns="0" rIns="0" bIns="0" rtlCol="0" anchor="t"/>
          <a:lstStyle/>
          <a:p>
            <a:pPr algn="l" indent="0" marL="0">
              <a:lnSpc>
                <a:spcPct val="100000"/>
              </a:lnSpc>
              <a:buNone/>
            </a:pPr>
            <a:r>
              <a:rPr lang="en-US" sz="3000" b="1" dirty="0">
                <a:solidFill>
                  <a:srgbClr val="0B4240"/>
                </a:solidFill>
                <a:latin typeface="Arial" pitchFamily="34" charset="0"/>
                <a:ea typeface="Arial" pitchFamily="34" charset="-122"/>
                <a:cs typeface="Arial" pitchFamily="34" charset="-120"/>
              </a:rPr>
              <a:t>Говорение в парах
</a:t>
            </a:r>
            <a:endParaRPr lang="en-US" sz="3000" dirty="0"/>
          </a:p>
        </p:txBody>
      </p:sp>
      <p:sp>
        <p:nvSpPr>
          <p:cNvPr id="5" name="Text 2"/>
          <p:cNvSpPr txBox="1"/>
          <p:nvPr/>
        </p:nvSpPr>
        <p:spPr>
          <a:xfrm>
            <a:off x="520950" y="969725"/>
            <a:ext cx="7871700" cy="339900"/>
          </a:xfrm>
          <a:prstGeom prst="rect">
            <a:avLst/>
          </a:prstGeom>
          <a:noFill/>
          <a:ln/>
        </p:spPr>
        <p:txBody>
          <a:bodyPr wrap="square" lIns="0" tIns="0" rIns="0" bIns="0" rtlCol="0" anchor="t"/>
          <a:lstStyle/>
          <a:p>
            <a:pPr algn="l" indent="0" marL="0">
              <a:lnSpc>
                <a:spcPct val="100000"/>
              </a:lnSpc>
              <a:buNone/>
            </a:pPr>
            <a:r>
              <a:rPr lang="en-US" sz="1200" dirty="0">
                <a:solidFill>
                  <a:srgbClr val="0B4240"/>
                </a:solidFill>
                <a:latin typeface="Arial" pitchFamily="34" charset="0"/>
                <a:ea typeface="Arial" pitchFamily="34" charset="-122"/>
                <a:cs typeface="Arial" pitchFamily="34" charset="-120"/>
              </a:rPr>
              <a:t>Карточки для короткого диалога о школьном опыте, недавних действиях и делах, которые ещё не завершены.
</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B424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516150" y="1905538"/>
            <a:ext cx="8111700" cy="1131900"/>
          </a:xfrm>
          <a:prstGeom prst="rect">
            <a:avLst/>
          </a:prstGeom>
          <a:noFill/>
          <a:ln/>
        </p:spPr>
        <p:txBody>
          <a:bodyPr wrap="square" lIns="0" tIns="0" rIns="0" bIns="0" rtlCol="0" anchor="b"/>
          <a:lstStyle/>
          <a:p>
            <a:pPr algn="l" indent="0" marL="0">
              <a:lnSpc>
                <a:spcPct val="100000"/>
              </a:lnSpc>
              <a:buNone/>
            </a:pPr>
            <a:r>
              <a:rPr lang="en-US" sz="2800" b="1" dirty="0">
                <a:solidFill>
                  <a:srgbClr val="0B4240"/>
                </a:solidFill>
                <a:latin typeface="Arial" pitchFamily="34" charset="0"/>
                <a:ea typeface="Arial" pitchFamily="34" charset="-122"/>
                <a:cs typeface="Arial" pitchFamily="34" charset="-120"/>
              </a:rPr>
              <a:t>Что важно унести с собой
</a:t>
            </a:r>
            <a:endParaRPr lang="en-US" sz="2800" dirty="0"/>
          </a:p>
        </p:txBody>
      </p:sp>
      <p:sp>
        <p:nvSpPr>
          <p:cNvPr id="4" name="Text 1"/>
          <p:cNvSpPr txBox="1"/>
          <p:nvPr/>
        </p:nvSpPr>
        <p:spPr>
          <a:xfrm>
            <a:off x="516150" y="3189063"/>
            <a:ext cx="8111700" cy="1131900"/>
          </a:xfrm>
          <a:prstGeom prst="rect">
            <a:avLst/>
          </a:prstGeom>
          <a:noFill/>
          <a:ln/>
        </p:spPr>
        <p:txBody>
          <a:bodyPr wrap="square" lIns="0" tIns="0" rIns="0" bIns="0" rtlCol="0" anchor="t"/>
          <a:lstStyle/>
          <a:p>
            <a:pPr algn="l" indent="0" marL="0">
              <a:lnSpc>
                <a:spcPct val="100000"/>
              </a:lnSpc>
              <a:buNone/>
            </a:pPr>
            <a:r>
              <a:rPr lang="en-US" sz="1400" dirty="0">
                <a:solidFill>
                  <a:srgbClr val="0B4240"/>
                </a:solidFill>
                <a:latin typeface="Arial" pitchFamily="34" charset="0"/>
                <a:ea typeface="Arial" pitchFamily="34" charset="-122"/>
                <a:cs typeface="Arial" pitchFamily="34" charset="-120"/>
              </a:rPr>
              <a:t>Present Perfect помогает связать прошлое с настоящим результатом, а Past Simple — назвать конкретный момент в прошлом. Помни формулу have/has + V3, маркеры времени и тренируйся на коротких примерах.
</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2026-07-25T08:19:12Z</dcterms:created>
  <dcterms:modified xsi:type="dcterms:W3CDTF">2026-07-25T08:19:12Z</dcterms:modified>
</cp:coreProperties>
</file>