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image" Target="../media/image-3-7.png"/><Relationship Id="rId8" Type="http://schemas.openxmlformats.org/officeDocument/2006/relationships/image" Target="../media/image-3-8.png"/><Relationship Id="rId9" Type="http://schemas.openxmlformats.org/officeDocument/2006/relationships/image" Target="../media/image-3-9.png"/><Relationship Id="rId10" Type="http://schemas.openxmlformats.org/officeDocument/2006/relationships/image" Target="../media/image-3-10.png"/><Relationship Id="rId11" Type="http://schemas.openxmlformats.org/officeDocument/2006/relationships/image" Target="../media/image-3-11.png"/><Relationship Id="rId12" Type="http://schemas.openxmlformats.org/officeDocument/2006/relationships/slideLayout" Target="../slideLayouts/slideLayout1.xml"/><Relationship Id="rId13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image" Target="../media/image-4-3.jpeg"/><Relationship Id="rId4" Type="http://schemas.openxmlformats.org/officeDocument/2006/relationships/image" Target="../media/image-4-4.png"/><Relationship Id="rId5" Type="http://schemas.openxmlformats.org/officeDocument/2006/relationships/image" Target="../media/image-4-5.jpeg"/><Relationship Id="rId6" Type="http://schemas.openxmlformats.org/officeDocument/2006/relationships/image" Target="../media/image-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jpe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jpeg"/><Relationship Id="rId2" Type="http://schemas.openxmlformats.org/officeDocument/2006/relationships/image" Target="../media/image-8-2.png"/><Relationship Id="rId3" Type="http://schemas.openxmlformats.org/officeDocument/2006/relationships/image" Target="../media/image-8-3.jpeg"/><Relationship Id="rId4" Type="http://schemas.openxmlformats.org/officeDocument/2006/relationships/image" Target="../media/image-8-4.png"/><Relationship Id="rId5" Type="http://schemas.openxmlformats.org/officeDocument/2006/relationships/image" Target="../media/image-8-5.jpeg"/><Relationship Id="rId6" Type="http://schemas.openxmlformats.org/officeDocument/2006/relationships/image" Target="../media/image-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image" Target="../media/image-10-7.png"/><Relationship Id="rId8" Type="http://schemas.openxmlformats.org/officeDocument/2006/relationships/image" Target="../media/image-10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jpeg"/><Relationship Id="rId2" Type="http://schemas.openxmlformats.org/officeDocument/2006/relationships/image" Target="../media/image-12-2.png"/><Relationship Id="rId3" Type="http://schemas.openxmlformats.org/officeDocument/2006/relationships/image" Target="../media/image-12-3.jpeg"/><Relationship Id="rId4" Type="http://schemas.openxmlformats.org/officeDocument/2006/relationships/image" Target="../media/image-12-4.png"/><Relationship Id="rId5" Type="http://schemas.openxmlformats.org/officeDocument/2006/relationships/image" Target="../media/image-12-5.jpeg"/><Relationship Id="rId6" Type="http://schemas.openxmlformats.org/officeDocument/2006/relationships/image" Target="../media/image-12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image" Target="../media/image-1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jpe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image" Target="../media/image-16-6.png"/><Relationship Id="rId7" Type="http://schemas.openxmlformats.org/officeDocument/2006/relationships/image" Target="../media/image-16-7.png"/><Relationship Id="rId8" Type="http://schemas.openxmlformats.org/officeDocument/2006/relationships/image" Target="../media/image-16-8.png"/><Relationship Id="rId9" Type="http://schemas.openxmlformats.org/officeDocument/2006/relationships/image" Target="../media/image-16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jpe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jpeg"/><Relationship Id="rId2" Type="http://schemas.openxmlformats.org/officeDocument/2006/relationships/image" Target="../media/image-20-2.png"/><Relationship Id="rId3" Type="http://schemas.openxmlformats.org/officeDocument/2006/relationships/image" Target="../media/image-2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238A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-100" y="415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635375" y="4237100"/>
            <a:ext cx="7236900" cy="671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300" dirty="0"/>
          </a:p>
        </p:txBody>
      </p:sp>
      <p:sp>
        <p:nvSpPr>
          <p:cNvPr id="5" name="Text 1"/>
          <p:cNvSpPr txBox="1"/>
          <p:nvPr/>
        </p:nvSpPr>
        <p:spPr>
          <a:xfrm>
            <a:off x="270000" y="1637400"/>
            <a:ext cx="4997100" cy="186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92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Здравствуй, матушка-зима!
</a:t>
            </a:r>
            <a:pPr algn="l" indent="0" marL="0">
              <a:lnSpc>
                <a:spcPct val="100000"/>
              </a:lnSpc>
              <a:buNone/>
            </a:pPr>
            <a:r>
              <a:rPr lang="en-US" sz="392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7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Путешествие в снежный мир стихов, сказок и народных загадок.
</a:t>
            </a:r>
            <a:endParaRPr lang="en-US" sz="3922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4303F8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518850" y="1074565"/>
            <a:ext cx="4430100" cy="3478321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49300" y="139500"/>
            <a:ext cx="8604600" cy="839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зима так любит страницы книг
</a:t>
            </a:r>
            <a:endParaRPr lang="en-US" sz="3400" dirty="0"/>
          </a:p>
        </p:txBody>
      </p:sp>
      <p:sp>
        <p:nvSpPr>
          <p:cNvPr id="6" name="Text 1"/>
          <p:cNvSpPr txBox="1"/>
          <p:nvPr/>
        </p:nvSpPr>
        <p:spPr>
          <a:xfrm>
            <a:off x="8756650" y="4804800"/>
            <a:ext cx="387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900" dirty="0"/>
          </a:p>
        </p:txBody>
      </p:sp>
      <p:sp>
        <p:nvSpPr>
          <p:cNvPr id="7" name="Text 2"/>
          <p:cNvSpPr txBox="1"/>
          <p:nvPr/>
        </p:nvSpPr>
        <p:spPr>
          <a:xfrm>
            <a:off x="639000" y="1822650"/>
            <a:ext cx="3658500" cy="200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Зимние истории близки детям: в них знакомые прогулки, игры во дворе, первые снежинки, кормушки для птиц и ожидание Нового года. Поэтому читать о зиме легко, интересно и очень уютно.
</a:t>
            </a:r>
            <a:endParaRPr lang="en-US" sz="14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4303F8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450500" y="3266100"/>
            <a:ext cx="223200" cy="2232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223700" y="1507400"/>
            <a:ext cx="279000" cy="2232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59450" y="1507400"/>
            <a:ext cx="195300" cy="2232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3446600" y="1507400"/>
            <a:ext cx="223200" cy="2232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6242000" y="3266100"/>
            <a:ext cx="251100" cy="2232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3" name="Text 0"/>
          <p:cNvSpPr txBox="1"/>
          <p:nvPr/>
        </p:nvSpPr>
        <p:spPr>
          <a:xfrm>
            <a:off x="8756650" y="4804800"/>
            <a:ext cx="387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900" dirty="0"/>
          </a:p>
        </p:txBody>
      </p:sp>
      <p:sp>
        <p:nvSpPr>
          <p:cNvPr id="14" name="Text 1"/>
          <p:cNvSpPr txBox="1"/>
          <p:nvPr/>
        </p:nvSpPr>
        <p:spPr>
          <a:xfrm>
            <a:off x="249300" y="139500"/>
            <a:ext cx="8587800" cy="78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Какими словами писатели рисуют зиму
</a:t>
            </a:r>
            <a:endParaRPr lang="en-US" sz="3400" dirty="0"/>
          </a:p>
        </p:txBody>
      </p:sp>
      <p:sp>
        <p:nvSpPr>
          <p:cNvPr id="15" name="Text 2"/>
          <p:cNvSpPr txBox="1"/>
          <p:nvPr/>
        </p:nvSpPr>
        <p:spPr>
          <a:xfrm>
            <a:off x="3790775" y="3184050"/>
            <a:ext cx="1965900" cy="387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Морозное настроение
</a:t>
            </a:r>
            <a:endParaRPr lang="en-US" sz="1100" dirty="0"/>
          </a:p>
        </p:txBody>
      </p:sp>
      <p:sp>
        <p:nvSpPr>
          <p:cNvPr id="16" name="Text 3"/>
          <p:cNvSpPr txBox="1"/>
          <p:nvPr/>
        </p:nvSpPr>
        <p:spPr>
          <a:xfrm>
            <a:off x="3334650" y="3694775"/>
            <a:ext cx="2421900" cy="83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Прилагательные «морозный» и «серебристый» помогают почувствовать холод и красоту одновременно. В литературе они делают зиму не просто временем года, а настоящим образом.
</a:t>
            </a:r>
            <a:endParaRPr lang="en-US" sz="900" dirty="0"/>
          </a:p>
        </p:txBody>
      </p:sp>
      <p:sp>
        <p:nvSpPr>
          <p:cNvPr id="17" name="Text 4"/>
          <p:cNvSpPr txBox="1"/>
          <p:nvPr/>
        </p:nvSpPr>
        <p:spPr>
          <a:xfrm>
            <a:off x="6591875" y="1425350"/>
            <a:ext cx="1965900" cy="387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Тихий воздух
</a:t>
            </a:r>
            <a:endParaRPr lang="en-US" sz="1100" dirty="0"/>
          </a:p>
        </p:txBody>
      </p:sp>
      <p:sp>
        <p:nvSpPr>
          <p:cNvPr id="18" name="Text 5"/>
          <p:cNvSpPr txBox="1"/>
          <p:nvPr/>
        </p:nvSpPr>
        <p:spPr>
          <a:xfrm>
            <a:off x="6135750" y="1936075"/>
            <a:ext cx="2421900" cy="83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автор пишет «тихий», читатель почти слышит, как зима замедляет шаг. Воздух кажется спокойным, а вокруг становится особенно ясно и просторно.
</a:t>
            </a:r>
            <a:endParaRPr lang="en-US" sz="900" dirty="0"/>
          </a:p>
        </p:txBody>
      </p:sp>
      <p:sp>
        <p:nvSpPr>
          <p:cNvPr id="19" name="Text 6"/>
          <p:cNvSpPr txBox="1"/>
          <p:nvPr/>
        </p:nvSpPr>
        <p:spPr>
          <a:xfrm>
            <a:off x="985925" y="1425350"/>
            <a:ext cx="1965900" cy="387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Белый снег
</a:t>
            </a:r>
            <a:endParaRPr lang="en-US" sz="1100" dirty="0"/>
          </a:p>
        </p:txBody>
      </p:sp>
      <p:sp>
        <p:nvSpPr>
          <p:cNvPr id="20" name="Text 7"/>
          <p:cNvSpPr txBox="1"/>
          <p:nvPr/>
        </p:nvSpPr>
        <p:spPr>
          <a:xfrm>
            <a:off x="529650" y="1936075"/>
            <a:ext cx="2421900" cy="83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Слово «белый» сразу помогает увидеть чистый снег на земле, крышах и деревьях. Так зимняя картина становится ясной и светлой, будто её нарисовали мелом.
</a:t>
            </a:r>
            <a:endParaRPr lang="en-US" sz="900" dirty="0"/>
          </a:p>
        </p:txBody>
      </p:sp>
      <p:sp>
        <p:nvSpPr>
          <p:cNvPr id="21" name="Text 8"/>
          <p:cNvSpPr txBox="1"/>
          <p:nvPr/>
        </p:nvSpPr>
        <p:spPr>
          <a:xfrm>
            <a:off x="3786875" y="1425350"/>
            <a:ext cx="1965900" cy="387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Пушистые сугробы
</a:t>
            </a:r>
            <a:endParaRPr lang="en-US" sz="1100" dirty="0"/>
          </a:p>
        </p:txBody>
      </p:sp>
      <p:sp>
        <p:nvSpPr>
          <p:cNvPr id="22" name="Text 9"/>
          <p:cNvSpPr txBox="1"/>
          <p:nvPr/>
        </p:nvSpPr>
        <p:spPr>
          <a:xfrm>
            <a:off x="3330750" y="1936075"/>
            <a:ext cx="2421900" cy="83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«пушистый» и «мягкий» показывают снег таким, каким его хочется потрогать ладонью. От них в тексте появляется ощущение лёгкости и тихого уюта.
</a:t>
            </a:r>
            <a:endParaRPr lang="en-US" sz="900" dirty="0"/>
          </a:p>
        </p:txBody>
      </p:sp>
      <p:sp>
        <p:nvSpPr>
          <p:cNvPr id="23" name="Text 10"/>
          <p:cNvSpPr txBox="1"/>
          <p:nvPr/>
        </p:nvSpPr>
        <p:spPr>
          <a:xfrm>
            <a:off x="6596225" y="3184050"/>
            <a:ext cx="1965900" cy="387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Искристый блеск
</a:t>
            </a:r>
            <a:endParaRPr lang="en-US" sz="1100" dirty="0"/>
          </a:p>
        </p:txBody>
      </p:sp>
      <p:sp>
        <p:nvSpPr>
          <p:cNvPr id="24" name="Text 11"/>
          <p:cNvSpPr txBox="1"/>
          <p:nvPr/>
        </p:nvSpPr>
        <p:spPr>
          <a:xfrm>
            <a:off x="6140100" y="3694775"/>
            <a:ext cx="2421900" cy="83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Слово «искристый» делает снег похожим на россыпь маленьких огоньков. Из-за этого зимний пейзаж выглядит праздничным, будто природа нарядилась на праздник.
</a:t>
            </a:r>
            <a:endParaRPr lang="en-US" sz="9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4303F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80969" y="1253727"/>
            <a:ext cx="2570322" cy="123244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74808" y="1253727"/>
            <a:ext cx="2570322" cy="1232449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074519" y="1253727"/>
            <a:ext cx="2570322" cy="1232449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756650" y="4827325"/>
            <a:ext cx="387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900" dirty="0"/>
          </a:p>
        </p:txBody>
      </p:sp>
      <p:sp>
        <p:nvSpPr>
          <p:cNvPr id="9" name="Text 1"/>
          <p:cNvSpPr txBox="1"/>
          <p:nvPr/>
        </p:nvSpPr>
        <p:spPr>
          <a:xfrm>
            <a:off x="360000" y="162025"/>
            <a:ext cx="8438100" cy="52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Снежинки в стихах и рассказах
</a:t>
            </a:r>
            <a:endParaRPr lang="en-US" sz="3400" dirty="0"/>
          </a:p>
        </p:txBody>
      </p:sp>
      <p:sp>
        <p:nvSpPr>
          <p:cNvPr id="10" name="Text 2"/>
          <p:cNvSpPr txBox="1"/>
          <p:nvPr/>
        </p:nvSpPr>
        <p:spPr>
          <a:xfrm>
            <a:off x="524675" y="2554925"/>
            <a:ext cx="2482800" cy="43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Снежинка как маленькая звезда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524675" y="3095625"/>
            <a:ext cx="2482800" cy="123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6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Писатели часто сравнивают снежинку со звёздочкой, потому что она тоже сияет и будто живёт своей особой жизнью. В таком описании зимний воздух кажется чистым, а небо — совсем близким. Читатель легко представляет, как снежинка медленно кружится в тишине.
</a:t>
            </a:r>
            <a:endParaRPr lang="en-US" sz="1164" dirty="0"/>
          </a:p>
        </p:txBody>
      </p:sp>
      <p:sp>
        <p:nvSpPr>
          <p:cNvPr id="12" name="Text 4"/>
          <p:cNvSpPr txBox="1"/>
          <p:nvPr/>
        </p:nvSpPr>
        <p:spPr>
          <a:xfrm>
            <a:off x="3318514" y="2554925"/>
            <a:ext cx="2482800" cy="43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4303F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Лёгкое кружево зимы
</a:t>
            </a:r>
            <a:endParaRPr lang="en-US" sz="1400" dirty="0"/>
          </a:p>
        </p:txBody>
      </p:sp>
      <p:sp>
        <p:nvSpPr>
          <p:cNvPr id="13" name="Text 5"/>
          <p:cNvSpPr txBox="1"/>
          <p:nvPr/>
        </p:nvSpPr>
        <p:spPr>
          <a:xfrm>
            <a:off x="3318514" y="3095625"/>
            <a:ext cx="2482800" cy="123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303F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Иногда снежинку называют кружевом или пушинкой, и тогда она кажется очень нежной и нарядной. Такое сравнение помогает увидеть не просто снег, а узорную красоту зимнего мира. От этих слов в тексте становится спокойно и немного волшебно.
</a:t>
            </a:r>
            <a:endParaRPr lang="en-US" sz="1200" dirty="0"/>
          </a:p>
        </p:txBody>
      </p:sp>
      <p:sp>
        <p:nvSpPr>
          <p:cNvPr id="14" name="Text 6"/>
          <p:cNvSpPr txBox="1"/>
          <p:nvPr/>
        </p:nvSpPr>
        <p:spPr>
          <a:xfrm>
            <a:off x="6118225" y="2554925"/>
            <a:ext cx="2482800" cy="43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Одна снежинка — целая сказка
</a:t>
            </a:r>
            <a:endParaRPr lang="en-US" sz="1400" dirty="0"/>
          </a:p>
        </p:txBody>
      </p:sp>
      <p:sp>
        <p:nvSpPr>
          <p:cNvPr id="15" name="Text 7"/>
          <p:cNvSpPr txBox="1"/>
          <p:nvPr/>
        </p:nvSpPr>
        <p:spPr>
          <a:xfrm>
            <a:off x="6118225" y="3095625"/>
            <a:ext cx="2482800" cy="123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Поэты любят говорить о снежинке как о чуде, которое появляется на ладони и тут же тает. Именно поэтому зимние строки звучат особенно мягко. В них есть удивление, тишина и радость от маленькой красоты.
</a:t>
            </a:r>
            <a:endParaRPr lang="en-US" sz="12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4303F8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49300" y="139500"/>
            <a:ext cx="85830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Зимний пейзаж в стихотворении
</a:t>
            </a:r>
            <a:endParaRPr lang="en-US" sz="3400" dirty="0"/>
          </a:p>
        </p:txBody>
      </p:sp>
      <p:sp>
        <p:nvSpPr>
          <p:cNvPr id="6" name="Text 1"/>
          <p:cNvSpPr txBox="1"/>
          <p:nvPr/>
        </p:nvSpPr>
        <p:spPr>
          <a:xfrm>
            <a:off x="8756650" y="4804800"/>
            <a:ext cx="387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900" dirty="0"/>
          </a:p>
        </p:txBody>
      </p:sp>
      <p:sp>
        <p:nvSpPr>
          <p:cNvPr id="7" name="Text 2"/>
          <p:cNvSpPr txBox="1"/>
          <p:nvPr/>
        </p:nvSpPr>
        <p:spPr>
          <a:xfrm>
            <a:off x="572425" y="1671550"/>
            <a:ext cx="1763100" cy="274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Поэты показывают деревья, укрытые снегом, словно их надели в белые шубы. От этого лес и сад выглядят спокойными, чистыми и немного сказочными.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2675275" y="1671550"/>
            <a:ext cx="1763100" cy="274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Сугробы в стихах часто становятся высокими и мягкими, как пушистые холмы. Рядом с ними блестит лёд, а земля кажется укутанной в светлое одеяло.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4777950" y="1671550"/>
            <a:ext cx="1763100" cy="274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Небо зимой бывает серым, голубым или прозрачным, и от этого весь пейзаж меняется. Иногда солнечный луч делает снег особенно ярким, почти сверкающим.
</a:t>
            </a:r>
            <a:endParaRPr lang="en-US" sz="1100" dirty="0"/>
          </a:p>
        </p:txBody>
      </p:sp>
      <p:sp>
        <p:nvSpPr>
          <p:cNvPr id="10" name="Text 5"/>
          <p:cNvSpPr txBox="1"/>
          <p:nvPr/>
        </p:nvSpPr>
        <p:spPr>
          <a:xfrm>
            <a:off x="6880725" y="1671550"/>
            <a:ext cx="1763100" cy="274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Такая картина помогает почувствовать тишину зимнего дня. Читатель будто сам выходит на улицу, смотрит вокруг и любуется спокойной красотой морозного утра.
</a:t>
            </a:r>
            <a:endParaRPr lang="en-US" sz="11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4303F8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49300" y="1097967"/>
            <a:ext cx="1973100" cy="193841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49300" y="139500"/>
            <a:ext cx="85425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зима звучит в стихах
</a:t>
            </a:r>
            <a:endParaRPr lang="en-US" sz="3400" dirty="0"/>
          </a:p>
        </p:txBody>
      </p:sp>
      <p:sp>
        <p:nvSpPr>
          <p:cNvPr id="6" name="Text 1"/>
          <p:cNvSpPr txBox="1"/>
          <p:nvPr/>
        </p:nvSpPr>
        <p:spPr>
          <a:xfrm>
            <a:off x="2778100" y="3141000"/>
            <a:ext cx="5404800" cy="1231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Ритм и рифма как шаги по снегу
</a:t>
            </a:r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Ритм стихотворения помогает почувствовать движение зимы. Строки могут звучать плавно, как падающие снежинки, или бодро, как весёлая игра на улице. Читать такой текст особенно приятно.
</a:t>
            </a:r>
            <a:endParaRPr lang="en-US" sz="1300" dirty="0"/>
          </a:p>
        </p:txBody>
      </p:sp>
      <p:sp>
        <p:nvSpPr>
          <p:cNvPr id="7" name="Text 2"/>
          <p:cNvSpPr txBox="1"/>
          <p:nvPr/>
        </p:nvSpPr>
        <p:spPr>
          <a:xfrm>
            <a:off x="2778100" y="1387050"/>
            <a:ext cx="5404800" cy="1270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3C05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Звуки тихого зимнего утра
</a:t>
            </a:r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3C05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3C05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зимних стихах слышатся шорох снега, скрип под ногами и лёгкий ветер. Эти звуки делают картину живой, хотя вокруг кажется очень тихо. Иногда даже мороз словно звенит в воздухе.
</a:t>
            </a:r>
            <a:endParaRPr lang="en-US" sz="1300" dirty="0"/>
          </a:p>
        </p:txBody>
      </p:sp>
      <p:sp>
        <p:nvSpPr>
          <p:cNvPr id="8" name="Text 3"/>
          <p:cNvSpPr txBox="1"/>
          <p:nvPr/>
        </p:nvSpPr>
        <p:spPr>
          <a:xfrm>
            <a:off x="8756650" y="4804800"/>
            <a:ext cx="387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9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49300" y="139500"/>
            <a:ext cx="8534700" cy="93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400" b="1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Зима в народных потешках и загадках
</a:t>
            </a:r>
            <a:endParaRPr lang="en-US" sz="3400" dirty="0"/>
          </a:p>
        </p:txBody>
      </p:sp>
      <p:sp>
        <p:nvSpPr>
          <p:cNvPr id="8" name="Text 1"/>
          <p:cNvSpPr txBox="1"/>
          <p:nvPr/>
        </p:nvSpPr>
        <p:spPr>
          <a:xfrm>
            <a:off x="8756650" y="4804800"/>
            <a:ext cx="387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900" dirty="0"/>
          </a:p>
        </p:txBody>
      </p:sp>
      <p:sp>
        <p:nvSpPr>
          <p:cNvPr id="9" name="Text 2"/>
          <p:cNvSpPr txBox="1"/>
          <p:nvPr/>
        </p:nvSpPr>
        <p:spPr>
          <a:xfrm>
            <a:off x="985000" y="1681150"/>
            <a:ext cx="3344100" cy="98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потешках и прибаутках зима часто звучит коротко и звонко. Её называют снежной, колючей, белой, и эти слова сразу создают яркий образ.
</a:t>
            </a:r>
            <a:endParaRPr lang="en-US" sz="1100" dirty="0"/>
          </a:p>
        </p:txBody>
      </p:sp>
      <p:sp>
        <p:nvSpPr>
          <p:cNvPr id="10" name="Text 3"/>
          <p:cNvSpPr txBox="1"/>
          <p:nvPr/>
        </p:nvSpPr>
        <p:spPr>
          <a:xfrm>
            <a:off x="5158125" y="1681150"/>
            <a:ext cx="3344100" cy="98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Пословицы и загадки учат замечать признаки зимы: снег, иней, лёд, метель и короткий день. Так ребёнок тренирует внимательность и наблюдательность.
</a:t>
            </a:r>
            <a:endParaRPr lang="en-US" sz="1100" dirty="0"/>
          </a:p>
        </p:txBody>
      </p:sp>
      <p:sp>
        <p:nvSpPr>
          <p:cNvPr id="11" name="Text 4"/>
          <p:cNvSpPr txBox="1"/>
          <p:nvPr/>
        </p:nvSpPr>
        <p:spPr>
          <a:xfrm>
            <a:off x="985000" y="3293075"/>
            <a:ext cx="3344100" cy="98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Народные тексты легко запоминаются, потому что они ритмичные и весёлые. В них зима кажется не только холодной, но и очень выразительной.
</a:t>
            </a:r>
            <a:endParaRPr lang="en-US" sz="11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78807" y="953812"/>
            <a:ext cx="2623497" cy="194712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53245" y="953812"/>
            <a:ext cx="2623497" cy="1947126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127670" y="953812"/>
            <a:ext cx="2623497" cy="1947126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756650" y="4804800"/>
            <a:ext cx="387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303F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900" dirty="0"/>
          </a:p>
        </p:txBody>
      </p:sp>
      <p:sp>
        <p:nvSpPr>
          <p:cNvPr id="9" name="Text 1"/>
          <p:cNvSpPr txBox="1"/>
          <p:nvPr/>
        </p:nvSpPr>
        <p:spPr>
          <a:xfrm>
            <a:off x="378825" y="162025"/>
            <a:ext cx="8377800" cy="52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400" b="1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Зимние герои в литературе
</a:t>
            </a:r>
            <a:endParaRPr lang="en-US" sz="3400" dirty="0"/>
          </a:p>
        </p:txBody>
      </p:sp>
      <p:sp>
        <p:nvSpPr>
          <p:cNvPr id="10" name="Text 2"/>
          <p:cNvSpPr txBox="1"/>
          <p:nvPr/>
        </p:nvSpPr>
        <p:spPr>
          <a:xfrm>
            <a:off x="378807" y="2991850"/>
            <a:ext cx="2625604" cy="41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4303F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Заяц в белой шубке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378807" y="3551900"/>
            <a:ext cx="2625604" cy="110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303F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Зимой заяц меняет окраску, и писатели любят показывать его в белой шубке на снегу. Так герой становится почти невидимым в лесу. Читатель замечает, как природа помогает животным пережить холодное время года.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3253245" y="2991850"/>
            <a:ext cx="2625604" cy="41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4303F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Птицы у кормушки
</a:t>
            </a:r>
            <a:endParaRPr lang="en-US" sz="1400" dirty="0"/>
          </a:p>
        </p:txBody>
      </p:sp>
      <p:sp>
        <p:nvSpPr>
          <p:cNvPr id="13" name="Text 5"/>
          <p:cNvSpPr txBox="1"/>
          <p:nvPr/>
        </p:nvSpPr>
        <p:spPr>
          <a:xfrm>
            <a:off x="3253245" y="3551900"/>
            <a:ext cx="2625604" cy="110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303F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Синицы, воробьи, снегири и голуби часто появляются в зимних рассказах. Им трудно находить корм под снегом, поэтому ребята ставят кормушки. Такие истории учат вниманию и доброте к живым существам.
</a:t>
            </a:r>
            <a:endParaRPr lang="en-US" sz="1200" dirty="0"/>
          </a:p>
        </p:txBody>
      </p:sp>
      <p:sp>
        <p:nvSpPr>
          <p:cNvPr id="14" name="Text 6"/>
          <p:cNvSpPr txBox="1"/>
          <p:nvPr/>
        </p:nvSpPr>
        <p:spPr>
          <a:xfrm>
            <a:off x="6127670" y="2991850"/>
            <a:ext cx="2625604" cy="41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4303F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Мороз и ветер как персонажи
</a:t>
            </a:r>
            <a:endParaRPr lang="en-US" sz="1400" dirty="0"/>
          </a:p>
        </p:txBody>
      </p:sp>
      <p:sp>
        <p:nvSpPr>
          <p:cNvPr id="15" name="Text 7"/>
          <p:cNvSpPr txBox="1"/>
          <p:nvPr/>
        </p:nvSpPr>
        <p:spPr>
          <a:xfrm>
            <a:off x="6127670" y="3551900"/>
            <a:ext cx="2625604" cy="110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303F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некоторых текстах зима сама превращается в героя: Мороз щиплет за нос, ветер кружит снежинки, а лес будто замирает. Благодаря этому зимняя картина становится сказочной и немного озорной.
</a:t>
            </a:r>
            <a:endParaRPr lang="en-US" sz="12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49300" y="1298363"/>
            <a:ext cx="8534700" cy="3505323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49300" y="139500"/>
            <a:ext cx="8534700" cy="106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400" b="1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читать зимний текст в 2 классе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Пять простых шагов помогают понять тему, настроение и красоту зимнего произведения.
</a:t>
            </a:r>
            <a:endParaRPr lang="en-US" sz="3400" dirty="0"/>
          </a:p>
        </p:txBody>
      </p:sp>
      <p:sp>
        <p:nvSpPr>
          <p:cNvPr id="5" name="Text 1"/>
          <p:cNvSpPr txBox="1"/>
          <p:nvPr/>
        </p:nvSpPr>
        <p:spPr>
          <a:xfrm>
            <a:off x="8756650" y="4804800"/>
            <a:ext cx="387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9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4303F8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26406" y="1419450"/>
            <a:ext cx="167438" cy="2679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937375" y="1419450"/>
            <a:ext cx="267900" cy="2679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50975" y="3291505"/>
            <a:ext cx="318300" cy="25464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4941561" y="3284875"/>
            <a:ext cx="259528" cy="2679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8756650" y="4804800"/>
            <a:ext cx="387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900" dirty="0"/>
          </a:p>
        </p:txBody>
      </p:sp>
      <p:sp>
        <p:nvSpPr>
          <p:cNvPr id="11" name="Text 1"/>
          <p:cNvSpPr txBox="1"/>
          <p:nvPr/>
        </p:nvSpPr>
        <p:spPr>
          <a:xfrm>
            <a:off x="249300" y="139500"/>
            <a:ext cx="85452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Зима в рассказах о детях
</a:t>
            </a:r>
            <a:endParaRPr lang="en-US" sz="3400" dirty="0"/>
          </a:p>
        </p:txBody>
      </p:sp>
      <p:sp>
        <p:nvSpPr>
          <p:cNvPr id="12" name="Text 2"/>
          <p:cNvSpPr txBox="1"/>
          <p:nvPr/>
        </p:nvSpPr>
        <p:spPr>
          <a:xfrm>
            <a:off x="963200" y="1310850"/>
            <a:ext cx="3349200" cy="48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Игры на снегу
</a:t>
            </a:r>
            <a:endParaRPr lang="en-US" sz="1200" dirty="0"/>
          </a:p>
        </p:txBody>
      </p:sp>
      <p:sp>
        <p:nvSpPr>
          <p:cNvPr id="13" name="Text 3"/>
          <p:cNvSpPr txBox="1"/>
          <p:nvPr/>
        </p:nvSpPr>
        <p:spPr>
          <a:xfrm>
            <a:off x="258750" y="1833925"/>
            <a:ext cx="4053600" cy="99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зимних рассказах дети строят крепости, лепят снежки и катаются на санках. Такие сцены сразу оживляют текст и напоминают, что зима — время больших и весёлых дел.
</a:t>
            </a:r>
            <a:endParaRPr lang="en-US" sz="1000" dirty="0"/>
          </a:p>
        </p:txBody>
      </p:sp>
      <p:sp>
        <p:nvSpPr>
          <p:cNvPr id="14" name="Text 4"/>
          <p:cNvSpPr txBox="1"/>
          <p:nvPr/>
        </p:nvSpPr>
        <p:spPr>
          <a:xfrm>
            <a:off x="5424400" y="1310850"/>
            <a:ext cx="3349200" cy="48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Правила безопасности
</a:t>
            </a:r>
            <a:endParaRPr lang="en-US" sz="1200" dirty="0"/>
          </a:p>
        </p:txBody>
      </p:sp>
      <p:sp>
        <p:nvSpPr>
          <p:cNvPr id="15" name="Text 5"/>
          <p:cNvSpPr txBox="1"/>
          <p:nvPr/>
        </p:nvSpPr>
        <p:spPr>
          <a:xfrm>
            <a:off x="4719950" y="1833925"/>
            <a:ext cx="4053600" cy="99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Автор часто показывает, что зимняя игра должна быть не только радостной, но и осторожной. Ребята не толкаются, выбирают безопасное место и помогают друг другу, если кто-то упал.
</a:t>
            </a:r>
            <a:endParaRPr lang="en-US" sz="1000" dirty="0"/>
          </a:p>
        </p:txBody>
      </p:sp>
      <p:sp>
        <p:nvSpPr>
          <p:cNvPr id="16" name="Text 6"/>
          <p:cNvSpPr txBox="1"/>
          <p:nvPr/>
        </p:nvSpPr>
        <p:spPr>
          <a:xfrm>
            <a:off x="963200" y="3176275"/>
            <a:ext cx="3349200" cy="48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Дружба в морозный день
</a:t>
            </a:r>
            <a:endParaRPr lang="en-US" sz="1200" dirty="0"/>
          </a:p>
        </p:txBody>
      </p:sp>
      <p:sp>
        <p:nvSpPr>
          <p:cNvPr id="17" name="Text 7"/>
          <p:cNvSpPr txBox="1"/>
          <p:nvPr/>
        </p:nvSpPr>
        <p:spPr>
          <a:xfrm>
            <a:off x="258750" y="3699350"/>
            <a:ext cx="4053600" cy="99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Зимние истории особенно тёплые, когда герои действуют вместе. Один помогает другому подняться, найти варежку или донести санки, и от этого рассказ становится добрым и живым.
</a:t>
            </a:r>
            <a:endParaRPr lang="en-US" sz="1000" dirty="0"/>
          </a:p>
        </p:txBody>
      </p:sp>
      <p:sp>
        <p:nvSpPr>
          <p:cNvPr id="18" name="Text 8"/>
          <p:cNvSpPr txBox="1"/>
          <p:nvPr/>
        </p:nvSpPr>
        <p:spPr>
          <a:xfrm>
            <a:off x="5424400" y="3176275"/>
            <a:ext cx="3349200" cy="48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Радость первого снега
</a:t>
            </a:r>
            <a:endParaRPr lang="en-US" sz="1200" dirty="0"/>
          </a:p>
        </p:txBody>
      </p:sp>
      <p:sp>
        <p:nvSpPr>
          <p:cNvPr id="19" name="Text 9"/>
          <p:cNvSpPr txBox="1"/>
          <p:nvPr/>
        </p:nvSpPr>
        <p:spPr>
          <a:xfrm>
            <a:off x="4719950" y="3699350"/>
            <a:ext cx="4053600" cy="99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Первый снег в таких текстах вызывает восторг, будто вся улица вдруг стала праздничной. Дети смотрят в окно, выбегают во двор и радуются обычному чуду, которое каждый раз кажется новым.
</a:t>
            </a:r>
            <a:endParaRPr lang="en-US" sz="10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4303F8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49300" y="139500"/>
            <a:ext cx="853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Забота о птицах зимой
</a:t>
            </a:r>
            <a:endParaRPr lang="en-US" sz="3400" dirty="0"/>
          </a:p>
        </p:txBody>
      </p:sp>
      <p:sp>
        <p:nvSpPr>
          <p:cNvPr id="8" name="Text 1"/>
          <p:cNvSpPr txBox="1"/>
          <p:nvPr/>
        </p:nvSpPr>
        <p:spPr>
          <a:xfrm>
            <a:off x="8756650" y="4804800"/>
            <a:ext cx="387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900" dirty="0"/>
          </a:p>
        </p:txBody>
      </p:sp>
      <p:sp>
        <p:nvSpPr>
          <p:cNvPr id="9" name="Text 2"/>
          <p:cNvSpPr txBox="1"/>
          <p:nvPr/>
        </p:nvSpPr>
        <p:spPr>
          <a:xfrm>
            <a:off x="614525" y="1996175"/>
            <a:ext cx="2285400" cy="206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Зимой синицам, воробьям, снегирям и голубям трудно искать корм под снегом. Поэтому в рассказах и стихах рядом с ними часто появляется кормушка — маленький домик с добротой внутри.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3429325" y="1996175"/>
            <a:ext cx="2285400" cy="206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Писатели показывают, что помочь птицам может даже ребёнок: насыпать семечки, не забывать проверять кормушку и беречь пернатых соседей. Такая забота делает зимний двор живее и радостнее.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6244125" y="1996175"/>
            <a:ext cx="2285400" cy="206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зимних текстах эта тема учит замечать тех, кому холодно и голодно, а ещё — делать простые добрые дела без лишних слов. Иногда именно они оказываются самыми важными.
</a:t>
            </a:r>
            <a:endParaRPr lang="en-US" sz="12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4303F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80969" y="1253727"/>
            <a:ext cx="2570322" cy="123244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74808" y="1253727"/>
            <a:ext cx="2570322" cy="1232449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074519" y="1253727"/>
            <a:ext cx="2570322" cy="1232449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756650" y="4827325"/>
            <a:ext cx="387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900" dirty="0"/>
          </a:p>
        </p:txBody>
      </p:sp>
      <p:sp>
        <p:nvSpPr>
          <p:cNvPr id="9" name="Text 1"/>
          <p:cNvSpPr txBox="1"/>
          <p:nvPr/>
        </p:nvSpPr>
        <p:spPr>
          <a:xfrm>
            <a:off x="360000" y="162025"/>
            <a:ext cx="8438100" cy="52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Новогодние картинки в детских книгах
</a:t>
            </a:r>
            <a:endParaRPr lang="en-US" sz="3400" dirty="0"/>
          </a:p>
        </p:txBody>
      </p:sp>
      <p:sp>
        <p:nvSpPr>
          <p:cNvPr id="10" name="Text 2"/>
          <p:cNvSpPr txBox="1"/>
          <p:nvPr/>
        </p:nvSpPr>
        <p:spPr>
          <a:xfrm>
            <a:off x="524675" y="2554925"/>
            <a:ext cx="2482800" cy="43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Ёлка зажгла огоньки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524675" y="3095625"/>
            <a:ext cx="2482800" cy="123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комнате стоит нарядная ёлка, а на её ветках мерцают огоньки. Рядом лежат подарки, и кажется, будто вот-вот войдёт праздник. В детских книгах такая сцена сразу создаёт ожидание чуда и тёплого семейного вечера.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3318514" y="2554925"/>
            <a:ext cx="2482800" cy="43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4303F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Снежная ночь перед праздником
</a:t>
            </a:r>
            <a:endParaRPr lang="en-US" sz="1400" dirty="0"/>
          </a:p>
        </p:txBody>
      </p:sp>
      <p:sp>
        <p:nvSpPr>
          <p:cNvPr id="13" name="Text 5"/>
          <p:cNvSpPr txBox="1"/>
          <p:nvPr/>
        </p:nvSpPr>
        <p:spPr>
          <a:xfrm>
            <a:off x="3318514" y="3095625"/>
            <a:ext cx="2482800" cy="123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303F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 окном тихо падает снег, улицы становятся белыми и спокойными. В доме уже пахнет мандаринами, а дети ждут Новый год и шепчут свои желания. Такая ночь в книге звучит особенно волшебно и немного таинственно.
</a:t>
            </a:r>
            <a:endParaRPr lang="en-US" sz="1200" dirty="0"/>
          </a:p>
        </p:txBody>
      </p:sp>
      <p:sp>
        <p:nvSpPr>
          <p:cNvPr id="14" name="Text 6"/>
          <p:cNvSpPr txBox="1"/>
          <p:nvPr/>
        </p:nvSpPr>
        <p:spPr>
          <a:xfrm>
            <a:off x="6118225" y="2554925"/>
            <a:ext cx="2482800" cy="43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Доброе письмо Деду Морозу
</a:t>
            </a:r>
            <a:endParaRPr lang="en-US" sz="1400" dirty="0"/>
          </a:p>
        </p:txBody>
      </p:sp>
      <p:sp>
        <p:nvSpPr>
          <p:cNvPr id="15" name="Text 7"/>
          <p:cNvSpPr txBox="1"/>
          <p:nvPr/>
        </p:nvSpPr>
        <p:spPr>
          <a:xfrm>
            <a:off x="6118225" y="3095625"/>
            <a:ext cx="2482800" cy="123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Мальчик или девочка пишут письмо, стараясь вспомнить не только подарок, но и добрые поступки за год. В сказочном сюжете это письмо становится началом удивительных событий. Так книга напоминает: чудо любит добрые сердца.
</a:t>
            </a:r>
            <a:endParaRPr lang="en-US" sz="12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756650" y="4804800"/>
            <a:ext cx="387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900" dirty="0"/>
          </a:p>
        </p:txBody>
      </p:sp>
      <p:sp>
        <p:nvSpPr>
          <p:cNvPr id="9" name="Text 1"/>
          <p:cNvSpPr txBox="1"/>
          <p:nvPr/>
        </p:nvSpPr>
        <p:spPr>
          <a:xfrm>
            <a:off x="1070448" y="1691557"/>
            <a:ext cx="3344100" cy="114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Снег в стихах часто сравнивают с пухом, сахаром или мягким одеялом. Так сразу чувствуется его лёгкость, чистота и белизна, будто он укрывает землю аккуратной сказочной шапкой.
</a:t>
            </a:r>
            <a:endParaRPr lang="en-US" sz="1100" dirty="0"/>
          </a:p>
        </p:txBody>
      </p:sp>
      <p:sp>
        <p:nvSpPr>
          <p:cNvPr id="10" name="Text 2"/>
          <p:cNvSpPr txBox="1"/>
          <p:nvPr/>
        </p:nvSpPr>
        <p:spPr>
          <a:xfrm>
            <a:off x="5243573" y="1691557"/>
            <a:ext cx="3344100" cy="114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Лёд поэты называют зеркалом, потому что он блестит и отражает свет. Такое сравнение помогает увидеть холодную дорожку не просто как лёд, а как красивую сверкающую поверхность.
</a:t>
            </a:r>
            <a:endParaRPr lang="en-US" sz="1100" dirty="0"/>
          </a:p>
        </p:txBody>
      </p:sp>
      <p:sp>
        <p:nvSpPr>
          <p:cNvPr id="11" name="Text 3"/>
          <p:cNvSpPr txBox="1"/>
          <p:nvPr/>
        </p:nvSpPr>
        <p:spPr>
          <a:xfrm>
            <a:off x="249300" y="139500"/>
            <a:ext cx="853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400" b="1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Зимние сравнения и необычные слова
</a:t>
            </a:r>
            <a:endParaRPr lang="en-US" sz="3400" dirty="0"/>
          </a:p>
        </p:txBody>
      </p:sp>
      <p:sp>
        <p:nvSpPr>
          <p:cNvPr id="12" name="Text 4"/>
          <p:cNvSpPr txBox="1"/>
          <p:nvPr/>
        </p:nvSpPr>
        <p:spPr>
          <a:xfrm>
            <a:off x="1070448" y="3241532"/>
            <a:ext cx="3344100" cy="114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Снежный лес может стать белой сказкой, серебряным царством или тихой страной. Эти образы делают обычный пейзаж необычным и помогают читателю почувствовать зимнюю тишину.
</a:t>
            </a:r>
            <a:endParaRPr lang="en-US" sz="1100" dirty="0"/>
          </a:p>
        </p:txBody>
      </p:sp>
      <p:sp>
        <p:nvSpPr>
          <p:cNvPr id="13" name="Text 5"/>
          <p:cNvSpPr txBox="1"/>
          <p:nvPr/>
        </p:nvSpPr>
        <p:spPr>
          <a:xfrm>
            <a:off x="5243573" y="3241532"/>
            <a:ext cx="3344100" cy="114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Необычные слова работают как кисточка художника: они добавляют блеск, объём и настроение. Благодаря им зимний текст легко представить, даже если за окном ещё нет снега.
</a:t>
            </a:r>
            <a:endParaRPr lang="en-US" sz="11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49300" y="139500"/>
            <a:ext cx="3982800" cy="190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400" b="1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Чему учат зимние произведения
</a:t>
            </a:r>
            <a:endParaRPr lang="en-US" sz="3400" dirty="0"/>
          </a:p>
        </p:txBody>
      </p:sp>
      <p:sp>
        <p:nvSpPr>
          <p:cNvPr id="7" name="Text 1"/>
          <p:cNvSpPr txBox="1"/>
          <p:nvPr/>
        </p:nvSpPr>
        <p:spPr>
          <a:xfrm>
            <a:off x="8756650" y="4804800"/>
            <a:ext cx="387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900" dirty="0"/>
          </a:p>
        </p:txBody>
      </p:sp>
      <p:sp>
        <p:nvSpPr>
          <p:cNvPr id="8" name="Text 2"/>
          <p:cNvSpPr txBox="1"/>
          <p:nvPr/>
        </p:nvSpPr>
        <p:spPr>
          <a:xfrm>
            <a:off x="5106650" y="1159725"/>
            <a:ext cx="3650100" cy="102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Зимние произведения учат внимательно смотреть на природу и замечать её красоту: снег, иней, тишину, следы на дорожке. Это помогает читать не только глазами, но и сердцем.
</a:t>
            </a:r>
            <a:endParaRPr lang="en-US" sz="1100" dirty="0"/>
          </a:p>
        </p:txBody>
      </p:sp>
      <p:sp>
        <p:nvSpPr>
          <p:cNvPr id="9" name="Text 3"/>
          <p:cNvSpPr txBox="1"/>
          <p:nvPr/>
        </p:nvSpPr>
        <p:spPr>
          <a:xfrm>
            <a:off x="5106650" y="2404471"/>
            <a:ext cx="3650100" cy="102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Такие тексты знакомят с богатством родного языка. В них встречаются точные, яркие слова, которые делают речь красивой и выразительной, словно зимнее солнце на белом снегу.
</a:t>
            </a:r>
            <a:endParaRPr lang="en-US" sz="1100" dirty="0"/>
          </a:p>
        </p:txBody>
      </p:sp>
      <p:sp>
        <p:nvSpPr>
          <p:cNvPr id="10" name="Text 4"/>
          <p:cNvSpPr txBox="1"/>
          <p:nvPr/>
        </p:nvSpPr>
        <p:spPr>
          <a:xfrm>
            <a:off x="5106650" y="3661229"/>
            <a:ext cx="3650100" cy="102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Ещё зимние книги учат доброте, дружбе и смелости. Герои помогают птицам, поддерживают друг друга и радуются простым вещам, даже когда на улице холодно и ветрено.
</a:t>
            </a:r>
            <a:endParaRPr lang="en-US" sz="11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227499" y="728475"/>
            <a:ext cx="3673501" cy="44151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49300" y="139500"/>
            <a:ext cx="853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зима меняет настроение текста
</a:t>
            </a:r>
            <a:endParaRPr lang="en-US" sz="3400" dirty="0"/>
          </a:p>
        </p:txBody>
      </p:sp>
      <p:sp>
        <p:nvSpPr>
          <p:cNvPr id="8" name="Text 1"/>
          <p:cNvSpPr txBox="1"/>
          <p:nvPr/>
        </p:nvSpPr>
        <p:spPr>
          <a:xfrm>
            <a:off x="8756650" y="4804800"/>
            <a:ext cx="387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900" dirty="0"/>
          </a:p>
        </p:txBody>
      </p:sp>
      <p:sp>
        <p:nvSpPr>
          <p:cNvPr id="9" name="Text 2"/>
          <p:cNvSpPr txBox="1"/>
          <p:nvPr/>
        </p:nvSpPr>
        <p:spPr>
          <a:xfrm>
            <a:off x="610800" y="1962525"/>
            <a:ext cx="2326200" cy="171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3C05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в тексте звучат метель, трескучий мороз и длинная тишина, настроение становится строгим, серьёзным и сильным. Читатель словно слышит, как зима идёт большими шагами.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3438729" y="1962525"/>
            <a:ext cx="2326200" cy="171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же автор пишет об ёлке, подарках, играх и весёлых встречах, текст наполняется радостью и ожиданием праздника. Тогда зима кажется не только холодной, но и очень светлой.
</a:t>
            </a:r>
            <a:endParaRPr lang="en-US" sz="12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4303F8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80444" y="1533950"/>
            <a:ext cx="234413" cy="2679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854081" y="3261000"/>
            <a:ext cx="301388" cy="2679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870825" y="1533950"/>
            <a:ext cx="267900" cy="2679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663700" y="3261000"/>
            <a:ext cx="267900" cy="2679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8756650" y="4804800"/>
            <a:ext cx="387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900" dirty="0"/>
          </a:p>
        </p:txBody>
      </p:sp>
      <p:sp>
        <p:nvSpPr>
          <p:cNvPr id="12" name="Text 1"/>
          <p:cNvSpPr txBox="1"/>
          <p:nvPr/>
        </p:nvSpPr>
        <p:spPr>
          <a:xfrm>
            <a:off x="249300" y="139500"/>
            <a:ext cx="8587800" cy="93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слова рисуют мороз
</a:t>
            </a:r>
            <a:endParaRPr lang="en-US" sz="3400" dirty="0"/>
          </a:p>
        </p:txBody>
      </p:sp>
      <p:sp>
        <p:nvSpPr>
          <p:cNvPr id="13" name="Text 2"/>
          <p:cNvSpPr txBox="1"/>
          <p:nvPr/>
        </p:nvSpPr>
        <p:spPr>
          <a:xfrm>
            <a:off x="1186800" y="1425350"/>
            <a:ext cx="3159900" cy="48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Холодный воздух
</a:t>
            </a:r>
            <a:endParaRPr lang="en-US" sz="1200" dirty="0"/>
          </a:p>
        </p:txBody>
      </p:sp>
      <p:sp>
        <p:nvSpPr>
          <p:cNvPr id="14" name="Text 3"/>
          <p:cNvSpPr txBox="1"/>
          <p:nvPr/>
        </p:nvSpPr>
        <p:spPr>
          <a:xfrm>
            <a:off x="563450" y="2036350"/>
            <a:ext cx="37770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о ледяном ветре, колком морозе и чистом воздухе помогают почувствовать, как зима щиплет щёки и делает каждый вдох особенно свежим.
</a:t>
            </a:r>
            <a:endParaRPr lang="en-US" sz="1000" dirty="0"/>
          </a:p>
        </p:txBody>
      </p:sp>
      <p:sp>
        <p:nvSpPr>
          <p:cNvPr id="15" name="Text 4"/>
          <p:cNvSpPr txBox="1"/>
          <p:nvPr/>
        </p:nvSpPr>
        <p:spPr>
          <a:xfrm>
            <a:off x="5366475" y="3186800"/>
            <a:ext cx="3224700" cy="46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Блестящий иней
</a:t>
            </a:r>
            <a:endParaRPr lang="en-US" sz="1200" dirty="0"/>
          </a:p>
        </p:txBody>
      </p:sp>
      <p:sp>
        <p:nvSpPr>
          <p:cNvPr id="16" name="Text 5"/>
          <p:cNvSpPr txBox="1"/>
          <p:nvPr/>
        </p:nvSpPr>
        <p:spPr>
          <a:xfrm>
            <a:off x="4822500" y="3819850"/>
            <a:ext cx="37770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Иней в текстах часто называют блестящим, серебряным или узорным. Такие слова показывают, как мороз украшает ветки, окна и траву, словно настоящий мастер.
</a:t>
            </a:r>
            <a:endParaRPr lang="en-US" sz="1000" dirty="0"/>
          </a:p>
        </p:txBody>
      </p:sp>
      <p:sp>
        <p:nvSpPr>
          <p:cNvPr id="17" name="Text 6"/>
          <p:cNvSpPr txBox="1"/>
          <p:nvPr/>
        </p:nvSpPr>
        <p:spPr>
          <a:xfrm>
            <a:off x="5360950" y="1425350"/>
            <a:ext cx="3224700" cy="48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Хрустящий снег
</a:t>
            </a:r>
            <a:endParaRPr lang="en-US" sz="1200" dirty="0"/>
          </a:p>
        </p:txBody>
      </p:sp>
      <p:sp>
        <p:nvSpPr>
          <p:cNvPr id="18" name="Text 7"/>
          <p:cNvSpPr txBox="1"/>
          <p:nvPr/>
        </p:nvSpPr>
        <p:spPr>
          <a:xfrm>
            <a:off x="4823525" y="2036350"/>
            <a:ext cx="37770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3C05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Выражения вроде «хрустящий снег» и «скрипучая дорожка» передают звук зимнего шага. Читатель почти слышит, как под сапогами поёт снежная тропинка.
</a:t>
            </a:r>
            <a:endParaRPr lang="en-US" sz="1000" dirty="0"/>
          </a:p>
        </p:txBody>
      </p:sp>
      <p:sp>
        <p:nvSpPr>
          <p:cNvPr id="19" name="Text 8"/>
          <p:cNvSpPr txBox="1"/>
          <p:nvPr/>
        </p:nvSpPr>
        <p:spPr>
          <a:xfrm>
            <a:off x="1186900" y="3152400"/>
            <a:ext cx="3159900" cy="48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Морозные узоры
</a:t>
            </a:r>
            <a:endParaRPr lang="en-US" sz="1200" dirty="0"/>
          </a:p>
        </p:txBody>
      </p:sp>
      <p:sp>
        <p:nvSpPr>
          <p:cNvPr id="20" name="Text 9"/>
          <p:cNvSpPr txBox="1"/>
          <p:nvPr/>
        </p:nvSpPr>
        <p:spPr>
          <a:xfrm>
            <a:off x="569550" y="3819850"/>
            <a:ext cx="37770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3C05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автор говорит о морозных узорах, перед глазами возникают сказочные рисунки на стекле. Они похожи на хрупкие снежные цветы, которые рисует сама зима.
</a:t>
            </a:r>
            <a:endParaRPr lang="en-US" sz="10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49300" y="1525768"/>
            <a:ext cx="4335600" cy="3446463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756650" y="4804800"/>
            <a:ext cx="387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900" dirty="0"/>
          </a:p>
        </p:txBody>
      </p:sp>
      <p:sp>
        <p:nvSpPr>
          <p:cNvPr id="8" name="Text 1"/>
          <p:cNvSpPr txBox="1"/>
          <p:nvPr/>
        </p:nvSpPr>
        <p:spPr>
          <a:xfrm>
            <a:off x="4977100" y="1237163"/>
            <a:ext cx="3850500" cy="138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Зима в сказке
</a:t>
            </a:r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сказке зима часто становится почти живой героиней. Она испытывает персонажей, помогает чудесам и делает путь героя труднее, а значит, интереснее.
</a:t>
            </a:r>
            <a:endParaRPr lang="en-US" sz="1300" dirty="0"/>
          </a:p>
        </p:txBody>
      </p:sp>
      <p:sp>
        <p:nvSpPr>
          <p:cNvPr id="9" name="Text 2"/>
          <p:cNvSpPr txBox="1"/>
          <p:nvPr/>
        </p:nvSpPr>
        <p:spPr>
          <a:xfrm>
            <a:off x="249300" y="139500"/>
            <a:ext cx="4129200" cy="138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400" b="1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Волшебство и ритм зимы
</a:t>
            </a:r>
            <a:endParaRPr lang="en-US" sz="3400" dirty="0"/>
          </a:p>
        </p:txBody>
      </p:sp>
      <p:sp>
        <p:nvSpPr>
          <p:cNvPr id="10" name="Text 3"/>
          <p:cNvSpPr txBox="1"/>
          <p:nvPr/>
        </p:nvSpPr>
        <p:spPr>
          <a:xfrm>
            <a:off x="4977100" y="3055588"/>
            <a:ext cx="3850500" cy="138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Зима в стихотворении
</a:t>
            </a:r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стихотворении зима звучит иначе: через ритм, рифму и красивые образы. Читатель не только видит снег и мороз, но и словно слышит их движение.
</a:t>
            </a:r>
            <a:endParaRPr lang="en-US" sz="13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49300" y="139500"/>
            <a:ext cx="8534700" cy="93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400" b="1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особенно важно запомнить о зимних текстах
</a:t>
            </a:r>
            <a:endParaRPr lang="en-US" sz="3400" dirty="0"/>
          </a:p>
        </p:txBody>
      </p:sp>
      <p:sp>
        <p:nvSpPr>
          <p:cNvPr id="8" name="Text 1"/>
          <p:cNvSpPr txBox="1"/>
          <p:nvPr/>
        </p:nvSpPr>
        <p:spPr>
          <a:xfrm>
            <a:off x="8756650" y="4804800"/>
            <a:ext cx="387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900" dirty="0"/>
          </a:p>
        </p:txBody>
      </p:sp>
      <p:sp>
        <p:nvSpPr>
          <p:cNvPr id="9" name="Text 2"/>
          <p:cNvSpPr txBox="1"/>
          <p:nvPr/>
        </p:nvSpPr>
        <p:spPr>
          <a:xfrm>
            <a:off x="985000" y="1681150"/>
            <a:ext cx="3344100" cy="98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нужно определить тему: о чём говорится в произведении — о снеге, празднике, природе, игре или заботе о живом. Это помогает понять, куда смотреть внимательнее.
</a:t>
            </a:r>
            <a:endParaRPr lang="en-US" sz="1100" dirty="0"/>
          </a:p>
        </p:txBody>
      </p:sp>
      <p:sp>
        <p:nvSpPr>
          <p:cNvPr id="10" name="Text 3"/>
          <p:cNvSpPr txBox="1"/>
          <p:nvPr/>
        </p:nvSpPr>
        <p:spPr>
          <a:xfrm>
            <a:off x="5158125" y="1681150"/>
            <a:ext cx="3344100" cy="98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Потом важно заметить настроение текста: оно может быть тихим, радостным, сказочным или немного грустным. Настроение создают слова, ритм, поступки героев и описания зимы.
</a:t>
            </a:r>
            <a:endParaRPr lang="en-US" sz="1100" dirty="0"/>
          </a:p>
        </p:txBody>
      </p:sp>
      <p:sp>
        <p:nvSpPr>
          <p:cNvPr id="11" name="Text 4"/>
          <p:cNvSpPr txBox="1"/>
          <p:nvPr/>
        </p:nvSpPr>
        <p:spPr>
          <a:xfrm>
            <a:off x="985000" y="3293075"/>
            <a:ext cx="3344100" cy="98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Наконец, стоит запомнить самые красивые строчки и особые слова. Именно они помогают увидеть, как автор любит зиму и умеет рассказывать о ней ярко и точно.
</a:t>
            </a:r>
            <a:endParaRPr lang="en-US" sz="11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4303F8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49300" y="139500"/>
            <a:ext cx="85830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30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Классные открытия после чтения о зиме
</a:t>
            </a:r>
            <a:endParaRPr lang="en-US" sz="3307" dirty="0"/>
          </a:p>
        </p:txBody>
      </p:sp>
      <p:sp>
        <p:nvSpPr>
          <p:cNvPr id="6" name="Text 1"/>
          <p:cNvSpPr txBox="1"/>
          <p:nvPr/>
        </p:nvSpPr>
        <p:spPr>
          <a:xfrm>
            <a:off x="8756650" y="4804800"/>
            <a:ext cx="387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900" dirty="0"/>
          </a:p>
        </p:txBody>
      </p:sp>
      <p:sp>
        <p:nvSpPr>
          <p:cNvPr id="7" name="Text 2"/>
          <p:cNvSpPr txBox="1"/>
          <p:nvPr/>
        </p:nvSpPr>
        <p:spPr>
          <a:xfrm>
            <a:off x="572425" y="1671550"/>
            <a:ext cx="1763100" cy="274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чтения остаются новые слова, которые можно смело использовать в разговоре и пересказе. Они делают речь точнее, а описание зимы — более выразительным и интересным.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2675275" y="1671550"/>
            <a:ext cx="1763100" cy="274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Зимние тексты помогают лучше замечать природу вокруг дома и школы. Снег, иней, следы и птицы уже не кажутся обычными мелочами.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4777950" y="1671550"/>
            <a:ext cx="1763100" cy="274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Такие произведения развивают воображение: в голове легко возникают белые деревья, тёмное небо, блеск льда и тихий вечер. Почти как маленькое кино без билета.
</a:t>
            </a:r>
            <a:endParaRPr lang="en-US" sz="1100" dirty="0"/>
          </a:p>
        </p:txBody>
      </p:sp>
      <p:sp>
        <p:nvSpPr>
          <p:cNvPr id="10" name="Text 5"/>
          <p:cNvSpPr txBox="1"/>
          <p:nvPr/>
        </p:nvSpPr>
        <p:spPr>
          <a:xfrm>
            <a:off x="6880725" y="1671550"/>
            <a:ext cx="1763100" cy="274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И, конечно, зимнее чтение напоминает о добрых делах. Помочь птицам, порадоваться снегу, поддержать друга — всё это делает зиму не только красивой, но и тёплой.
</a:t>
            </a:r>
            <a:endParaRPr lang="en-US" sz="11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447571" y="-4475"/>
            <a:ext cx="4696458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76990" y="639971"/>
            <a:ext cx="3285000" cy="378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400" b="1" dirty="0">
                <a:solidFill>
                  <a:srgbClr val="F238A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Зима в литературном чтении — это красота, слово и добро
</a:t>
            </a:r>
            <a:pPr algn="l" indent="0" marL="0">
              <a:lnSpc>
                <a:spcPct val="100000"/>
              </a:lnSpc>
              <a:buNone/>
            </a:pPr>
            <a:r>
              <a:rPr lang="en-US" sz="3400" b="1" dirty="0">
                <a:solidFill>
                  <a:srgbClr val="F238A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238A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Зимние произведения помогают увидеть природу, услышать живое слово и почувствовать доброту. В них зима становится не просто временем года, а настоящим чудом для внимательного читателя.
</a:t>
            </a:r>
            <a:endParaRPr lang="en-US" sz="34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2026-05-24T08:10:13Z</dcterms:created>
  <dcterms:modified xsi:type="dcterms:W3CDTF">2026-05-24T08:10:13Z</dcterms:modified>
</cp:coreProperties>
</file>