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страны выбирают между выгодой и самостоятельностью?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Интеграционные процессы в Западной Европе и Северной Америке
</a:t>
            </a:r>
            <a:endParaRPr lang="en-US" sz="24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моделей интеграции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Региональная интеграция объединяет страны ради общих правил, рынков и безопасности. На примере ЕС и USMCA видно, что одна идея может привести к разным моделям объединения.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513300"/>
            <a:ext cx="8034600" cy="7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соглашений к интеграции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297179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Соглашения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страны заключают договоры и снимают отдельные барьеры. Это еще не интеграция, а только начало сотрудничества и проверка взаимной выгоды.
</a:t>
            </a:r>
            <a:endParaRPr lang="en-US" sz="1385" dirty="0"/>
          </a:p>
        </p:txBody>
      </p:sp>
      <p:sp>
        <p:nvSpPr>
          <p:cNvPr id="9" name="Text 3"/>
          <p:cNvSpPr txBox="1"/>
          <p:nvPr/>
        </p:nvSpPr>
        <p:spPr>
          <a:xfrm>
            <a:off x="3531229" y="3279650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Общие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появляются общие нормы, постоянные органы и механизмы координации. Страны частично передают полномочия, чтобы решения работали для всего региона.
</a:t>
            </a:r>
            <a:endParaRPr lang="en-US" sz="1308" dirty="0"/>
          </a:p>
        </p:txBody>
      </p:sp>
      <p:sp>
        <p:nvSpPr>
          <p:cNvPr id="10" name="Text 4"/>
          <p:cNvSpPr txBox="1"/>
          <p:nvPr/>
        </p:nvSpPr>
        <p:spPr>
          <a:xfrm>
            <a:off x="5761104" y="2049125"/>
            <a:ext cx="2128500" cy="101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Взаимозависимость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следующем этапе интеграция становится устойчивой системой. Изменения в одной стране уже отражаются на соседях через рынок, право и политику.
</a:t>
            </a:r>
            <a:endParaRPr lang="en-US" sz="130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50" y="1617149"/>
            <a:ext cx="432900" cy="38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50" y="2297501"/>
            <a:ext cx="432900" cy="43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3045194"/>
            <a:ext cx="432900" cy="3463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365" y="3706306"/>
            <a:ext cx="432900" cy="43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3365" y="4410702"/>
            <a:ext cx="432900" cy="432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сферы региональной интеграции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38327" y="15750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Торговая 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Торговая интеграция снижает пошлины, упрощает обмен товарами и делает рынок более предсказуемым для производителей, покупателей и инвесторов.
</a:t>
            </a:r>
            <a:endParaRPr lang="en-US" sz="1053" dirty="0"/>
          </a:p>
        </p:txBody>
      </p:sp>
      <p:sp>
        <p:nvSpPr>
          <p:cNvPr id="12" name="Text 3"/>
          <p:cNvSpPr txBox="1"/>
          <p:nvPr/>
        </p:nvSpPr>
        <p:spPr>
          <a:xfrm>
            <a:off x="938327" y="2279490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Валютная 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Валютная интеграция может вести к общей денежной единице или к тесной координации курсов, что облегчает расчеты между странами.
</a:t>
            </a:r>
            <a:endParaRPr lang="en-US" sz="1053" dirty="0"/>
          </a:p>
        </p:txBody>
      </p:sp>
      <p:sp>
        <p:nvSpPr>
          <p:cNvPr id="13" name="Text 4"/>
          <p:cNvSpPr txBox="1"/>
          <p:nvPr/>
        </p:nvSpPr>
        <p:spPr>
          <a:xfrm>
            <a:off x="938327" y="2983891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интеграция создаёт общие нормы и механизмы их применения, чтобы правила были одинаковыми для всех участников региона.
</a:t>
            </a:r>
            <a:endParaRPr lang="en-US" sz="1053" dirty="0"/>
          </a:p>
        </p:txBody>
      </p:sp>
      <p:sp>
        <p:nvSpPr>
          <p:cNvPr id="14" name="Text 5"/>
          <p:cNvSpPr txBox="1"/>
          <p:nvPr/>
        </p:nvSpPr>
        <p:spPr>
          <a:xfrm>
            <a:off x="943169" y="3688293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сфера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интеграция усиливает совместное принятие решений и согласование интересов, особенно там, где нужны долгосрочные обязательства.
</a:t>
            </a:r>
            <a:endParaRPr lang="en-US" sz="1053" dirty="0"/>
          </a:p>
        </p:txBody>
      </p:sp>
      <p:sp>
        <p:nvSpPr>
          <p:cNvPr id="15" name="Text 6"/>
          <p:cNvSpPr txBox="1"/>
          <p:nvPr/>
        </p:nvSpPr>
        <p:spPr>
          <a:xfrm>
            <a:off x="943169" y="4392688"/>
            <a:ext cx="7347300" cy="4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безопасности помогает странам координировать оборону и снижать риск конфликтов, укрепляя доверие внутри объединения.
</a:t>
            </a:r>
            <a:endParaRPr lang="en-US" sz="105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606700" cy="63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страны объединяются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266910" y="1550528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выгода
</a:t>
            </a:r>
            <a:pPr algn="l" indent="0" marL="0">
              <a:lnSpc>
                <a:spcPct val="100000"/>
              </a:lnSpc>
              <a:buNone/>
            </a:pPr>
            <a:r>
              <a:rPr lang="en-US" sz="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рынков дает компаниям более широкий спрос и снижает издержки. Для покупателей это означает больше выбора, а для государств — возможность конкурировать на равных с крупными экономиками.
</a:t>
            </a:r>
            <a:endParaRPr lang="en-US" sz="1460" dirty="0"/>
          </a:p>
        </p:txBody>
      </p:sp>
      <p:sp>
        <p:nvSpPr>
          <p:cNvPr id="10" name="Text 3"/>
          <p:cNvSpPr txBox="1"/>
          <p:nvPr/>
        </p:nvSpPr>
        <p:spPr>
          <a:xfrm>
            <a:off x="266910" y="2654432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и стабильность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 и кризисов интеграция помогает связать бывших соперников общими интересами. Чем теснее экономические связи, тем труднее вернуться к открытому противостоянию.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66910" y="3758335"/>
            <a:ext cx="4992153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через союз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 средние страны через объединение получают больший вес в переговорах. Вместе легче вырабатывать стандарты, защищать интересы и не зависеть полностью от сильнейших игроков.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Западная Европа: путь к ЕС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Отраслевое сотрудничество быстро переросло в широкий проект с единым рынком, свободным передвижением и общей валютой.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 последовательное углубление интеграции: от узкой отраслевой кооперации к политически и экономически связанному союзу.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союз; ключевые вехи интеграции, официальная хронология ЕС.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050" y="3253473"/>
            <a:ext cx="8599500" cy="16208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Институты, которые поддерживают интеграцию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287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Комиссия
</a:t>
            </a:r>
            <a:pPr algn="l" indent="0" marL="0">
              <a:lnSpc>
                <a:spcPct val="100000"/>
              </a:lnSpc>
              <a:buNone/>
            </a:pPr>
            <a:r>
              <a:rPr lang="en-US" sz="3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комиссия предлагает новые нормы, следит за их соблюдением и защищает общий интерес Союза, а не отдельных стран.
</a:t>
            </a:r>
            <a:endParaRPr lang="en-US" sz="1379" dirty="0"/>
          </a:p>
        </p:txBody>
      </p:sp>
      <p:sp>
        <p:nvSpPr>
          <p:cNvPr id="11" name="Text 3"/>
          <p:cNvSpPr txBox="1"/>
          <p:nvPr/>
        </p:nvSpPr>
        <p:spPr>
          <a:xfrm>
            <a:off x="3397631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принятие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Европарламент вместе с Советом ЕС обсуждает и утверждает решения, превращая интеграцию в систему совместного принятия законов.
</a:t>
            </a:r>
            <a:endParaRPr lang="en-US" sz="1273" dirty="0"/>
          </a:p>
        </p:txBody>
      </p:sp>
      <p:sp>
        <p:nvSpPr>
          <p:cNvPr id="12" name="Text 4"/>
          <p:cNvSpPr txBox="1"/>
          <p:nvPr/>
        </p:nvSpPr>
        <p:spPr>
          <a:xfrm>
            <a:off x="6279625" y="2118303"/>
            <a:ext cx="2331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Представительство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ЕС представляет правительства государств-членов и позволяет учитывать национальные интересы при выработке общих правил.
</a:t>
            </a:r>
            <a:endParaRPr lang="en-US" sz="13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406" y="1924712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494" y="3541725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5544" y="3563565"/>
            <a:ext cx="218400" cy="1747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единый рынок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Свободный обмен товарами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2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свободнее перемещаются между странами, поэтому магазины и производители получают доступ к большему рынку, а покупатели — к более широкому выбору.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услуг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74" y="23894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Услуги можно оказывать в других странах региона, что особенно важно для компаний, работающих в сфере транспорта, финансов и цифровых технологий.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капитала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5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Капитал легче инвестировать внутри общего пространства, поэтому бизнесу проще находить партнеров, а регионам — привлекать средства для развития.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538913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Мобильность людей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4845600" y="4002525"/>
            <a:ext cx="3465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получают больше возможностей учиться, работать и жить в другой стране ЕС, что делает интеграцию заметной в повседневной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Шенген и евро как углубление интеграции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931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1995 — Шенген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Соглашение в Шенгене постепенно сняло внутренний пограничный контроль между большинством участников. Поездки стали быстрее, а регион — более связанным.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7395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1999/2002 — евро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валюта появилась сначала в безналичных расчетах, а затем в виде банкнот и монет. Это упростило цены, обмен и сравнение стоимости товаров.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32400" y="3726475"/>
            <a:ext cx="2128500" cy="11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Дальнейшая координация
</a:t>
            </a:r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Валютная интеграция потребовала согласования финансовой политики и правил, потому что одна денежная система усиливает взаимную зависимость экономик.
</a:t>
            </a:r>
            <a:endParaRPr lang="en-US" sz="129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 входят в Европейский союз сегодня.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интеграции хорошо видно по числу участников: чем их больше, тем сложнее согласовывать общие правила и интересы.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союз, официальный сайт (актуальный состав после Brexit).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избирателей поддержали выход Великобритании из ЕС.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референдуме 2016 года за выход из ЕС проголосовали 51,9% участников. Это показало, что участие в интеграции остается политическим выбором.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51,9%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UK Electoral Commission, Referendum on the UK's membership of the EU, 2016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Америка: от NAFTA к USMCA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USMCA сохранило свободную торговлю, но усилило правила для автомобилей, цифровой экономики и трудовых стандартов, чтобы снизить споры между партнерами.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двустороннего соглашения к NAFTA, а затем к USMCA показывает: интеграция сохранила торговое ядро, но стала точнее регулировать новые сферы.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2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Government of Canada; Office of the United States Trade Representative; Government of Mexico — даты подписания и вступления в силу соглашений
</a:t>
            </a:r>
            <a:endParaRPr lang="en-US" sz="5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участвуют в одной производственной сети региона.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Автомобильная промышленность региона особенно связана: поставки деталей и сборка часто распределены по трем странам, а правила торговли влияют на каждое звено цепочки.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страны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States-Mexico-Canada Agreement (USMCA); USTR, overview of North American supply chains
</a:t>
            </a:r>
            <a:endParaRPr lang="en-US" sz="7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регионального содержания требуется для большинства автомобилей.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легковых автомобилей и легких грузовиков USMCA требует 75% регионального содержания, поэтому производители точнее планируют поставки и локализацию.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USMCA, Annex 4-B (Rules of Origin for Passenger Vehicles and Light Trucks)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наднациональных институтов управления создано не было.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отличие от ЕС, североамериканская интеграция не создала наднациональный центр власти: страны сохраняют собственные правительства, а совместные правила работают только в согласованных сферах.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Comparative analysis based on NAFTA/USMCA institutional design; USTR and official treaty texts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входят в союз коллективной обороны.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НАТО сегодня 32 государства-члена, и этот союз безопасности снижает риск конфликта между партнерами, создавая более стабильную среду для экономического сотрудничества.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NATO, member countries list, 2024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пути региональной интеграции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сочетает экономическую интеграцию с правовыми и политическими механизмами, тогда как Северная Америка опирается на торговые соглашения и арбитраж.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подчеркивает различие моделей: европейская интеграция институционально глубже, а североамериканская — гибче и более узко ориентирована на торговлю.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по материалам ЕС, USMCA и сравнительного обзора региональной интеграции
</a:t>
            </a:r>
            <a:endParaRPr lang="en-US" sz="6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822176"/>
            <a:ext cx="3287100" cy="11166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и различия двух регионов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 общие цели интеграции и главные различия в инструментах, глубине и повседневных последствиях для граждан.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модели стремятся снизить барьеры, но Европа идет к более тесному объединению, а Северная Америка сохраняет большую национальную автономию.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EU institutions; USMCA official texts; comparative synthesis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2135" y="105275"/>
            <a:ext cx="3998430" cy="496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8550" y="475588"/>
            <a:ext cx="4002600" cy="96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интеграция влияет на жизнь школьника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849300" y="18751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 полке магазина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Цены и выбор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849300" y="2582475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 повседневных покупках
</a:t>
            </a:r>
            <a:pPr algn="l" indent="0" marL="0">
              <a:lnSpc>
                <a:spcPct val="100000"/>
              </a:lnSpc>
              <a:buNone/>
            </a:pPr>
            <a:r>
              <a:rPr lang="en-US" sz="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влияет на ассортимент, импортные пошлины и конечную стоимость товаров. Поэтому решения региональных объединений школьник замечает даже в обычном магазине и при сравнении цен.
</a:t>
            </a:r>
            <a:endParaRPr lang="en-US" sz="1268" dirty="0"/>
          </a:p>
        </p:txBody>
      </p:sp>
      <p:sp>
        <p:nvSpPr>
          <p:cNvPr id="13" name="Text 4"/>
          <p:cNvSpPr txBox="1"/>
          <p:nvPr/>
        </p:nvSpPr>
        <p:spPr>
          <a:xfrm>
            <a:off x="4849300" y="32897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Возможности для молодежи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Учеба и поездки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849300" y="3997087"/>
            <a:ext cx="3632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 личной перспективе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упрощают обмены, краткосрочные поездки и признание некоторых документов. Это расширяет образовательные и жизненные маршруты, особенно в Европе.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00" y="2605348"/>
            <a:ext cx="8603700" cy="2268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42000" y="527075"/>
            <a:ext cx="4860000" cy="18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работает, когда приносит пользу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работает тогда, когда помогает решать практические задачи: снижать барьеры, укреплять безопасность и упорядочивать правила. Европа выбрала более глубокое объединение, Северная Америка — более гибкую координацию.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2026-07-26T01:22:05Z</dcterms:created>
  <dcterms:modified xsi:type="dcterms:W3CDTF">2026-07-26T01:22:05Z</dcterms:modified>
</cp:coreProperties>
</file>