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97156" y="0"/>
            <a:ext cx="4746687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44325" y="144325"/>
            <a:ext cx="3790800" cy="18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19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Экономическое районирование России: что изучает география 9 класса
</a:t>
            </a:r>
            <a:endParaRPr lang="en-US" sz="3197" dirty="0"/>
          </a:p>
        </p:txBody>
      </p:sp>
      <p:sp>
        <p:nvSpPr>
          <p:cNvPr id="5" name="Text 1"/>
          <p:cNvSpPr txBox="1"/>
          <p:nvPr/>
        </p:nvSpPr>
        <p:spPr>
          <a:xfrm>
            <a:off x="144325" y="2203500"/>
            <a:ext cx="3790800" cy="7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Разбираем, как природные условия и хозяйственные связи делят Россию на экономические районы.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106100" y="3476325"/>
            <a:ext cx="1867500" cy="28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0400" y="895548"/>
            <a:ext cx="3430200" cy="336655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82400" y="144325"/>
            <a:ext cx="38580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Россия разделена на экономические районы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144325" y="1193025"/>
            <a:ext cx="3781200" cy="170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занимает 17,1 млн км² и простирается на 11 часовых поясов, поэтому природные и хозяйственные условия заметно различаются. Европейская часть более населена и связана транспортом, а в азиатской сосредоточены многие ресурсы. Районы выделяют по общности специализации и проблем развития.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92675" y="44561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44325" y="144325"/>
            <a:ext cx="58497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признаки экономического района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144325" y="1143000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Экономический район объединяет территории с близкими природными условиями и общим «направлением» хозяйства. Благодаря этому здесь похожи виды производства и способы использования ресурсов.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1144450" y="2187275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района есть крупные центры и развитые транспортные связи: внутри территории происходит обмен сырьём и готовой продукцией. Так формируются устойчивые хозяйственные потоки.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144325" y="3211154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Экономический район не равен одному краю или области: он может включать несколько субъектов РФ. При этом у каждого района есть собственное место в хозяйстве страны и ведущие отрасли.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80725" y="1176962"/>
            <a:ext cx="7200900" cy="29432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50" y="144325"/>
            <a:ext cx="4842300" cy="4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выделяют экономические районы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0" y="686550"/>
            <a:ext cx="4842300" cy="22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признаки районирования: природа и ресурсы, население, хозяйство, транспорт и связи.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77925" y="890679"/>
            <a:ext cx="3556800" cy="34074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75675" y="144325"/>
            <a:ext cx="48240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Европейская и азиатская части России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5207925" y="2173350"/>
            <a:ext cx="37917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Азиатская часть: ресурсы и редкое население
</a:t>
            </a:r>
            <a:pPr algn="l" indent="0" marL="0">
              <a:lnSpc>
                <a:spcPct val="115000"/>
              </a:lnSpc>
              <a:buNone/>
            </a:pPr>
            <a:r>
              <a:rPr lang="en-US" sz="8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Азиатская часть занимает большую площадь страны и богата топливом, рудами, лесом и водными ресурсами. При этом плотность населения здесь заметно ниже, а освоение территорий часто связано с доставкой ресурсов.
</a:t>
            </a:r>
            <a:endParaRPr lang="en-US" sz="983" dirty="0"/>
          </a:p>
        </p:txBody>
      </p:sp>
      <p:sp>
        <p:nvSpPr>
          <p:cNvPr id="7" name="Text 3"/>
          <p:cNvSpPr txBox="1"/>
          <p:nvPr/>
        </p:nvSpPr>
        <p:spPr>
          <a:xfrm>
            <a:off x="5207925" y="1136038"/>
            <a:ext cx="37917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Европейская часть: больше городов и транспорта
</a:t>
            </a:r>
            <a:pPr algn="l" indent="0" marL="0">
              <a:lnSpc>
                <a:spcPct val="115000"/>
              </a:lnSpc>
              <a:buNone/>
            </a:pPr>
            <a:r>
              <a:rPr lang="en-US" sz="8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Европейская часть России более заселена. Здесь находятся крупнейшие города, учебные заведения, заводы и транспортные узлы, поэтому многим предприятиям проще находить сотрудников и покупателей.
</a:t>
            </a:r>
            <a:endParaRPr lang="en-US" sz="983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36839" y="1168600"/>
            <a:ext cx="2374772" cy="28029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49" y="147750"/>
            <a:ext cx="58788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экономические районы России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2" y="1139278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 состав районов и их главную хозяйственную специализацию. Внизу таблицы — общий вывод о роли каждого района.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1108055" y="2176411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район отличается сочетанием природных условий, населения и связей, поэтому выполняет «свою» часть работы в хозяйстве России.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1108050" y="3408676"/>
            <a:ext cx="17877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Сводка по учебной программе 9 класса (обобщённая структура районов).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175000" y="144325"/>
            <a:ext cx="48492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Центральный район: ядро страны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4198775" y="1143000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Центральный район включает Москву и окружающие области. Здесь сосредоточены управление, наука и образование, финансы, а также крупные рынки сбыта.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3175000" y="2177075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Ведущие отрасли — машиностроение, приборостроение, полиграфия, химическая промышленность и сфера услуг. Многие предприятия ориентируются на высокий спрос и квалифицированные кадры.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2137650" y="3211154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Собственных топливных и рудных ресурсов в районе сравнительно немного, поэтому широко используется привозное сырьё. Сильные стороны — кадры, развитые транспортные узлы и концентрация населения.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06096" y="1827354"/>
            <a:ext cx="719700" cy="6397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61782" y="1827349"/>
            <a:ext cx="719700" cy="6397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06112" y="3546292"/>
            <a:ext cx="719700" cy="63973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80382" y="3524916"/>
            <a:ext cx="682500" cy="682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006100" y="144325"/>
            <a:ext cx="52752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Северо-Западный район: выход к Балтийскому морю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21475" y="4535766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890941" y="1805975"/>
            <a:ext cx="1678500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Порты и внешняя торговля
</a:t>
            </a:r>
            <a:pPr algn="l" indent="0" marL="0">
              <a:lnSpc>
                <a:spcPct val="115000"/>
              </a:lnSpc>
              <a:buNone/>
            </a:pPr>
            <a:r>
              <a:rPr lang="en-US" sz="5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Выход к Балтийскому морю делает район важным для внешней торговли и международных перевозок. Порты связывают доставку грузов с предприятиями района.
</a:t>
            </a:r>
            <a:endParaRPr lang="en-US" sz="751" dirty="0"/>
          </a:p>
        </p:txBody>
      </p:sp>
      <p:sp>
        <p:nvSpPr>
          <p:cNvPr id="10" name="Text 3"/>
          <p:cNvSpPr txBox="1"/>
          <p:nvPr/>
        </p:nvSpPr>
        <p:spPr>
          <a:xfrm>
            <a:off x="5546627" y="1805970"/>
            <a:ext cx="1678500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Судостроение и логистика
</a:t>
            </a:r>
            <a:pPr algn="l" indent="0" marL="0">
              <a:lnSpc>
                <a:spcPct val="115000"/>
              </a:lnSpc>
              <a:buNone/>
            </a:pPr>
            <a:r>
              <a:rPr lang="en-US" sz="5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Морское положение поддерживает судостроение, а также логистику. Транспортные маршруты делают район «перекрёстком» для грузов и связей с соседними странами.
</a:t>
            </a:r>
            <a:endParaRPr lang="en-US" sz="751" dirty="0"/>
          </a:p>
        </p:txBody>
      </p:sp>
      <p:sp>
        <p:nvSpPr>
          <p:cNvPr id="11" name="Text 4"/>
          <p:cNvSpPr txBox="1"/>
          <p:nvPr/>
        </p:nvSpPr>
        <p:spPr>
          <a:xfrm>
            <a:off x="1890956" y="3524913"/>
            <a:ext cx="1678500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Промышленность переработки
</a:t>
            </a:r>
            <a:pPr algn="l" indent="0" marL="0">
              <a:lnSpc>
                <a:spcPct val="115000"/>
              </a:lnSpc>
              <a:buNone/>
            </a:pPr>
            <a:r>
              <a:rPr lang="en-US" sz="5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развиты машиностроение и переработка сырья. Также заметны лесная и целлюлозно-бумажная промышленность, которые используют природные материалы и сырьевые потоки.
</a:t>
            </a:r>
            <a:endParaRPr lang="en-US" sz="741" dirty="0"/>
          </a:p>
        </p:txBody>
      </p:sp>
      <p:sp>
        <p:nvSpPr>
          <p:cNvPr id="12" name="Text 5"/>
          <p:cNvSpPr txBox="1"/>
          <p:nvPr/>
        </p:nvSpPr>
        <p:spPr>
          <a:xfrm>
            <a:off x="5546627" y="3524920"/>
            <a:ext cx="1678500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Международный обмен
</a:t>
            </a:r>
            <a:pPr algn="l" indent="0" marL="0">
              <a:lnSpc>
                <a:spcPct val="115000"/>
              </a:lnSpc>
              <a:buNone/>
            </a:pPr>
            <a:r>
              <a:rPr lang="en-US" sz="5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Близость к странам Европы усиливает значение района в перевозках и экономическом обмене. Это влияет и на структуру заказов, и на развитие сервисов.
</a:t>
            </a:r>
            <a:endParaRPr lang="en-US" sz="751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82882" y="1048450"/>
            <a:ext cx="3854136" cy="3063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50" y="144325"/>
            <a:ext cx="5161200" cy="61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Специализация крупнейших районов России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2" y="1757733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Профиль отраслей различается: где-то сильнее машиностроение и услуги, а где-то — добыча ресурсов или портовое хозяйство.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1108055" y="2609009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«ресурсы и положение на карте → специализация» прослеживается почти везде: природная база и транспорт определяют главные виды хозяйства.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1108050" y="3684900"/>
            <a:ext cx="19125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материалам школьного курса географии; значения в диаграмме условные для сравнения.
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106450" y="154525"/>
            <a:ext cx="48492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Уральский район: промышленный пояс России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1106450" y="1186500"/>
            <a:ext cx="48492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Урал — один из главных индустриальных районов страны. Здесь развиты чёрная и цветная металлургия, машиностроение, химическая промышленность и добыча полезных ископаемых.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2147400" y="2220575"/>
            <a:ext cx="48492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города Урала выросли рядом с месторождениями руд и у пересечения транспортных путей. Это помогало подвозить сырьё и отправлять готовую продукцию.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1106450" y="3254650"/>
            <a:ext cx="48492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сочетанию природных ресурсов и удобных маршрутов промышленные предприятия начали появляться здесь раньше, чем в большинстве других регионов. Так сформировалась «промышленная традиция» Урала.
</a:t>
            </a:r>
            <a:endParaRPr lang="en-US" sz="1200" dirty="0"/>
          </a:p>
        </p:txBody>
      </p:sp>
      <p:sp>
        <p:nvSpPr>
          <p:cNvPr id="8" name="Text 5"/>
          <p:cNvSpPr txBox="1"/>
          <p:nvPr/>
        </p:nvSpPr>
        <p:spPr>
          <a:xfrm>
            <a:off x="2157106" y="4288675"/>
            <a:ext cx="48492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Урал продолжает играть роль связующего звена между европейской и азиатской частями России: его предприятия используют транспортные коридоры и поддерживают устойчивые хозяйственные связи.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87105" y="1207420"/>
            <a:ext cx="597188" cy="682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93441" y="1200440"/>
            <a:ext cx="597188" cy="682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87102" y="3253495"/>
            <a:ext cx="597188" cy="682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293441" y="3246440"/>
            <a:ext cx="597188" cy="682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44325" y="144325"/>
            <a:ext cx="4851300" cy="72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39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Поволжье и Северный Кавказ: сельское хозяйство и переработка
</a:t>
            </a:r>
            <a:endParaRPr lang="en-US" sz="2393" dirty="0"/>
          </a:p>
        </p:txBody>
      </p:sp>
      <p:sp>
        <p:nvSpPr>
          <p:cNvPr id="8" name="Text 1"/>
          <p:cNvSpPr txBox="1"/>
          <p:nvPr/>
        </p:nvSpPr>
        <p:spPr>
          <a:xfrm>
            <a:off x="2098974" y="1136250"/>
            <a:ext cx="1845000" cy="82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Зерно и агропродукты Поволжья
</a:t>
            </a:r>
            <a:pPr algn="l" indent="0" marL="0">
              <a:lnSpc>
                <a:spcPct val="115000"/>
              </a:lnSpc>
              <a:buNone/>
            </a:pPr>
            <a:r>
              <a:rPr lang="en-US" sz="66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Поволжье сочетает развитое зерновое хозяйство с переработкой сельхозсырья. Стабильные урожаи важны для снабжения страны продуктами питания и для работы пищевой промышленности.
</a:t>
            </a:r>
            <a:endParaRPr lang="en-US" sz="848" dirty="0"/>
          </a:p>
        </p:txBody>
      </p:sp>
      <p:sp>
        <p:nvSpPr>
          <p:cNvPr id="9" name="Text 2"/>
          <p:cNvSpPr txBox="1"/>
          <p:nvPr/>
        </p:nvSpPr>
        <p:spPr>
          <a:xfrm>
            <a:off x="6215361" y="1136250"/>
            <a:ext cx="1845000" cy="82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Нефтехимия и промышленная переработка
</a:t>
            </a:r>
            <a:pPr algn="l" indent="0" marL="0">
              <a:lnSpc>
                <a:spcPct val="115000"/>
              </a:lnSpc>
              <a:buNone/>
            </a:pPr>
            <a:r>
              <a:rPr lang="en-US" sz="6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Наряду с сельским хозяйством Поволжье опирается на нефтехимию и связанные производства. Это дает сырьё для химической отрасли, материалов и компонентов для других предприятий.
</a:t>
            </a:r>
            <a:endParaRPr lang="en-US" sz="781" dirty="0"/>
          </a:p>
        </p:txBody>
      </p:sp>
      <p:sp>
        <p:nvSpPr>
          <p:cNvPr id="10" name="Text 3"/>
          <p:cNvSpPr txBox="1"/>
          <p:nvPr/>
        </p:nvSpPr>
        <p:spPr>
          <a:xfrm>
            <a:off x="2109022" y="3189300"/>
            <a:ext cx="1845000" cy="82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Транспортная ось по Волге
</a:t>
            </a:r>
            <a:pPr algn="l" indent="0" marL="0">
              <a:lnSpc>
                <a:spcPct val="115000"/>
              </a:lnSpc>
              <a:buNone/>
            </a:pPr>
            <a:r>
              <a:rPr lang="en-US" sz="6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долине Волги проходит крупная транспортная магистраль, соединяющая промышленные центры. Благодаря этому удобнее перевозить сырьё, оборудование и готовые товары, сокращая сроки доставки.
</a:t>
            </a:r>
            <a:endParaRPr lang="en-US" sz="796" dirty="0"/>
          </a:p>
        </p:txBody>
      </p:sp>
      <p:sp>
        <p:nvSpPr>
          <p:cNvPr id="11" name="Text 4"/>
          <p:cNvSpPr txBox="1"/>
          <p:nvPr/>
        </p:nvSpPr>
        <p:spPr>
          <a:xfrm>
            <a:off x="6215361" y="3182250"/>
            <a:ext cx="1845000" cy="82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Теплый климат Северного Кавказа
</a:t>
            </a:r>
            <a:pPr algn="l" indent="0" marL="0">
              <a:lnSpc>
                <a:spcPct val="115000"/>
              </a:lnSpc>
              <a:buNone/>
            </a:pPr>
            <a:r>
              <a:rPr lang="en-US" sz="6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Северный Кавказ выделяется теплым климатом и плодородными почвами. Здесь развиваются садоводство, виноградарство, животноводство и туризм, а значит — питание, сырьё и рабочие места для переработки.
</a:t>
            </a:r>
            <a:endParaRPr lang="en-US" sz="794" dirty="0"/>
          </a:p>
        </p:txBody>
      </p:sp>
      <p:sp>
        <p:nvSpPr>
          <p:cNvPr id="12" name="Text 5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82882" y="1048450"/>
            <a:ext cx="3854136" cy="3063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50" y="144325"/>
            <a:ext cx="5161200" cy="61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ресурсы и хозяйственная специализация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2" y="1757733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Ресурсы распределены по территории неодинаково, поэтому одни отрасли «привязаны» к месторождениям, а другие — к природным условиям земледелия и лесного хозяйства.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1108055" y="2609009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диаграмме видно: ведущие направления хозяйства следуют за тем, какие ресурсы доступны в конкретных районах, и как их удобно перевозить.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1108050" y="3684900"/>
            <a:ext cx="19125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составлена по учебным описаниям территориальной концентрации ресурсов; значения по категориям условные (без точных долей), дата: 2026-05-11
</a:t>
            </a:r>
            <a:endParaRPr lang="en-US" sz="681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3275" y="1213952"/>
            <a:ext cx="2366100" cy="202874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88943" y="1213952"/>
            <a:ext cx="2366100" cy="202874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34622" y="1213952"/>
            <a:ext cx="2366100" cy="202874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44325" y="144325"/>
            <a:ext cx="7539300" cy="3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Западная Сибирь: нефть, газ и новые города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8689075" y="4681975"/>
            <a:ext cx="310500" cy="31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721314" y="3405808"/>
            <a:ext cx="19959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топливо приходит из глубины
</a:t>
            </a:r>
            <a:pPr algn="l" indent="0" marL="0">
              <a:lnSpc>
                <a:spcPct val="115000"/>
              </a:lnSpc>
              <a:buNone/>
            </a:pPr>
            <a:r>
              <a:rPr lang="en-US" sz="7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Западная Сибирь дает значительную часть российской нефти и газа. Здесь работают крупные месторождения и инфраструктура добычи, а рядом растут трубопроводы, связывающие сырье с заводами и рынками. Добыча становится основой местной экономики.
</a:t>
            </a:r>
            <a:endParaRPr lang="en-US" sz="843" dirty="0"/>
          </a:p>
        </p:txBody>
      </p:sp>
      <p:sp>
        <p:nvSpPr>
          <p:cNvPr id="10" name="Text 3"/>
          <p:cNvSpPr txBox="1"/>
          <p:nvPr/>
        </p:nvSpPr>
        <p:spPr>
          <a:xfrm>
            <a:off x="3574040" y="3405800"/>
            <a:ext cx="19959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Трубопроводы как «дороги» для сырья
</a:t>
            </a:r>
            <a:pPr algn="l" indent="0" marL="0">
              <a:lnSpc>
                <a:spcPct val="115000"/>
              </a:lnSpc>
              <a:buNone/>
            </a:pPr>
            <a:r>
              <a:rPr lang="en-US" sz="72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2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Там, где проложены магистральные линии и обвязка месторождений, начинается непрерывный поток сырья. Переработка и транспорт требуют надежной техники и постоянного обслуживания. Так формируется хозяйственный каркас района вокруг предприятий нефтегазового профиля.
</a:t>
            </a:r>
            <a:endParaRPr lang="en-US" sz="792" dirty="0"/>
          </a:p>
        </p:txBody>
      </p:sp>
      <p:sp>
        <p:nvSpPr>
          <p:cNvPr id="11" name="Text 4"/>
          <p:cNvSpPr txBox="1"/>
          <p:nvPr/>
        </p:nvSpPr>
        <p:spPr>
          <a:xfrm>
            <a:off x="6426765" y="3405800"/>
            <a:ext cx="19959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Суровый климат и жизнь поселков
</a:t>
            </a:r>
            <a:pPr algn="l" indent="0" marL="0">
              <a:lnSpc>
                <a:spcPct val="115000"/>
              </a:lnSpc>
              <a:buNone/>
            </a:pPr>
            <a:r>
              <a:rPr lang="en-US" sz="7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Оосвоение осложняют суровые погодные условия, заболоченные территории и большие расстояния. Но богатство ресурсов притягивает людей: на месторождениях и вдоль обслуживающих объектов появляются города и поселки. Они поддерживают добычу и перевозки.
</a:t>
            </a:r>
            <a:endParaRPr lang="en-US" sz="843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44325" y="144325"/>
            <a:ext cx="52275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Восточная Сибирь и Дальний Восток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521475" y="4535766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44325" y="1891350"/>
            <a:ext cx="2445900" cy="136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Ресурсная база Восточной Сибири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развивается добыча и заготовка: уголь, цветная металлургия, лесные материалы. Одновременно усиливается электроэнергетика, опирающаяся на возможности крупных рек и горных территорий.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2897469" y="1891350"/>
            <a:ext cx="2445900" cy="136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промышленности и слабая заселенность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Очень редкое население и большие расстояния замедляют строительство и привлечение рабочей силы. Поэтому проекты ориентируются на очаговый принцип: предприятия создают «опорные» поселения и инфраструктуру.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5650619" y="1891350"/>
            <a:ext cx="2445900" cy="136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связи Дальнего Востока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Дальний Восток делает ставку на морское положение: порты, рыболовство и добычу сырья. Район обслуживает торговые и транспортные связи со странами Азии, где логистика особенно важна.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19187" y="1170300"/>
            <a:ext cx="3536126" cy="28029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168925" y="144325"/>
            <a:ext cx="58689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основных проблем экономических районов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5219835" y="1170303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Трудности зависят от условий освоения территории, состояния промышленности и расстояний до рынков.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219838" y="2207436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Комбинация «расстояния + ресурсы + состояние хозяйства» определяет, какие решения особенно нужны: обновление производства, снижение транспортных затрат и экологические меры.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219831" y="3222003"/>
            <a:ext cx="17877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Сводка по описаниям из школьного курса географии (без точных статистических показателей).
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80725" y="1176962"/>
            <a:ext cx="7200900" cy="29432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50" y="144325"/>
            <a:ext cx="4842300" cy="4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природных условий к специализации района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0" y="686550"/>
            <a:ext cx="4842300" cy="22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формирования специализации: ресурсы → транспорт → города → отрасли и связи.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82882" y="1048450"/>
            <a:ext cx="3854136" cy="3063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50" y="144325"/>
            <a:ext cx="5161200" cy="61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 размещения предприятий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2" y="1757733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Приоритеты различаются: добывающим отраслям особенно важны сырьевые условия, а машиностроению — кадры и доступ к спросу.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1108055" y="2609009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Сочетание факторов объясняет, почему одни районы специализируются на сырье и энергии, а другие — на производстве и услугах.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1108050" y="3684900"/>
            <a:ext cx="19125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качественных факторов размещения предприятий; шкала условная (без измерений), дата: 2026-05-11
</a:t>
            </a:r>
            <a:endParaRPr lang="en-US" sz="737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67352" y="1805970"/>
            <a:ext cx="597188" cy="682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23038" y="1805966"/>
            <a:ext cx="597188" cy="682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67368" y="3524908"/>
            <a:ext cx="597188" cy="682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23038" y="3524916"/>
            <a:ext cx="597188" cy="682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006100" y="144325"/>
            <a:ext cx="52752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экономического районирования для страны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21475" y="4535766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890941" y="1805975"/>
            <a:ext cx="1678500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5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Учет различий территорий
</a:t>
            </a:r>
            <a:pPr algn="l" indent="0" marL="0">
              <a:lnSpc>
                <a:spcPct val="115000"/>
              </a:lnSpc>
              <a:buNone/>
            </a:pPr>
            <a:r>
              <a:rPr lang="en-US" sz="5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5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Районирование помогает видеть, чем территории отличаются по природным условиям, ресурсам, населению и транспортной доступности. Благодаря этому проще объяснить неравномерность хозяйственного развития страны.
</a:t>
            </a:r>
            <a:endParaRPr lang="en-US" sz="657" dirty="0"/>
          </a:p>
        </p:txBody>
      </p:sp>
      <p:sp>
        <p:nvSpPr>
          <p:cNvPr id="10" name="Text 3"/>
          <p:cNvSpPr txBox="1"/>
          <p:nvPr/>
        </p:nvSpPr>
        <p:spPr>
          <a:xfrm>
            <a:off x="5546627" y="1805970"/>
            <a:ext cx="1678500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Планирование дорог и объектов инфраструктуры
</a:t>
            </a:r>
            <a:pPr algn="l" indent="0" marL="0">
              <a:lnSpc>
                <a:spcPct val="115000"/>
              </a:lnSpc>
              <a:buNone/>
            </a:pPr>
            <a:r>
              <a:rPr lang="en-US" sz="5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5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разработке проектов рассматривают, где логичнее строить транспортные линии, порты и крупные логистические центры. Это снижает потери времени и упрощает доставку грузов к потребителям.
</a:t>
            </a:r>
            <a:endParaRPr lang="en-US" sz="647" dirty="0"/>
          </a:p>
        </p:txBody>
      </p:sp>
      <p:sp>
        <p:nvSpPr>
          <p:cNvPr id="11" name="Text 4"/>
          <p:cNvSpPr txBox="1"/>
          <p:nvPr/>
        </p:nvSpPr>
        <p:spPr>
          <a:xfrm>
            <a:off x="1890956" y="3524913"/>
            <a:ext cx="1678500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Размещение электростанций и заводов
</a:t>
            </a:r>
            <a:pPr algn="l" indent="0" marL="0">
              <a:lnSpc>
                <a:spcPct val="115000"/>
              </a:lnSpc>
              <a:buNone/>
            </a:pPr>
            <a:r>
              <a:rPr lang="en-US" sz="5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Экономические районы подсказывают, куда выгоднее направлять капитальные вложения для промышленности. Учитываются ресурсы, энергия и обеспеченность кадрами, чтобы производство работало устойчиво.
</a:t>
            </a:r>
            <a:endParaRPr lang="en-US" sz="671" dirty="0"/>
          </a:p>
        </p:txBody>
      </p:sp>
      <p:sp>
        <p:nvSpPr>
          <p:cNvPr id="12" name="Text 5"/>
          <p:cNvSpPr txBox="1"/>
          <p:nvPr/>
        </p:nvSpPr>
        <p:spPr>
          <a:xfrm>
            <a:off x="5546627" y="3524920"/>
            <a:ext cx="1678500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Рациональное использование ресурсов и труда
</a:t>
            </a:r>
            <a:pPr algn="l" indent="0" marL="0">
              <a:lnSpc>
                <a:spcPct val="115000"/>
              </a:lnSpc>
              <a:buNone/>
            </a:pPr>
            <a:r>
              <a:rPr lang="en-US" sz="5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5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специализация определяется с учетом ресурсов и спроса, легче организовать поставки сырья и готовой продукции. В результате сокращаются транспортные расходы и лучше задействуются трудовые ресурсы.
</a:t>
            </a:r>
            <a:endParaRPr lang="en-US" sz="647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147400" y="144325"/>
            <a:ext cx="48492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изменения в хозяйстве районов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144325" y="1176775"/>
            <a:ext cx="1712100" cy="18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структуре хозяйства растут услуги и логистика: усиливается роль торговых и транспортных центров. Вместе с этим развиваются цифровые решения в управлении производством и перевозками.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4237950" y="1176775"/>
            <a:ext cx="1712100" cy="18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Растет значение опорных городов, потому что именно там концентрируются управление, образование, транспортные узлы и научные центры. Эти функции ускоряют внедрение технологий и подготовку специалистов.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6284750" y="1176775"/>
            <a:ext cx="1712100" cy="18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Связи между районами становятся теснее через транспортные коридоры, трубопроводы, порты и рынки труда. Это поддерживает устойчивый обмен сырьем, энергией и готовой продукцией.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2147400" y="2197803"/>
            <a:ext cx="1712100" cy="18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Меняются требования к предприятиям: усиливаются экологические нормы, развиваются энергосбережение и модернизация. Старые заводы модернизируют, чтобы снижать издержки и повышать надежность работы.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160600" y="1167150"/>
            <a:ext cx="4822800" cy="280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Итоги: зачем нужно экономическое районирование России
</a:t>
            </a:r>
            <a:pPr algn="ctr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Экономическое районирование показывает, как природные условия, ресурсы, население, транспорт и история освоения формируют разные типы хозяйства. Оно помогает понять, почему промышленность и сельское хозяйство распределены неравномерно.
</a:t>
            </a:r>
            <a:endParaRPr lang="en-US" sz="2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2026-05-11T22:20:31Z</dcterms:created>
  <dcterms:modified xsi:type="dcterms:W3CDTF">2026-05-11T22:20:31Z</dcterms:modified>
</cp:coreProperties>
</file>