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 take: ключевые значения и школьное употребление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меняет смысл вместе с частицей.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take так часто встречается в английском языке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 — один из самых универсальных глаголов английского языка. Он часто встречается в учебных текстах и разговорной речи, а частицы off, up, out и другие помогают ему образовывать новые значения.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520850"/>
            <a:ext cx="3486000" cy="19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Базовое значение take и логика фразовых глаголов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01075" y="112699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основе take лежат значения «брать», «забирать» и «принимать». Они помогают понять, почему многие фразовые глаголы с этим корнем связаны с действием, движением или изменением состояния.
</a:t>
            </a:r>
            <a:endParaRPr lang="en-US" sz="970" dirty="0"/>
          </a:p>
        </p:txBody>
      </p:sp>
      <p:sp>
        <p:nvSpPr>
          <p:cNvPr id="10" name="Text 3"/>
          <p:cNvSpPr txBox="1"/>
          <p:nvPr/>
        </p:nvSpPr>
        <p:spPr>
          <a:xfrm>
            <a:off x="4701050" y="82505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Исходный смысл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1075" y="209997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 take добавляется частица, появляется дополнительный оттенок: начать, убрать, понять, вернуть или взять на себя ответственность. Именно частица чаще всего задаёт главный смысл выражения.
</a:t>
            </a:r>
            <a:endParaRPr lang="en-US" sz="939" dirty="0"/>
          </a:p>
        </p:txBody>
      </p:sp>
      <p:sp>
        <p:nvSpPr>
          <p:cNvPr id="12" name="Text 5"/>
          <p:cNvSpPr txBox="1"/>
          <p:nvPr/>
        </p:nvSpPr>
        <p:spPr>
          <a:xfrm>
            <a:off x="4701050" y="179802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частица — новый смысл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701075" y="3072945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и тот же фразовый глагол может переводиться по-разному. После take решающими становятся существительное, дополнение и ситуация, в которой употребляется выражение.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701050" y="2771003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важен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701075" y="4045920"/>
            <a:ext cx="4024500" cy="4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учить take не отдельно, а в готовых сочетаниях и коротких примерах. Так легче увидеть логику перевода и не путать похожие формы в школьных заданиях.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4701050" y="3743978"/>
            <a:ext cx="40245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063" y="1525596"/>
            <a:ext cx="2674574" cy="2879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фразовые глаголы с take для 8 класса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на основе учебной лексики с фразовыми глаголами take.
</a:t>
            </a:r>
            <a:endParaRPr lang="en-US" sz="932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с самыми частыми значениями и школьными ситуациями.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значение определяется частицей и ситуацией, а не только словом take.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off: снять и взлететь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95258" y="18143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основных значения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5258" y="20599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off обычно означает «снимать одежду» или «взлетать», если речь идёт о самолёте. Оба значения связаны с движением вверх или с удалением чего-то с поверхности.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895258" y="38986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представить образ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95258" y="41442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фразовый глагол легко запомнить через картинку: человек снимает куртку или самолёт поднимается в небо. В обоих случаях есть заметное движение от исходной точки.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895258" y="285647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школы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95258" y="310213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запомнить короткие фразы: take off a jacket и the plane takes off at 8 o’clock. Такие предложения часто встречаются в упражнениях и помогают увидеть разницу между предметом и транспортом.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take встречаются чаще всего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группировка по материалу презентации, без использования статистических данных.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take объединяет несколько смысловых групп, которые легко распознаются в учебных текстах и повседневных примерах.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группы, связанные с действием и новой обязанностью; менее частотны переносные значения, требующие большего внимания к контексту.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000" y="1865975"/>
            <a:ext cx="838800" cy="838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9975" y="1866125"/>
            <a:ext cx="626400" cy="62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9125" y="3498300"/>
            <a:ext cx="548100" cy="626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up: начать заниматься и занять время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37000" y="2822475"/>
            <a:ext cx="3050400" cy="5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занятие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537000" y="3452600"/>
            <a:ext cx="30504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up часто используют, когда говорят о новом увлечении, кружке или секции. Это удобный фразовый глагол для тем о школе, свободном времени и выборе интересов.
</a:t>
            </a:r>
            <a:endParaRPr lang="en-US" sz="1433" dirty="0"/>
          </a:p>
        </p:txBody>
      </p:sp>
      <p:sp>
        <p:nvSpPr>
          <p:cNvPr id="13" name="Text 4"/>
          <p:cNvSpPr txBox="1"/>
          <p:nvPr/>
        </p:nvSpPr>
        <p:spPr>
          <a:xfrm>
            <a:off x="4948175" y="1865375"/>
            <a:ext cx="3752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расписание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4129975" y="2541597"/>
            <a:ext cx="4570200" cy="4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значение связано с тем, что дело занимает время или место. Фраза this hobby takes up a lot of time помогает описать плотный график без лишних слов.
</a:t>
            </a:r>
            <a:endParaRPr lang="en-US" sz="1233" dirty="0"/>
          </a:p>
        </p:txBody>
      </p:sp>
      <p:sp>
        <p:nvSpPr>
          <p:cNvPr id="15" name="Text 6"/>
          <p:cNvSpPr txBox="1"/>
          <p:nvPr/>
        </p:nvSpPr>
        <p:spPr>
          <a:xfrm>
            <a:off x="4948175" y="3498300"/>
            <a:ext cx="3752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контекст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4129975" y="4174522"/>
            <a:ext cx="4570200" cy="4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учеников take up особенно полезен в разговорах о расписании, дополнительных занятиях и новых навыках. Он часто встречается в заданиях, где нужно рассказать о привычках и планах.
</a:t>
            </a:r>
            <a:endParaRPr lang="en-US" sz="11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частица меняет значение take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одна основа получает новый смысл в сочетании с разными частицами.
</a:t>
            </a:r>
            <a:endParaRPr lang="en-US" sz="15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6" y="2665744"/>
            <a:ext cx="3637200" cy="1731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out: вынести, достать, пригласить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 вещи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out часто означает «вынести» или «достать» что-то из сумки, парты или шкафа. В школьных заданиях это выражение удобно связывать с классом, учебниками и канцелярией.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бытовых ситуациях take out подходит для фразы take out the trash. Здесь глагол помогает описать простое действие, знакомое каждому ученику из повседневной жизни.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куда-то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людях, take out может значить «пригласить куда-то», например на ужин. Это уже не про предмет, а про совместное времяпрепровождение.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выражения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out удобен тем, что работает и с вещами, и с людьми. Поэтому его важно узнавать по контексту: предметы требуют одного перевода, а встречи и приглашения — другого.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2047210"/>
            <a:ext cx="4298400" cy="2098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 take в школьных примерах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8 класса, собранные по теме фразовых глаголов с take.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форму, перевод и типичный пример употребления.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take даёт разные значения, поэтому при чтении важно смотреть на частицу и общий смысл предложения.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in: понимать и впитывать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895258" y="18143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мысли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95258" y="20599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значении take in относится к информации, которую нужно осмыслить. Так говорят, когда идея или правило сначала кажутся трудными, а затем постепенно становятся понятными после примера или объяснения.
</a:t>
            </a:r>
            <a:endParaRPr lang="en-US" sz="878" dirty="0"/>
          </a:p>
        </p:txBody>
      </p:sp>
      <p:sp>
        <p:nvSpPr>
          <p:cNvPr id="12" name="Text 4"/>
          <p:cNvSpPr txBox="1"/>
          <p:nvPr/>
        </p:nvSpPr>
        <p:spPr>
          <a:xfrm>
            <a:off x="4895258" y="389862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для запоминания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95258" y="414428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представить губку: она впитывает воду так же, как человек take in новую информацию. Этот образ помогает быстро запомнить оба значения и не путать их при чтении учебных текстов.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895258" y="2856478"/>
            <a:ext cx="3773100" cy="1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Впитывание веществ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95258" y="3102138"/>
            <a:ext cx="3773100" cy="4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in также описывает то, что растение, ткань или другой предмет поглощает из окружающей среды: воду, свет, воздух. Здесь смысл связан не с действием человека, а с процессом поглощения.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частицы чаще всего соединяются с take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учебных примеров по теме phrasal verbs с take
</a:t>
            </a:r>
            <a:endParaRPr lang="en-US" sz="1132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уровне особенно удобно начинать с частиц, которые легко связать с действием и предметом, а затем переходить к более абстрактным значениям.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наглядными оказываются off, up и out; после них стоит выучить in, on и over, а затем after и back.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031" y="1471700"/>
            <a:ext cx="2948537" cy="322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after и take back: похожесть и исправление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65850" y="1686575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Похожесть на родственника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5850" y="2106576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after используют, когда человек внешне или по характеру похож на родителя, бабушку или другого родственника. Значение связано не с действием, а с семейным сходством и привычками.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00835" y="1686575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школьный пример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00835" y="2106576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She takes after her mother показывает, что девочка похожа на маму. Важно помнить: речь может идти не только о внешности, но и о манере говорить, двигаться или шутить.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5850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Вернуть и отозвать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65850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back подходит, когда нужно вернуть вещь или признать, что сказанное было неверным. В выражении I take back what I said глагол помогает исправить свои слова и показать сожаление.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300835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300835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относятся к разным ситуациям: одно описывает сходство, другое — исправление. Если в предложении речь о родственниках, выбирают take after; если о вещах или словах, подходит take back.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2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on и take over: ответственность и замена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056550" y="1924500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on используют, когда человек соглашается выполнить работу, проект или дополнительную роль. В школьной жизни это может быть подготовка выступления, оформление стенда или помощь в организации мероприятия.
</a:t>
            </a:r>
            <a:endParaRPr lang="en-US" sz="848" dirty="0"/>
          </a:p>
        </p:txBody>
      </p:sp>
      <p:sp>
        <p:nvSpPr>
          <p:cNvPr id="13" name="Text 3"/>
          <p:cNvSpPr txBox="1"/>
          <p:nvPr/>
        </p:nvSpPr>
        <p:spPr>
          <a:xfrm>
            <a:off x="5056550" y="1651050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Взять задачу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056550" y="2724377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take on a project показывает, что ученик или команда берут на себя конкретную задачу. Здесь важна идея добровольного согласия и готовности отвечать за результат.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056550" y="2450927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новой роли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056550" y="3524254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over означает, что кто-то начинает руководить вместо другого человека. В классе это может случиться, если одноклассник продолжает общее дело, когда предыдущий участник уже не может вести его.
</a:t>
            </a:r>
            <a:endParaRPr lang="en-US" sz="887" dirty="0"/>
          </a:p>
        </p:txBody>
      </p:sp>
      <p:sp>
        <p:nvSpPr>
          <p:cNvPr id="17" name="Text 7"/>
          <p:cNvSpPr txBox="1"/>
          <p:nvPr/>
        </p:nvSpPr>
        <p:spPr>
          <a:xfrm>
            <a:off x="5056550" y="3250804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руководителя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056550" y="4324131"/>
            <a:ext cx="3839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фразовых глагола помогают говорить о взрослых и школьных обязанностях. Take on подчеркивает принятие работы, а take over — передачу управления или переход ответственности к другому человеку.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5056550" y="4050681"/>
            <a:ext cx="3839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обязанностями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2083342"/>
            <a:ext cx="4298400" cy="17636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с take, которые полезны в 8 классе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4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словарь устойчивых выражений и учебные примеры
</a:t>
            </a:r>
            <a:endParaRPr lang="en-US" sz="1094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часто встречаются в заданиях, текстах о школе и повседневных ситуациях.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сочетания очень частотны и полезны для речи: они помогают описывать события, участие, заботу и отдых без буквального перевода take.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 take part in, take place и take care of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по смыслу ситуации в учебных и бытовых примерах.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031" y="1471700"/>
            <a:ext cx="2948537" cy="322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употреблении take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65850" y="1686575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Буквальный перевод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5850" y="2106576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ошибка — переводить take всегда как «брать». Во фразовых глаголах смысл часто меняется полностью, поэтому нужно смотреть не только на сам глагол, но и на частицу рядом с ним.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00835" y="1686575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take off и take out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00835" y="2106576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off связано со снятием одежды или взлетом самолета, а take out — с выносом, доставанием или приглашением. Эти выражения нельзя менять местами, потому что они описывают разные действия.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5850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take after и take back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65850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after говорит о сходстве с родственником, а take back — о возврате вещи или слов. Если перепутать их, смысл предложения станет неправильным и может запутать собеседника.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300835" y="3340400"/>
            <a:ext cx="2055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300835" y="3760401"/>
            <a:ext cx="23916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ошибаться, полезно сначала определить ситуацию: предмет, человек, событие или действие. Затем нужно проверить частицу, потому что именно она чаще всего задает точный смысл выражения.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take стоит выучить в первую очередь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приоритизация по частотности и полезности для 8 класса
</a:t>
            </a:r>
            <a:endParaRPr lang="en-US" sz="1085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 сложность, а пользу для чтения, речи и школьных заданий. Чем выше точка, тем чаще выражение помогает понять текст или построить ответ.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делом стоит освоить take off, take out и take part in; затем — take up и take in, которые расширяют словарь для повседневных тем.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775" y="1939509"/>
            <a:ext cx="422100" cy="48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9675" y="1939509"/>
            <a:ext cx="422100" cy="48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550" y="3432314"/>
            <a:ext cx="422100" cy="48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1650" y="3432314"/>
            <a:ext cx="422100" cy="482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5600" y="3432314"/>
            <a:ext cx="422100" cy="48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91150" y="520850"/>
            <a:ext cx="78534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примеров для запоминания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1052800" y="1939509"/>
            <a:ext cx="33531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Взлет самолета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462175" y="2608589"/>
            <a:ext cx="3944100" cy="59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plane takes off. Это короткое предложение помогает запомнить значение «взлетать» и показывает, что take off часто связано с движением вверх и началом полета.
</a:t>
            </a:r>
            <a:endParaRPr lang="en-US" sz="1185" dirty="0"/>
          </a:p>
        </p:txBody>
      </p:sp>
      <p:sp>
        <p:nvSpPr>
          <p:cNvPr id="14" name="Text 4"/>
          <p:cNvSpPr txBox="1"/>
          <p:nvPr/>
        </p:nvSpPr>
        <p:spPr>
          <a:xfrm>
            <a:off x="5355700" y="1939509"/>
            <a:ext cx="33531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увлечение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65075" y="2608589"/>
            <a:ext cx="3944100" cy="59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takes up tennis. Здесь выражение означает, что человек начинает заниматься новым делом. Такой пример удобно связывать со школьными секциями, кружками и хобби.
</a:t>
            </a:r>
            <a:endParaRPr lang="en-US" sz="1172" dirty="0"/>
          </a:p>
        </p:txBody>
      </p:sp>
      <p:sp>
        <p:nvSpPr>
          <p:cNvPr id="16" name="Text 6"/>
          <p:cNvSpPr txBox="1"/>
          <p:nvPr/>
        </p:nvSpPr>
        <p:spPr>
          <a:xfrm>
            <a:off x="937950" y="3432314"/>
            <a:ext cx="20871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тетради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04800" y="4024196"/>
            <a:ext cx="26205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Please take out your books. Фраза часто звучит на уроках, когда учитель просит достать учебники. Она помогает запомнить значение «достать» в очень понятной школьной ситуации.
</a:t>
            </a:r>
            <a:endParaRPr lang="en-US" sz="1058" dirty="0"/>
          </a:p>
        </p:txBody>
      </p:sp>
      <p:sp>
        <p:nvSpPr>
          <p:cNvPr id="18" name="Text 8"/>
          <p:cNvSpPr txBox="1"/>
          <p:nvPr/>
        </p:nvSpPr>
        <p:spPr>
          <a:xfrm>
            <a:off x="6670050" y="3432314"/>
            <a:ext cx="20871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класс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6136900" y="4024196"/>
            <a:ext cx="26205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takes after his father. I take back my words. We take part in school activities. Эти три предложения показывают сходство, исправление и участие — самые важные значения темы.
</a:t>
            </a:r>
            <a:endParaRPr lang="en-US" sz="1058" dirty="0"/>
          </a:p>
        </p:txBody>
      </p:sp>
      <p:sp>
        <p:nvSpPr>
          <p:cNvPr id="20" name="Text 10"/>
          <p:cNvSpPr txBox="1"/>
          <p:nvPr/>
        </p:nvSpPr>
        <p:spPr>
          <a:xfrm>
            <a:off x="3804000" y="3432314"/>
            <a:ext cx="20871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правило
</a:t>
            </a:r>
            <a:endParaRPr lang="en-US" sz="1300" dirty="0"/>
          </a:p>
        </p:txBody>
      </p:sp>
      <p:sp>
        <p:nvSpPr>
          <p:cNvPr id="21" name="Text 11"/>
          <p:cNvSpPr txBox="1"/>
          <p:nvPr/>
        </p:nvSpPr>
        <p:spPr>
          <a:xfrm>
            <a:off x="3270850" y="4024196"/>
            <a:ext cx="26205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can’t take in this rule yet. Пример показывает, что новая мысль еще не усвоена. Это полезная фраза для чтения, когда текст или правило кажутся слишком сложными.
</a:t>
            </a:r>
            <a:endParaRPr lang="en-US" sz="105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Take: один глагол, много смыслов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 take легче запомнить, если учить их вместе с частицей и примером. Тогда английские тексты, диалоги и школьные задания становятся заметно понятнее и увереннее.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2026-05-31T06:33:16Z</dcterms:created>
  <dcterms:modified xsi:type="dcterms:W3CDTF">2026-05-31T06:33:16Z</dcterms:modified>
</cp:coreProperties>
</file>