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image" Target="../media/image-13-13.png"/><Relationship Id="rId14" Type="http://schemas.openxmlformats.org/officeDocument/2006/relationships/image" Target="../media/image-13-14.png"/><Relationship Id="rId15" Type="http://schemas.openxmlformats.org/officeDocument/2006/relationships/image" Target="../media/image-13-15.png"/><Relationship Id="rId16" Type="http://schemas.openxmlformats.org/officeDocument/2006/relationships/image" Target="../media/image-13-16.png"/><Relationship Id="rId17" Type="http://schemas.openxmlformats.org/officeDocument/2006/relationships/image" Target="../media/image-13-17.png"/><Relationship Id="rId18" Type="http://schemas.openxmlformats.org/officeDocument/2006/relationships/image" Target="../media/image-13-18.png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Россияне на рынке труда: география труда в современной России
</a:t>
            </a:r>
            <a:endParaRPr lang="en-US" sz="2223" dirty="0"/>
          </a:p>
        </p:txBody>
      </p:sp>
      <p:sp>
        <p:nvSpPr>
          <p:cNvPr id="7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место жизни влияет на профессию, занятость и доходы людей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труда и занятость населения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рынка труда показывает, как население и хозяйство связаны на одной территории. На работу людей влияют расселение, города, транспорт, природа и специализация районов, поэтому условия занятости в России сильно различаются от региона к региону.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Трудовые ресурсы России: кто участвует в экономике
</a:t>
            </a:r>
            <a:endParaRPr lang="en-US" sz="22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22300" y="1686504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входит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трудовые ресурсы входят люди трудоспособного возраста, а также часть подростков и пенсионеров, которые продолжают работать. Именно они обеспечивают большую часть экономической активности страны.
</a:t>
            </a:r>
            <a:endParaRPr lang="en-US" sz="1003" dirty="0"/>
          </a:p>
        </p:txBody>
      </p:sp>
      <p:sp>
        <p:nvSpPr>
          <p:cNvPr id="11" name="Text 3"/>
          <p:cNvSpPr txBox="1"/>
          <p:nvPr/>
        </p:nvSpPr>
        <p:spPr>
          <a:xfrm>
            <a:off x="3193656" y="1686485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занятости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россиян работает по найму, но растёт и число самозанятых, а также индивидуальных предпринимателей. Это показывает, что рынок труда становится более разнообразным.
</a:t>
            </a:r>
            <a:endParaRPr lang="en-US" sz="1003" dirty="0"/>
          </a:p>
        </p:txBody>
      </p:sp>
      <p:sp>
        <p:nvSpPr>
          <p:cNvPr id="12" name="Text 4"/>
          <p:cNvSpPr txBox="1"/>
          <p:nvPr/>
        </p:nvSpPr>
        <p:spPr>
          <a:xfrm>
            <a:off x="322275" y="3425047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населения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 работе зависит от возраста, пола, образования и места жительства. В крупных городах возможностей обычно больше, чем в небольших населённых пунктах и отдалённых районах.
</a:t>
            </a:r>
            <a:endParaRPr lang="en-US" sz="1003" dirty="0"/>
          </a:p>
        </p:txBody>
      </p:sp>
      <p:sp>
        <p:nvSpPr>
          <p:cNvPr id="13" name="Text 5"/>
          <p:cNvSpPr txBox="1"/>
          <p:nvPr/>
        </p:nvSpPr>
        <p:spPr>
          <a:xfrm>
            <a:off x="3193625" y="3424997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жизнью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Трудовые ресурсы нужны почти во всех сферах: от заводов и транспорта до школ, больниц и сервисов. Чем лучше подготовлены люди, тем устойчивее развивается хозяйство.
</a:t>
            </a:r>
            <a:endParaRPr lang="en-US" sz="100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работают россияне: распределение занятости по отраслям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занятости в стране тесно связана с городской жизнью и специализацией регионов.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доля занятых приходится на услуги и торговлю, а также на крупные производственные и инфраструктурные сферы.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диаграмма по обобщённой структуре занятости в России
</a:t>
            </a:r>
            <a:endParaRPr lang="en-US" sz="65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665716"/>
            <a:ext cx="5253300" cy="11897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и их географическая привязка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профессии чаще встречаются там, где для них есть подходящие отрасли, население и условия работы.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профессий в регионе зависит от его хозяйственной специализации: где развита добыча, там нужны одни кадры, а где сельское хозяйство — другие.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примеров по теме «география профессий»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Навыки, которые нужны на современном рынке труда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61000" y="1629373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умения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большинства профессий важны грамотность, счёт, умение читать информацию и ясно выражать мысли. Без этих навыков трудно учиться, работать с документами и выполнять задания.
</a:t>
            </a:r>
            <a:endParaRPr lang="en-US" sz="1048" dirty="0"/>
          </a:p>
        </p:txBody>
      </p:sp>
      <p:sp>
        <p:nvSpPr>
          <p:cNvPr id="12" name="Text 3"/>
          <p:cNvSpPr txBox="1"/>
          <p:nvPr/>
        </p:nvSpPr>
        <p:spPr>
          <a:xfrm>
            <a:off x="261000" y="2493996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Командная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Работодатели ценят ответственность, дисциплину и умение сотрудничать с людьми. Эти качества помогают соблюдать правила, не срывать сроки и спокойно решать общие задачи.
</a:t>
            </a:r>
            <a:endParaRPr lang="en-US" sz="1048" dirty="0"/>
          </a:p>
        </p:txBody>
      </p:sp>
      <p:sp>
        <p:nvSpPr>
          <p:cNvPr id="13" name="Text 4"/>
          <p:cNvSpPr txBox="1"/>
          <p:nvPr/>
        </p:nvSpPr>
        <p:spPr>
          <a:xfrm>
            <a:off x="258450" y="3358618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грамотность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видов занятости полезно понимать карту, расстояния и транспортные пути. Такие знания особенно важны для водителей, логистов, строителей и специалистов по снабжению.
</a:t>
            </a:r>
            <a:endParaRPr lang="en-US" sz="1048" dirty="0"/>
          </a:p>
        </p:txBody>
      </p:sp>
      <p:sp>
        <p:nvSpPr>
          <p:cNvPr id="14" name="Text 5"/>
          <p:cNvSpPr txBox="1"/>
          <p:nvPr/>
        </p:nvSpPr>
        <p:spPr>
          <a:xfrm>
            <a:off x="258450" y="4223225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навыки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Компьютерная грамотность нужна всё чаще: от поиска данных до работы с онлайн-сервисами. Она помогает и в городе, и в удалённой работе, и на производстве.
</a:t>
            </a:r>
            <a:endParaRPr lang="en-US" sz="104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школьника к первой профессии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построена по шагам профессионального выбора и подготовки к работе.
</a:t>
            </a:r>
            <a:endParaRPr lang="en-US" sz="112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 разных регионах России разные возможности для работы
</a:t>
            </a:r>
            <a:endParaRPr lang="en-US" sz="2223" dirty="0"/>
          </a:p>
        </p:txBody>
      </p:sp>
      <p:sp>
        <p:nvSpPr>
          <p:cNvPr id="11" name="Text 2"/>
          <p:cNvSpPr txBox="1"/>
          <p:nvPr/>
        </p:nvSpPr>
        <p:spPr>
          <a:xfrm>
            <a:off x="323725" y="1747050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мегаполисах больше вакансий в услугах, торговле, образовании, транспорте и IT. Здесь сосредоточены офисы, магазины, учреждения и крупные компании, поэтому выбор работы шире.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23725" y="2573683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районы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районах с заводами и добычей чаще требуются рабочие, инженеры, технологи и машинисты оборудования. Здесь занятость связана с производством и обслуживанием техники.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23725" y="3400316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Сельская местность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сельских территориях важны агрономы, механизаторы, ветеринары и работники переработки. Эти профессии нужны там, где главную роль играет сельское хозяйство и работа с природой.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23725" y="4226950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расстояния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регионами усиливают расстояния, климат и доступность дорог. Чем сложнее добираться до места, тем уже выбор профессий и труднее найти подходящую работу.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Занятость и безработица: как меняются показатели по годам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рынок труда заметно влияют кризисы, изменения в экономике и различия между крупными городами и удалёнными территориями.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роста безработицы в 2020 году показатели постепенно улучшались, а число вакансий росло вместе с восстановлением экономики.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на основе общих тенденций рынка труда России, 2019–2023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221546"/>
            <a:ext cx="9144000" cy="29200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Удаленная работа и цифровые профессии в пространстве страны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303107" y="188692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она появилась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Удалённая работа стала особенно заметной после 2020 года. Она позволила многим специалистам выполнять задачи не только в офисе, но и из дома или другого города.
</a:t>
            </a:r>
            <a:endParaRPr lang="en-US" sz="1003" dirty="0"/>
          </a:p>
        </p:txBody>
      </p:sp>
      <p:sp>
        <p:nvSpPr>
          <p:cNvPr id="12" name="Text 3"/>
          <p:cNvSpPr txBox="1"/>
          <p:nvPr/>
        </p:nvSpPr>
        <p:spPr>
          <a:xfrm>
            <a:off x="2541873" y="188690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профессии подходят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формат удобен для программистов, дизайнеров, переводчиков, операторов поддержки и части офисных сотрудников. Их работа связана с компьютером и цифровыми сервисами.
</a:t>
            </a:r>
            <a:endParaRPr lang="en-US" sz="1003" dirty="0"/>
          </a:p>
        </p:txBody>
      </p:sp>
      <p:sp>
        <p:nvSpPr>
          <p:cNvPr id="13" name="Text 4"/>
          <p:cNvSpPr txBox="1"/>
          <p:nvPr/>
        </p:nvSpPr>
        <p:spPr>
          <a:xfrm>
            <a:off x="4780629" y="188690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для успеха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удалённой работы важны стабильный интернет, компьютер, самоорганизация и умение планировать время. Без этих условий трудно соблюдать сроки и общаться с коллегами.
</a:t>
            </a:r>
            <a:endParaRPr lang="en-US" sz="1003" dirty="0"/>
          </a:p>
        </p:txBody>
      </p:sp>
      <p:sp>
        <p:nvSpPr>
          <p:cNvPr id="14" name="Text 5"/>
          <p:cNvSpPr txBox="1"/>
          <p:nvPr/>
        </p:nvSpPr>
        <p:spPr>
          <a:xfrm>
            <a:off x="7019408" y="188700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стране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профессии уменьшают зависимость от расстояний и помогают людям из разных регионов участвовать в общей экономике. Это расширяет выбор работы для жителей страны.
</a:t>
            </a:r>
            <a:endParaRPr lang="en-US" sz="100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87840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чего зависит заработная плата в разных местах страны
</a:t>
            </a:r>
            <a:endParaRPr lang="en-US" sz="2223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238671"/>
            <a:ext cx="16512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Профессия и редкость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и реже встречается профессия, тем выше может быть доход. Особенно это заметно в добывающей промышленности, IT, управлении и финансовой сфере, где нужны узкие знания и высокая ответственность.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963166" y="1238671"/>
            <a:ext cx="16512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опыт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Зарплата обычно растет вместе с уровнем образования, практическими навыками и стажем. Работодатели ценят специалистов, которые умеют быстро решать задачи, работать без ошибок и осваивать новые технологии.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746332" y="1238671"/>
            <a:ext cx="16512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проживания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Москве, Санкт-Петербурге и крупных промышленных центрах оплата труда чаще выше, чем в небольших городах и сельской местности. Это связано с более дорогой жизнью, большим числом вакансий и развитым бизнесом.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529494" y="1238671"/>
            <a:ext cx="16512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 на кадры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регионе не хватает работников, работодатели чаще предлагают более высокую зарплату, чтобы привлечь людей. Так бывает там, где нужны водители, инженеры, врачи, строители и специалисты рабочих профессий.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7312660" y="1238671"/>
            <a:ext cx="16512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Сложность условий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 удаленных районах, на вредном производстве или вахтовым способом нередко оплачивается выше обычной. Дополнительная оплата компенсирует трудность дороги, сменный график и более тяжелые условия труда.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000" y="1446891"/>
            <a:ext cx="8784000" cy="198931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22688" y="297521"/>
            <a:ext cx="6277800" cy="7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различия рынка труда в России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0941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занятость меняется в зависимости от хозяйственной специализации территории.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463900" y="40940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развиты услуги и управление, больше офисных и цифровых профессий; в промышленных и сельских районах преобладают технические и производственные специальности.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63375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особенностям хозяйства регионов России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451" y="2371621"/>
            <a:ext cx="204900" cy="182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66063" y="2380727"/>
            <a:ext cx="204900" cy="1639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26863" y="2380727"/>
            <a:ext cx="204900" cy="16392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487676" y="2371621"/>
            <a:ext cx="204900" cy="182133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245551" y="2362487"/>
            <a:ext cx="200400" cy="200400"/>
          </a:xfrm>
          <a:prstGeom prst="rect">
            <a:avLst/>
          </a:prstGeom>
        </p:spPr>
      </p:pic>
      <p:pic>
        <p:nvPicPr>
          <p:cNvPr id="19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0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особенно не хватает работников
</a:t>
            </a:r>
            <a:endParaRPr lang="en-US" sz="1823" dirty="0"/>
          </a:p>
        </p:txBody>
      </p:sp>
      <p:sp>
        <p:nvSpPr>
          <p:cNvPr id="21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22" name="Text 2"/>
          <p:cNvSpPr txBox="1"/>
          <p:nvPr/>
        </p:nvSpPr>
        <p:spPr>
          <a:xfrm>
            <a:off x="507697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профессии
</a:t>
            </a:r>
            <a:pPr algn="l" indent="0" marL="0">
              <a:lnSpc>
                <a:spcPct val="115000"/>
              </a:lnSpc>
              <a:buNone/>
            </a:pPr>
            <a:r>
              <a:rPr lang="en-US" sz="3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предприятиях и стройках особенно нужны люди, которые умеют работать руками и соблюдать технику безопасности. Спрос высок на сварщиков, слесарей, станочников и других специалистов производства.
</a:t>
            </a:r>
            <a:endParaRPr lang="en-US" sz="778" dirty="0"/>
          </a:p>
        </p:txBody>
      </p:sp>
      <p:sp>
        <p:nvSpPr>
          <p:cNvPr id="23" name="Text 3"/>
          <p:cNvSpPr txBox="1"/>
          <p:nvPr/>
        </p:nvSpPr>
        <p:spPr>
          <a:xfrm>
            <a:off x="2263330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Водители и логистика
</a:t>
            </a:r>
            <a:pPr algn="l" indent="0" marL="0">
              <a:lnSpc>
                <a:spcPct val="115000"/>
              </a:lnSpc>
              <a:buNone/>
            </a:pPr>
            <a:r>
              <a:rPr lang="en-US" sz="4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Перевозки нужны в любом регионе, поэтому не хватает водителей, экспедиторов и работников складов. Дефицит усиливается там, где большие расстояния, слабая транспортная сеть и много доставок.
</a:t>
            </a:r>
            <a:endParaRPr lang="en-US" sz="761" dirty="0"/>
          </a:p>
        </p:txBody>
      </p:sp>
      <p:sp>
        <p:nvSpPr>
          <p:cNvPr id="24" name="Text 4"/>
          <p:cNvSpPr txBox="1"/>
          <p:nvPr/>
        </p:nvSpPr>
        <p:spPr>
          <a:xfrm>
            <a:off x="4024116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
</a:t>
            </a:r>
            <a:pPr algn="l" indent="0" marL="0">
              <a:lnSpc>
                <a:spcPct val="115000"/>
              </a:lnSpc>
              <a:buNone/>
            </a:pPr>
            <a:r>
              <a:rPr lang="en-US" sz="4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Школам особенно важно сохранять педагогов в малых городах и сельской местности. Здесь сложнее привлечь молодых специалистов, а нагрузка часто выше из-за нехватки кадров и большой ответственности.
</a:t>
            </a:r>
            <a:endParaRPr lang="en-US" sz="750" dirty="0"/>
          </a:p>
        </p:txBody>
      </p:sp>
      <p:sp>
        <p:nvSpPr>
          <p:cNvPr id="25" name="Text 5"/>
          <p:cNvSpPr txBox="1"/>
          <p:nvPr/>
        </p:nvSpPr>
        <p:spPr>
          <a:xfrm>
            <a:off x="5786346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Врачи
</a:t>
            </a:r>
            <a:pPr algn="l" indent="0" marL="0">
              <a:lnSpc>
                <a:spcPct val="115000"/>
              </a:lnSpc>
              <a:buNone/>
            </a:pPr>
            <a:r>
              <a:rPr lang="en-US" sz="4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работники нужны почти везде, но особенно остро дефицит ощущается в районных центрах и отдаленных территориях. Здесь важны не только знания, но и готовность работать с высокой нагрузкой.
</a:t>
            </a:r>
            <a:endParaRPr lang="en-US" sz="789" dirty="0"/>
          </a:p>
        </p:txBody>
      </p:sp>
      <p:sp>
        <p:nvSpPr>
          <p:cNvPr id="26" name="Text 6"/>
          <p:cNvSpPr txBox="1"/>
          <p:nvPr/>
        </p:nvSpPr>
        <p:spPr>
          <a:xfrm>
            <a:off x="7541294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Инженеры и ремонтники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хозяйство зависит от техники, поэтому нужны инженеры, наладчики и специалисты по ремонту оборудования. Их нехватка заметна там, где развиваются производство, транспорт и энергетика.
</a:t>
            </a:r>
            <a:endParaRPr lang="en-US" sz="74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профессию с учетом карты России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интерес школьника превращается в осознанный выбор профессии с учетом спроса в регионе.
</a:t>
            </a:r>
            <a:endParaRPr lang="en-US" sz="112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занятости, которые встречаются в России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занятости помогают людям совмещать учебу, семью, переезд или смену профессии. В городах особенно быстро растут гибкие форматы работы.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Основой рынка труда остается полная занятость, но гибкие формы постепенно усиливаются, отражая цифровизацию и изменение образа жизни.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на основе общих особенностей рынка труда России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Трудовые права и ограничения для подростков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61000" y="1619622"/>
            <a:ext cx="42279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Официальное оформление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Подросток, как и взрослый работник, имеет право на договор, оплату труда и понятные условия работы. Официальное оформление защищает от задержек зарплаты и скрытых обязанностей.
</a:t>
            </a:r>
            <a:endParaRPr lang="en-US" sz="881" dirty="0"/>
          </a:p>
        </p:txBody>
      </p:sp>
      <p:sp>
        <p:nvSpPr>
          <p:cNvPr id="12" name="Text 3"/>
          <p:cNvSpPr txBox="1"/>
          <p:nvPr/>
        </p:nvSpPr>
        <p:spPr>
          <a:xfrm>
            <a:off x="261000" y="2308226"/>
            <a:ext cx="42279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Безопасные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несовершеннолетних особенно важна защита от вредных и опасных работ. Рабочее место должно быть безопасным, а нагрузка — соответствовать возрасту и состоянию здоровья.
</a:t>
            </a:r>
            <a:endParaRPr lang="en-US" sz="881" dirty="0"/>
          </a:p>
        </p:txBody>
      </p:sp>
      <p:sp>
        <p:nvSpPr>
          <p:cNvPr id="13" name="Text 4"/>
          <p:cNvSpPr txBox="1"/>
          <p:nvPr/>
        </p:nvSpPr>
        <p:spPr>
          <a:xfrm>
            <a:off x="258450" y="2996828"/>
            <a:ext cx="42279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Ограниченное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не должны работать слишком долго, чтобы не мешать учебе и отдыху. Ограничение по времени помогает сохранить силы, внимательность и нормальный режим дня.
</a:t>
            </a:r>
            <a:endParaRPr lang="en-US" sz="881" dirty="0"/>
          </a:p>
        </p:txBody>
      </p:sp>
      <p:sp>
        <p:nvSpPr>
          <p:cNvPr id="14" name="Text 5"/>
          <p:cNvSpPr txBox="1"/>
          <p:nvPr/>
        </p:nvSpPr>
        <p:spPr>
          <a:xfrm>
            <a:off x="258450" y="3685419"/>
            <a:ext cx="42279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 на тяжелый труд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привлекать несовершеннолетних к тяжелым, подземным и другим опасным видам работ. Такие ограничения нужны, чтобы избежать травм и перегрузки в период роста организма.
</a:t>
            </a:r>
            <a:endParaRPr lang="en-US" sz="881" dirty="0"/>
          </a:p>
        </p:txBody>
      </p:sp>
      <p:sp>
        <p:nvSpPr>
          <p:cNvPr id="15" name="Text 6"/>
          <p:cNvSpPr txBox="1"/>
          <p:nvPr/>
        </p:nvSpPr>
        <p:spPr>
          <a:xfrm>
            <a:off x="258450" y="4374020"/>
            <a:ext cx="42279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на отдых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Работник любого возраста имеет право на перерывы и отдых, а подростку это особенно необходимо. Отдых помогает успешно учиться, восстанавливаться и безопасно начинать трудовой путь.
</a:t>
            </a:r>
            <a:endParaRPr lang="en-US" sz="88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к профессии в школе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Кружок, который открывает интерес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занятии по робототехнике ученик впервые понимает, что любимая математика может стать основой будущей профессии. Когда он собирает модель и находит ошибку, появляется интерес к инженерии и точным наукам.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Экскурсия на предприятие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экскурсии на завод школьники видят, как работают специалисты разных профилей: оператор, технолог, мастер участка. Живой разговор с ними помогает понять, какие предметы пригодятся и почему дисциплина так важна.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Профпроба в школьном кабинете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пробном занятии ребята примеряют разные роли: один составляет карту маршрута, другой считает расход материалов, третий готовит краткое сообщение. Такой опыт показывает, как знания из уроков связаны с реальной работой.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ценят работодатели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высокой квалификации человек должен уметь работать по правилам, общаться с коллегами и выполнять задачи вовремя. Эти качества помогают в любой сфере.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Работодатели оценивают не только знания, но и надежность, организованность и готовность учиться. Именно они помогают быстро влиться в коллектив и освоить новую работу.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общим требованиям работодателей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5992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занятости в России и география новых профессий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394025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Сейчас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труда уже меняется: растет значение цифровых сервисов, дистанционной работы и быстрой доставки. Людям все чаще нужны навыки общения, работы с информацией и техникой.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55975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Ближайшие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будут развиваться IT, медицина, образование, логистика и сервис. В этих сферах важны специалисты, которые умеют работать с людьми, данными и современным оборудованием.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72548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автоматизации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Рутинные операции постепенно выполняют машины и программы. Это сокращает простую однообразную работу, но повышает спрос на тех, кто умеет управлять техникой и решать нестандартные задачи.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89121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будущего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рабочие места появятся там, где соединяются технологии и география: в транспорте, переработке данных, инженерии, экологии и распределении товаров по стране.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труда России читается по карте страны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люди, какие отрасли развиты и как устроен транспорт — все это влияет на работу и зарплаты. Понимая карту России, легче выбрать профессию и увидеть свои возможности.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2026-06-02T16:36:19Z</dcterms:created>
  <dcterms:modified xsi:type="dcterms:W3CDTF">2026-06-02T16:36:19Z</dcterms:modified>
</cp:coreProperties>
</file>