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Античное Средиземноморье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морских связей, а не только храмов и войн.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Пиреней до Леванта существовал общий морской мир, где города, рынки и армии были связаны путями через море.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прибрежных цивилизаций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античной истории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Периодизация показывает, как локальные сообщества постепенно превратились в крупный межрегиональный мир.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региона развивалась через смену центров силы: от греческих полисов к эллинистическим державам и Риму.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историческая периодизация античности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как единое пространство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8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арена
</a:t>
            </a:r>
            <a:pPr algn="l" indent="0" marL="0">
              <a:lnSpc>
                <a:spcPct val="100000"/>
              </a:lnSpc>
              <a:buNone/>
            </a:pPr>
            <a:r>
              <a:rPr lang="en-US" sz="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Средиземное море связывало берега Европы, Азии и Африки в единую систему обмена. Через него проходили люди, товары, военные корабли и новости.
</a:t>
            </a:r>
            <a:endParaRPr lang="en-US" sz="1396" dirty="0"/>
          </a:p>
        </p:txBody>
      </p:sp>
      <p:sp>
        <p:nvSpPr>
          <p:cNvPr id="13" name="Text 3"/>
          <p:cNvSpPr txBox="1"/>
          <p:nvPr/>
        </p:nvSpPr>
        <p:spPr>
          <a:xfrm>
            <a:off x="337608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портов
</a:t>
            </a:r>
            <a:pPr algn="l" indent="0" marL="0">
              <a:lnSpc>
                <a:spcPct val="100000"/>
              </a:lnSpc>
              <a:buNone/>
            </a:pPr>
            <a:r>
              <a:rPr lang="en-US" sz="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Местоположение портов часто было важнее размеров государства. Удобные бухты, проливы и островные стоянки ускоряли торговлю и делали города богаче.
</a:t>
            </a:r>
            <a:endParaRPr lang="en-US" sz="1396" dirty="0"/>
          </a:p>
        </p:txBody>
      </p:sp>
      <p:sp>
        <p:nvSpPr>
          <p:cNvPr id="14" name="Text 4"/>
          <p:cNvSpPr txBox="1"/>
          <p:nvPr/>
        </p:nvSpPr>
        <p:spPr>
          <a:xfrm>
            <a:off x="2859720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и сезоны
</a:t>
            </a:r>
            <a:pPr algn="l" indent="0" marL="0">
              <a:lnSpc>
                <a:spcPct val="100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зависело от ветров и сезона, поэтому маршруты были не случайными, а повторяемыми. Это формировало привычные торговые коридоры и устойчивые связи.
</a:t>
            </a:r>
            <a:endParaRPr lang="en-US" sz="1304" dirty="0"/>
          </a:p>
        </p:txBody>
      </p:sp>
      <p:sp>
        <p:nvSpPr>
          <p:cNvPr id="15" name="Text 5"/>
          <p:cNvSpPr txBox="1"/>
          <p:nvPr/>
        </p:nvSpPr>
        <p:spPr>
          <a:xfrm>
            <a:off x="2859720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Города-узлы
</a:t>
            </a:r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таком пространстве выросли Афины, Карфаген, Александрия и Рим. Их влияние усиливалось не только сушей, но и морем.
</a:t>
            </a:r>
            <a:endParaRPr lang="en-US" sz="149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цивилизации и их особенности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центра античного мира отличались устройством, ресурсами и способом расширения влияния.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цивилизация развивала собственную сильную сторону, но все зависели от морских связей.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Древней Греции, Рима, Карфагена и эллинистического Египта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ландшафт влиял на образ жизни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75675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Греции горный рельеф дробил пространство на небольшие долины. Из-за этого города часто развивались отдельно и сохраняли политическую самостоятельность, превращаясь в полисы.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29313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и Африка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Италии и Северной Африке было больше равнин и плодородных земель. Здесь легче возникали крупные хозяйства, устойчивое земледелие и плотная сеть городов.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082963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портов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соединяло разные природные зоны лучше любых сухопутных дорог. Порты позволяли обменивать зерно, масло, ремесленные изделия и военные ресурсы между регионами.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экономика морского мира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7837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товары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Оливковое масло, вино и зерно были базовыми товарами античного обмена. Они обеспечивали не только питание, но и доход городов, владевших удобными портами и складами.
</a:t>
            </a:r>
            <a:endParaRPr lang="en-US" sz="1246" dirty="0"/>
          </a:p>
        </p:txBody>
      </p:sp>
      <p:sp>
        <p:nvSpPr>
          <p:cNvPr id="13" name="Text 3"/>
          <p:cNvSpPr txBox="1"/>
          <p:nvPr/>
        </p:nvSpPr>
        <p:spPr>
          <a:xfrm>
            <a:off x="7837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Керамика и амфоры служили не просто тарой, а показателем дальних поставок. Археологи находят их в десятках портов, что подтверждает масштаб морской торговли.
</a:t>
            </a:r>
            <a:endParaRPr lang="en-US" sz="1246" dirty="0"/>
          </a:p>
        </p:txBody>
      </p:sp>
      <p:sp>
        <p:nvSpPr>
          <p:cNvPr id="14" name="Text 4"/>
          <p:cNvSpPr txBox="1"/>
          <p:nvPr/>
        </p:nvSpPr>
        <p:spPr>
          <a:xfrm>
            <a:off x="33130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Афин
</a:t>
            </a:r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особенно зависели от ввоза хлеба из Причерноморья и Египта. Без регулярных поставок город не мог прокормить многочисленное население.
</a:t>
            </a:r>
            <a:endParaRPr lang="en-US" sz="1278" dirty="0"/>
          </a:p>
        </p:txBody>
      </p:sp>
      <p:sp>
        <p:nvSpPr>
          <p:cNvPr id="15" name="Text 5"/>
          <p:cNvSpPr txBox="1"/>
          <p:nvPr/>
        </p:nvSpPr>
        <p:spPr>
          <a:xfrm>
            <a:off x="33130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Зерновой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6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Александрия стала важнейшим зерновым узлом восточного Средиземноморья. Через неё проходили большие объёмы продовольствия, а вместе с ними — люди, деньги и идеи.
</a:t>
            </a:r>
            <a:endParaRPr lang="en-US" sz="119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как центр средиземноморской экономики
</a:t>
            </a:r>
            <a:endParaRPr lang="en-US" sz="2888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провинций превращал Рим в центр перераспределения ресурсов между разными частями Средиземноморья.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мощь Рима держалась на связке провинциального производства и портовой логистики.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обобщение по экономике Римской империи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море превращалось в источник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морского господства в античном Средиземноморье
</a:t>
            </a:r>
            <a:endParaRPr lang="en-US" sz="2953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14942"/>
            <a:ext cx="5266500" cy="20833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и Спарта: два типа полиса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один и тот же полис мог строиться на разных ценностях.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модели были устойчивыми, но опирались на разные ресурсы и представления о гражданине.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античной истории и классических источников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212 год н. э.
</a:t>
            </a:r>
            <a:pPr algn="ctr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переломный момент в истории римского гражданства.
</a:t>
            </a:r>
            <a:endParaRPr lang="en-US" sz="646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Эдикт Каракаллы 212 года н. э. почти всех свободных жителей империи включил в число граждан, резко расширив политическое сообщество.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Эдикт Каракаллы (Constitutio Antoniniana), 212 год н. э.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 век до н. э.
</a:t>
            </a:r>
            <a:pPr algn="ctr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время, когда личная несвобода была тесно связана с долгом.
</a:t>
            </a:r>
            <a:endParaRPr lang="en-US" sz="646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Долговая зависимость в раннем Риме могла привести к обращению в рабство: закон XII таблиц допускал жесткие формы взыскания долга.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XII таблиц; античная правовая традиция.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16" y="1342500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культы
</a:t>
            </a:r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религия не была единой системой: каждый город почитал своих богов, соблюдал местные обряды и связывал их с собственной историей и политической памятью.
</a:t>
            </a:r>
            <a:endParaRPr lang="en-US" sz="1499" dirty="0"/>
          </a:p>
        </p:txBody>
      </p:sp>
      <p:sp>
        <p:nvSpPr>
          <p:cNvPr id="10" name="Text 1"/>
          <p:cNvSpPr txBox="1"/>
          <p:nvPr/>
        </p:nvSpPr>
        <p:spPr>
          <a:xfrm>
            <a:off x="337616" y="2378243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как 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объясняли происхождение династий, победы и морские путешествия, поэтому религиозные сюжеты были частью общественного языка, а не только частной веры.
</a:t>
            </a:r>
            <a:endParaRPr lang="en-US" sz="1499" dirty="0"/>
          </a:p>
        </p:txBody>
      </p:sp>
      <p:sp>
        <p:nvSpPr>
          <p:cNvPr id="11" name="Text 2"/>
          <p:cNvSpPr txBox="1"/>
          <p:nvPr/>
        </p:nvSpPr>
        <p:spPr>
          <a:xfrm>
            <a:off x="337616" y="3416968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Делос, Дельфы и Олимпия объединяли паломников, торговцев и послов; такие святилища работали как центры общения, авторитета и общегреческой идентичности.
</a:t>
            </a:r>
            <a:endParaRPr lang="en-US" sz="1499" dirty="0"/>
          </a:p>
        </p:txBody>
      </p:sp>
      <p:sp>
        <p:nvSpPr>
          <p:cNvPr id="12" name="Text 3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Религия, мифы и священные места
</a:t>
            </a:r>
            <a:endParaRPr lang="en-US" sz="3200" dirty="0"/>
          </a:p>
        </p:txBody>
      </p:sp>
      <p:sp>
        <p:nvSpPr>
          <p:cNvPr id="13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767" y="1258598"/>
            <a:ext cx="1710236" cy="21782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037" y="1258598"/>
            <a:ext cx="1710236" cy="2178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885" y="1258598"/>
            <a:ext cx="1710236" cy="217821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1164" y="1258598"/>
            <a:ext cx="1710236" cy="217821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художественный язык
</a:t>
            </a:r>
            <a:endParaRPr lang="en-US" sz="3175" dirty="0"/>
          </a:p>
        </p:txBody>
      </p:sp>
      <p:sp>
        <p:nvSpPr>
          <p:cNvPr id="8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3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732" dirty="0"/>
          </a:p>
        </p:txBody>
      </p:sp>
      <p:sp>
        <p:nvSpPr>
          <p:cNvPr id="9" name="Text 2"/>
          <p:cNvSpPr txBox="1"/>
          <p:nvPr/>
        </p:nvSpPr>
        <p:spPr>
          <a:xfrm>
            <a:off x="799449" y="3662955"/>
            <a:ext cx="1710872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как символ
</a:t>
            </a:r>
            <a:pPr algn="ctr" indent="0" marL="0">
              <a:lnSpc>
                <a:spcPct val="100000"/>
              </a:lnSpc>
              <a:buNone/>
            </a:pPr>
            <a:r>
              <a:rPr lang="en-US" sz="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храм строился как образ порядка и меры. Его колонны, фронтоны и точные пропорции делали здание видимым символом города, покровительства богов и общественного достоинства.
</a:t>
            </a:r>
            <a:endParaRPr lang="en-US" sz="1035" dirty="0"/>
          </a:p>
        </p:txBody>
      </p:sp>
      <p:sp>
        <p:nvSpPr>
          <p:cNvPr id="10" name="Text 3"/>
          <p:cNvSpPr txBox="1"/>
          <p:nvPr/>
        </p:nvSpPr>
        <p:spPr>
          <a:xfrm>
            <a:off x="2711719" y="3662955"/>
            <a:ext cx="1710872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империи
</a:t>
            </a:r>
            <a:pPr algn="ctr" indent="0" marL="0">
              <a:lnSpc>
                <a:spcPct val="100000"/>
              </a:lnSpc>
              <a:buNone/>
            </a:pPr>
            <a:r>
              <a:rPr lang="en-US" sz="5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превратили архитектуру в язык власти и массовых зрелищ. Амфитеатры, термы и базилики показывали, что империя умеет организовывать пространство, людей и повседневную жизнь.
</a:t>
            </a:r>
            <a:endParaRPr lang="en-US" sz="995" dirty="0"/>
          </a:p>
        </p:txBody>
      </p:sp>
      <p:sp>
        <p:nvSpPr>
          <p:cNvPr id="11" name="Text 4"/>
          <p:cNvSpPr txBox="1"/>
          <p:nvPr/>
        </p:nvSpPr>
        <p:spPr>
          <a:xfrm>
            <a:off x="4671567" y="3662955"/>
            <a:ext cx="1710872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связей
</a:t>
            </a:r>
            <a:pPr algn="ctr" indent="0" marL="0">
              <a:lnSpc>
                <a:spcPct val="100000"/>
              </a:lnSpc>
              <a:buNone/>
            </a:pPr>
            <a:r>
              <a:rPr lang="en-US" sz="5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Мозаики Карфагена и другие декоративные ансамбли рассказывали о достатке, вкусах и связях Средиземноморья. В них сочетались местные мотивы и общие художественные приемы античного мира.
</a:t>
            </a:r>
            <a:endParaRPr lang="en-US" sz="995" dirty="0"/>
          </a:p>
        </p:txBody>
      </p:sp>
      <p:sp>
        <p:nvSpPr>
          <p:cNvPr id="12" name="Text 5"/>
          <p:cNvSpPr txBox="1"/>
          <p:nvPr/>
        </p:nvSpPr>
        <p:spPr>
          <a:xfrm>
            <a:off x="6600846" y="3662955"/>
            <a:ext cx="1710872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 престиж
</a:t>
            </a:r>
            <a:pPr algn="ctr" indent="0" marL="0">
              <a:lnSpc>
                <a:spcPct val="100000"/>
              </a:lnSpc>
              <a:buNone/>
            </a:pPr>
            <a:r>
              <a:rPr lang="en-US" sz="5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Александрийский маяк стал не только инженерным достижением, но и знаком морской мощи. Подобные сооружения демонстрировали, как техника служила престижу и безопасности портового города.
</a:t>
            </a:r>
            <a:endParaRPr lang="en-US" sz="99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техника античности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знания были прикладными: они помогали измерять землю, строить сооружения, рассчитывать маршруты и объяснять небесные явления для календаря.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направления были связаны с практикой: теоретические идеи быстро превращались в инструменты для моря, строительства и управления.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Евклид, «Начала»; Архимед, трактаты по механике; Эратосфен, работы по географии.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культура речи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9383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База воспитания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8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греческой школе сначала осваивали основы письма, чтения и счета, затем переходили к музыке, гимнастике и риторике. Так формировался гражданин, способный говорить, слушать и участвовать в жизни полиса.
</a:t>
            </a:r>
            <a:endParaRPr lang="en-US" sz="1557" dirty="0"/>
          </a:p>
        </p:txBody>
      </p:sp>
      <p:sp>
        <p:nvSpPr>
          <p:cNvPr id="11" name="Text 3"/>
          <p:cNvSpPr txBox="1"/>
          <p:nvPr/>
        </p:nvSpPr>
        <p:spPr>
          <a:xfrm>
            <a:off x="2815034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Сила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Риторика была не украшением, а жизненно важным навыком. Умение строить аргумент, цитировать авторитет и отвечать на возражения открывало путь к политике, суду и общественному признанию.
</a:t>
            </a:r>
            <a:endParaRPr lang="en-US" sz="1665" dirty="0"/>
          </a:p>
        </p:txBody>
      </p:sp>
      <p:sp>
        <p:nvSpPr>
          <p:cNvPr id="12" name="Text 4"/>
          <p:cNvSpPr txBox="1"/>
          <p:nvPr/>
        </p:nvSpPr>
        <p:spPr>
          <a:xfrm>
            <a:off x="4970685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Школа для карьеры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Риме образование становилось ступенью к карьере. Молодой человек изучал право, историю и образцы речей, чтобы выступать в суде и на народных собраниях без ошибок и лишней импровизации.
</a:t>
            </a:r>
            <a:endParaRPr lang="en-US" sz="1529" dirty="0"/>
          </a:p>
        </p:txBody>
      </p:sp>
      <p:sp>
        <p:nvSpPr>
          <p:cNvPr id="13" name="Text 5"/>
          <p:cNvSpPr txBox="1"/>
          <p:nvPr/>
        </p:nvSpPr>
        <p:spPr>
          <a:xfrm>
            <a:off x="7126336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Социальный стандарт
</a:t>
            </a:r>
            <a:pPr algn="l" indent="0" marL="0">
              <a:lnSpc>
                <a:spcPct val="100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Публичное выступление ценилось как признак достоинства и компетентности. Поэтому учителя, ораторы и юристы передавали не только знания, но и нормы поведения в обществе.
</a:t>
            </a:r>
            <a:endParaRPr lang="en-US" sz="165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и римляне: что было общим и что различалось
</a:t>
            </a:r>
            <a:endParaRPr lang="en-US" sz="2641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греческого и римского мира показывает, как один создает культурные формы, а другой — политическую и правовую оболочку для их распространения.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задавали интеллектуальный язык античности, а римляне обеспечили ему долговечность через институты, дороги и единую административную систему.
</a:t>
            </a:r>
            <a:endParaRPr lang="en-US" sz="1187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исторические и культурные традиции; обобщение по материалам курса.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в портовых городах
</a:t>
            </a:r>
            <a:endParaRPr lang="en-US" sz="3191" dirty="0"/>
          </a:p>
        </p:txBody>
      </p:sp>
      <p:sp>
        <p:nvSpPr>
          <p:cNvPr id="12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783700" y="122677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амфоры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 портовом городе редко был замкнутым пространством: в нём хранили амфоры с маслом и вином, принимали гостей и ориентировались на товары, пришедшие по морю.
</a:t>
            </a:r>
            <a:endParaRPr lang="en-US" sz="1046" dirty="0"/>
          </a:p>
        </p:txBody>
      </p:sp>
      <p:sp>
        <p:nvSpPr>
          <p:cNvPr id="14" name="Text 3"/>
          <p:cNvSpPr txBox="1"/>
          <p:nvPr/>
        </p:nvSpPr>
        <p:spPr>
          <a:xfrm>
            <a:off x="783700" y="227682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и новости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связывал ремесленников, земледельцев и купцов. Здесь обменивались не только продуктами, но и новостями, ценами, слухами о войнах и решениях властей.
</a:t>
            </a:r>
            <a:endParaRPr lang="en-US" sz="1046" dirty="0"/>
          </a:p>
        </p:txBody>
      </p:sp>
      <p:sp>
        <p:nvSpPr>
          <p:cNvPr id="15" name="Text 4"/>
          <p:cNvSpPr txBox="1"/>
          <p:nvPr/>
        </p:nvSpPr>
        <p:spPr>
          <a:xfrm>
            <a:off x="783700" y="332687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причалов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Гавань задавала ритм всему городу. Приход кораблей означал работу грузчиков, рост налоговых сборов и появление людей из разных стран, говорящих на разных языках.
</a:t>
            </a:r>
            <a:endParaRPr lang="en-US" sz="1046" dirty="0"/>
          </a:p>
        </p:txBody>
      </p:sp>
      <p:sp>
        <p:nvSpPr>
          <p:cNvPr id="16" name="Text 5"/>
          <p:cNvSpPr txBox="1"/>
          <p:nvPr/>
        </p:nvSpPr>
        <p:spPr>
          <a:xfrm>
            <a:off x="3332450" y="122677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и отдых
</a:t>
            </a:r>
            <a:pPr algn="l" indent="0" marL="0">
              <a:lnSpc>
                <a:spcPct val="100000"/>
              </a:lnSpc>
              <a:buNone/>
            </a:pPr>
            <a:r>
              <a:rPr lang="en-US" sz="5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Бани и гимнасии были местом общения не меньше, чем отдыха. В них обсуждали политику, заключали знакомства и следили за городскими новостями.
</a:t>
            </a:r>
            <a:endParaRPr lang="en-US" sz="1097" dirty="0"/>
          </a:p>
        </p:txBody>
      </p:sp>
      <p:sp>
        <p:nvSpPr>
          <p:cNvPr id="17" name="Text 6"/>
          <p:cNvSpPr txBox="1"/>
          <p:nvPr/>
        </p:nvSpPr>
        <p:spPr>
          <a:xfrm>
            <a:off x="3332450" y="227682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как связь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игры собирали жителей вместе, создавая чувство общности даже в больших и разнородных городах, таких как Помпеи, Афины и Александрия.
</a:t>
            </a:r>
            <a:endParaRPr lang="en-US" sz="104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2846405"/>
            <a:ext cx="8034000" cy="15691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античность дошла до нас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Право
</a:t>
            </a:r>
            <a:pPr algn="l" indent="0" marL="0">
              <a:lnSpc>
                <a:spcPct val="100000"/>
              </a:lnSpc>
              <a:buNone/>
            </a:pPr>
            <a:r>
              <a:rPr lang="en-US" sz="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право стало одной из самых устойчивых частей античного наследия. Его нормы и принципы позже повлияли на европейские правовые системы и на представление о законе как об общем порядке.
</a:t>
            </a:r>
            <a:endParaRPr lang="en-US" sz="1322" dirty="0"/>
          </a:p>
        </p:txBody>
      </p:sp>
      <p:sp>
        <p:nvSpPr>
          <p:cNvPr id="11" name="Text 3"/>
          <p:cNvSpPr txBox="1"/>
          <p:nvPr/>
        </p:nvSpPr>
        <p:spPr>
          <a:xfrm>
            <a:off x="3329317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Язык
</a:t>
            </a:r>
            <a:pPr algn="l" indent="0" marL="0">
              <a:lnSpc>
                <a:spcPct val="100000"/>
              </a:lnSpc>
              <a:buNone/>
            </a:pPr>
            <a:r>
              <a:rPr lang="en-US" sz="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Латинский и греческий языки оставили след в словаре науки, политики и культуры. Через них в европейские языки вошли термины, которыми до сих пор описывают государство, школу и искусство.
</a:t>
            </a:r>
            <a:endParaRPr lang="en-US" sz="1334" dirty="0"/>
          </a:p>
        </p:txBody>
      </p:sp>
      <p:sp>
        <p:nvSpPr>
          <p:cNvPr id="12" name="Text 4"/>
          <p:cNvSpPr txBox="1"/>
          <p:nvPr/>
        </p:nvSpPr>
        <p:spPr>
          <a:xfrm>
            <a:off x="6082971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Пространство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унаследовала античные формы: арки, базилики, театры, площади и регулярную планировку. Они продолжают задавать представление о том, как должен выглядеть публичный город.
</a:t>
            </a:r>
            <a:endParaRPr lang="en-US" sz="126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Античное Средиземноморье — урок взаимосвязанного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15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Античное Средиземноморье важно сегодня потому, что оно показывает силу обмена между разными обществами. Именно в таком пространстве рождаются право, города, знания и общие культурные ориентиры.
</a:t>
            </a:r>
            <a:endParaRPr lang="en-US" sz="337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2026-07-26T01:02:59Z</dcterms:created>
  <dcterms:modified xsi:type="dcterms:W3CDTF">2026-07-26T01:02:59Z</dcterms:modified>
</cp:coreProperties>
</file>