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jpeg"/><Relationship Id="rId5" Type="http://schemas.openxmlformats.org/officeDocument/2006/relationships/image" Target="../media/image-4-5.jpe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image" Target="../media/image-16-9.png"/><Relationship Id="rId10" Type="http://schemas.openxmlformats.org/officeDocument/2006/relationships/image" Target="../media/image-16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71276" y="392225"/>
            <a:ext cx="3797098" cy="4359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9267" y="592776"/>
            <a:ext cx="4040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 Инфузории, или Ресничные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565825" y="4355350"/>
            <a:ext cx="3201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8" name="Text 2"/>
          <p:cNvSpPr txBox="1"/>
          <p:nvPr/>
        </p:nvSpPr>
        <p:spPr>
          <a:xfrm>
            <a:off x="547451" y="1757775"/>
            <a:ext cx="36360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 одноклеточных, где движение, питание и размножение совмещены в одной клетке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72172" y="392225"/>
            <a:ext cx="3396955" cy="4359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5825" y="592775"/>
            <a:ext cx="42075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Знакомство с инфузориями: простейшие, которые удивляют сложностью
</a:t>
            </a:r>
            <a:endParaRPr lang="en-US" sz="1812" dirty="0"/>
          </a:p>
        </p:txBody>
      </p:sp>
      <p:sp>
        <p:nvSpPr>
          <p:cNvPr id="6" name="Text 1"/>
          <p:cNvSpPr txBox="1"/>
          <p:nvPr/>
        </p:nvSpPr>
        <p:spPr>
          <a:xfrm>
            <a:off x="565825" y="3777250"/>
            <a:ext cx="3215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Инфузории — одноклеточные организмы, в которых одна клетка выполняет почти все жизненные функции. На их примере удобно понять, как устроена живая клетка и как работают движение, питание, дыхание и размножение.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86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72172" y="392225"/>
            <a:ext cx="3396955" cy="4359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65825" y="592775"/>
            <a:ext cx="42075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признак ресничных — реснички
</a:t>
            </a:r>
            <a:endParaRPr lang="en-US" sz="1812" dirty="0"/>
          </a:p>
        </p:txBody>
      </p:sp>
      <p:sp>
        <p:nvSpPr>
          <p:cNvPr id="10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86" dirty="0"/>
          </a:p>
        </p:txBody>
      </p:sp>
      <p:sp>
        <p:nvSpPr>
          <p:cNvPr id="11" name="Text 2"/>
          <p:cNvSpPr txBox="1"/>
          <p:nvPr/>
        </p:nvSpPr>
        <p:spPr>
          <a:xfrm>
            <a:off x="565825" y="2162350"/>
            <a:ext cx="3992100" cy="56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 коротких «весел»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Поверхность инфузории покрыта множеством мелких ресничек. Они действуют согласованно, создавая ритмичные волны, благодаря которым клетка уверенно движется в воде.
</a:t>
            </a:r>
            <a:endParaRPr lang="en-US" sz="800" dirty="0"/>
          </a:p>
        </p:txBody>
      </p:sp>
      <p:sp>
        <p:nvSpPr>
          <p:cNvPr id="12" name="Text 3"/>
          <p:cNvSpPr txBox="1"/>
          <p:nvPr/>
        </p:nvSpPr>
        <p:spPr>
          <a:xfrm>
            <a:off x="565825" y="2780768"/>
            <a:ext cx="3992100" cy="56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Точное движение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Реснички помогают не только плыть вперёд, но и разворачиваться, менять направление и обходить препятствия. Это делает движение инфузории более быстрым и точным.
</a:t>
            </a:r>
            <a:endParaRPr lang="en-US" sz="800" dirty="0"/>
          </a:p>
        </p:txBody>
      </p:sp>
      <p:sp>
        <p:nvSpPr>
          <p:cNvPr id="13" name="Text 4"/>
          <p:cNvSpPr txBox="1"/>
          <p:nvPr/>
        </p:nvSpPr>
        <p:spPr>
          <a:xfrm>
            <a:off x="565825" y="3399182"/>
            <a:ext cx="3992100" cy="56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Помощь в питании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реснички бьют вокруг ротового отверстия, они создают ток воды. Вместе с ним к клеточному рту подводятся пищевые частицы, которые затем попадают внутрь клетки.
</a:t>
            </a:r>
            <a:endParaRPr lang="en-US" sz="800" dirty="0"/>
          </a:p>
        </p:txBody>
      </p:sp>
      <p:sp>
        <p:nvSpPr>
          <p:cNvPr id="14" name="Text 5"/>
          <p:cNvSpPr txBox="1"/>
          <p:nvPr/>
        </p:nvSpPr>
        <p:spPr>
          <a:xfrm>
            <a:off x="565825" y="4017595"/>
            <a:ext cx="3992100" cy="56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Реснички рядами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многих видов реснички расположены рядами или группами. Такое строение делает работу движения более слаженной и помогает инфузории лучше приспосабливаться к жизни в воде.
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5475" y="1388018"/>
            <a:ext cx="2605800" cy="158536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73250" y="1382895"/>
            <a:ext cx="2402400" cy="158595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72575" y="1383168"/>
            <a:ext cx="2605800" cy="158536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5825" y="595037"/>
            <a:ext cx="8004900" cy="4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инфузории-туфельки: что скрыто под микроскопом
</a:t>
            </a:r>
            <a:endParaRPr lang="en-US" sz="1812" dirty="0"/>
          </a:p>
        </p:txBody>
      </p:sp>
      <p:sp>
        <p:nvSpPr>
          <p:cNvPr id="9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86" dirty="0"/>
          </a:p>
        </p:txBody>
      </p:sp>
      <p:sp>
        <p:nvSpPr>
          <p:cNvPr id="10" name="Text 2"/>
          <p:cNvSpPr txBox="1"/>
          <p:nvPr/>
        </p:nvSpPr>
        <p:spPr>
          <a:xfrm>
            <a:off x="565825" y="3359350"/>
            <a:ext cx="2397600" cy="11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Клетка с постоянной формой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Инфузория-туфелька получила название из-за формы, похожей на маленькую туфельку. Её тело сохраняет очертания благодаря плотной оболочке — пелликуле. Она защищает клетку и помогает ей держать форму при движении.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3378125" y="3359350"/>
            <a:ext cx="2397600" cy="11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Внутренние «отделы» клетки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 находятся цитоплазма, большое и малое ядра, пищеварительные и сократительные вакуоли. Большое ядро управляет жизнью клетки, а малое связано с размножением и передачей наследственного материала.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6190425" y="3359350"/>
            <a:ext cx="2397600" cy="11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пищи внутри клетки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Пища поступает через клеточный рот, затем проходит в глотку и оказывается в пищеварительной вакуоли. После переваривания полезные вещества поступают в цитоплазму, а непереваренные остатки выводятся наружу через порошицу.
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9550" y="2122623"/>
            <a:ext cx="4208700" cy="190010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80375"/>
            <a:ext cx="80049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Органоиды инфузории и их функции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86" dirty="0"/>
          </a:p>
        </p:txBody>
      </p:sp>
      <p:sp>
        <p:nvSpPr>
          <p:cNvPr id="9" name="Text 2"/>
          <p:cNvSpPr txBox="1"/>
          <p:nvPr/>
        </p:nvSpPr>
        <p:spPr>
          <a:xfrm>
            <a:off x="5595150" y="1785975"/>
            <a:ext cx="2975700" cy="1389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Сравним основные части клетки инфузории и их роль в жизнедеятельности.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595150" y="3366175"/>
            <a:ext cx="2975700" cy="119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клетка у ресничных объединяет сразу несколько жизненных функций, поэтому инфузория действует как целый организм.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65825" y="4420725"/>
            <a:ext cx="4208700" cy="14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биологии: строение инфузории-туфельки
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9907" y="1785975"/>
            <a:ext cx="4207986" cy="2573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80375"/>
            <a:ext cx="80049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способов передвижения одноклеточных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86" dirty="0"/>
          </a:p>
        </p:txBody>
      </p:sp>
      <p:sp>
        <p:nvSpPr>
          <p:cNvPr id="9" name="Text 2"/>
          <p:cNvSpPr txBox="1"/>
          <p:nvPr/>
        </p:nvSpPr>
        <p:spPr>
          <a:xfrm>
            <a:off x="5595150" y="1785975"/>
            <a:ext cx="2975700" cy="1389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Условная шкала показывает, что у каждого простейшего есть свой способ движения, связанный со строением клетки.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595150" y="3366175"/>
            <a:ext cx="2975700" cy="119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Реснички обеспечивают самое быстрое и ровное движение, а ложноножки и жгутик подходят для других условий жизни.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65825" y="4420725"/>
            <a:ext cx="4208700" cy="14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2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характеристика одноклеточных организмов; условная шкала на основе школьного курса биологии
</a:t>
            </a:r>
            <a:endParaRPr lang="en-US" sz="621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73591" y="392225"/>
            <a:ext cx="3394117" cy="4359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79997" y="595933"/>
            <a:ext cx="4579800" cy="7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Питание инфузорий
</a:t>
            </a:r>
            <a:endParaRPr lang="en-US" sz="1812" dirty="0"/>
          </a:p>
        </p:txBody>
      </p:sp>
      <p:sp>
        <p:nvSpPr>
          <p:cNvPr id="9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86" dirty="0"/>
          </a:p>
        </p:txBody>
      </p:sp>
      <p:sp>
        <p:nvSpPr>
          <p:cNvPr id="10" name="Text 2"/>
          <p:cNvSpPr txBox="1"/>
          <p:nvPr/>
        </p:nvSpPr>
        <p:spPr>
          <a:xfrm>
            <a:off x="827950" y="1826350"/>
            <a:ext cx="4192200" cy="5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Поиск пищи
</a:t>
            </a:r>
            <a:pPr algn="l" indent="0" marL="0">
              <a:lnSpc>
                <a:spcPct val="115000"/>
              </a:lnSpc>
              <a:buNone/>
            </a:pPr>
            <a:r>
              <a:rPr lang="en-US" sz="3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5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Инфузории питаются бактериями, одноклеточными водорослями и мелкими частицами органического вещества. В воде они постоянно находят подходящую пищу, если рядом много микроскопических организмов.
</a:t>
            </a:r>
            <a:endParaRPr lang="en-US" sz="845" dirty="0"/>
          </a:p>
        </p:txBody>
      </p:sp>
      <p:sp>
        <p:nvSpPr>
          <p:cNvPr id="11" name="Text 3"/>
          <p:cNvSpPr txBox="1"/>
          <p:nvPr/>
        </p:nvSpPr>
        <p:spPr>
          <a:xfrm>
            <a:off x="821307" y="2610562"/>
            <a:ext cx="4192200" cy="5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Захват ресничками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Реснички создают ток воды и подводят пищевые частицы к клеточному рту. Благодаря этому инфузория не «ищет» пищу случайно, а направляет её к нужному месту.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624781" y="3409063"/>
            <a:ext cx="4192200" cy="5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Переваривание внутри клетки
</a:t>
            </a:r>
            <a:pPr algn="l" indent="0" marL="0">
              <a:lnSpc>
                <a:spcPct val="115000"/>
              </a:lnSpc>
              <a:buNone/>
            </a:pPr>
            <a:r>
              <a:rPr lang="en-US" sz="3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5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 клеточного рта пища попадает в глотку и затем в пищеварительную вакуоль. Здесь ферменты расщепляют питательные вещества, которые затем используются клеткой для жизни и роста.
</a:t>
            </a:r>
            <a:endParaRPr lang="en-US" sz="845" dirty="0"/>
          </a:p>
        </p:txBody>
      </p:sp>
      <p:sp>
        <p:nvSpPr>
          <p:cNvPr id="13" name="Text 5"/>
          <p:cNvSpPr txBox="1"/>
          <p:nvPr/>
        </p:nvSpPr>
        <p:spPr>
          <a:xfrm>
            <a:off x="819260" y="4200751"/>
            <a:ext cx="4188300" cy="5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Удаление остатков
</a:t>
            </a:r>
            <a:pPr algn="l" indent="0" marL="0">
              <a:lnSpc>
                <a:spcPct val="115000"/>
              </a:lnSpc>
              <a:buNone/>
            </a:pPr>
            <a:r>
              <a:rPr lang="en-US" sz="3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5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Непереваренные частицы выводятся через порошицу. Такой способ позволяет инфузории быстро освобождаться от лишнего и поддерживать порядок внутри клетки без сложных органов.
</a:t>
            </a:r>
            <a:endParaRPr lang="en-US" sz="845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5825" y="1582776"/>
            <a:ext cx="8004900" cy="297324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825" y="588214"/>
            <a:ext cx="8004900" cy="23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пищи в клетке инфузории
</a:t>
            </a:r>
            <a:endParaRPr lang="en-US" sz="1612" dirty="0"/>
          </a:p>
        </p:txBody>
      </p:sp>
      <p:sp>
        <p:nvSpPr>
          <p:cNvPr id="7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86" dirty="0"/>
          </a:p>
        </p:txBody>
      </p:sp>
      <p:sp>
        <p:nvSpPr>
          <p:cNvPr id="8" name="Text 2"/>
          <p:cNvSpPr txBox="1"/>
          <p:nvPr/>
        </p:nvSpPr>
        <p:spPr>
          <a:xfrm>
            <a:off x="565825" y="876092"/>
            <a:ext cx="8004900" cy="14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процессов питания, основанная на строении инфузории-туфельки.
</a:t>
            </a:r>
            <a:endParaRPr lang="en-US" sz="101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5825" y="2198020"/>
            <a:ext cx="206700" cy="16536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95203" y="2167838"/>
            <a:ext cx="151594" cy="220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69475" y="2174725"/>
            <a:ext cx="206700" cy="2067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5825" y="595037"/>
            <a:ext cx="8004900" cy="4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Дыхание, выделение и удаление лишней воды
</a:t>
            </a:r>
            <a:endParaRPr lang="en-US" sz="1812" dirty="0"/>
          </a:p>
        </p:txBody>
      </p:sp>
      <p:sp>
        <p:nvSpPr>
          <p:cNvPr id="9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86" dirty="0"/>
          </a:p>
        </p:txBody>
      </p:sp>
      <p:sp>
        <p:nvSpPr>
          <p:cNvPr id="10" name="Text 2"/>
          <p:cNvSpPr txBox="1"/>
          <p:nvPr/>
        </p:nvSpPr>
        <p:spPr>
          <a:xfrm>
            <a:off x="565825" y="2582675"/>
            <a:ext cx="2005200" cy="15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Газообмен через поверхность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Кислород поступает в клетку, а углекислый газ выходит наружу прямо через её поверхность. Для этого инфузории не нужны специальные органы дыхания, потому что клетка очень мала.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3367650" y="2580075"/>
            <a:ext cx="2005200" cy="15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Сократительные вакуоли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Сократительные вакуоли собирают лишнюю воду и периодически выводят её наружу. Это особенно важно в пресной воде, где вода постоянно стремится попасть в клетку.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6169475" y="2580063"/>
            <a:ext cx="2005200" cy="15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клетки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лишнюю воду не удалять, клетка могла бы набухнуть и повредиться. Работа сократительных вакуолей помогает инфузории сохранять форму и нормально жить в водной среде.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6662" y="392250"/>
            <a:ext cx="4001426" cy="4359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755936" y="592775"/>
            <a:ext cx="3842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Размножение инфузорий
</a:t>
            </a:r>
            <a:endParaRPr lang="en-US" sz="1812" dirty="0"/>
          </a:p>
        </p:txBody>
      </p:sp>
      <p:sp>
        <p:nvSpPr>
          <p:cNvPr id="10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86" dirty="0"/>
          </a:p>
        </p:txBody>
      </p:sp>
      <p:sp>
        <p:nvSpPr>
          <p:cNvPr id="11" name="Text 2"/>
          <p:cNvSpPr txBox="1"/>
          <p:nvPr/>
        </p:nvSpPr>
        <p:spPr>
          <a:xfrm>
            <a:off x="4763075" y="2164725"/>
            <a:ext cx="3833100" cy="5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Деление надвое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Самый обычный способ размножения инфузорий — деление одной клетки на две. Перед этим удваиваются ядра и важные структуры, чтобы каждая дочерняя клетка получила всё необходимое.
</a:t>
            </a:r>
            <a:endParaRPr lang="en-US" sz="800" dirty="0"/>
          </a:p>
        </p:txBody>
      </p:sp>
      <p:sp>
        <p:nvSpPr>
          <p:cNvPr id="12" name="Text 3"/>
          <p:cNvSpPr txBox="1"/>
          <p:nvPr/>
        </p:nvSpPr>
        <p:spPr>
          <a:xfrm>
            <a:off x="4758075" y="2787867"/>
            <a:ext cx="3833100" cy="5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Быстрый рост численности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деление позволяет инфузориям быстро увеличивать численность, если в воде достаточно пищи и подходящие условия. Поэтому их количество может заметно возрастать за короткое время.
</a:t>
            </a:r>
            <a:endParaRPr lang="en-US" sz="800" dirty="0"/>
          </a:p>
        </p:txBody>
      </p:sp>
      <p:sp>
        <p:nvSpPr>
          <p:cNvPr id="13" name="Text 4"/>
          <p:cNvSpPr txBox="1"/>
          <p:nvPr/>
        </p:nvSpPr>
        <p:spPr>
          <a:xfrm>
            <a:off x="4758075" y="3411004"/>
            <a:ext cx="3833100" cy="5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Конъюгация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некоторых видов происходит конъюгация — временное соединение двух клеток. При этом они обмениваются наследственным материалом, но число особей сразу не увеличивается.
</a:t>
            </a:r>
            <a:endParaRPr lang="en-US" sz="800" dirty="0"/>
          </a:p>
        </p:txBody>
      </p:sp>
      <p:sp>
        <p:nvSpPr>
          <p:cNvPr id="14" name="Text 5"/>
          <p:cNvSpPr txBox="1"/>
          <p:nvPr/>
        </p:nvSpPr>
        <p:spPr>
          <a:xfrm>
            <a:off x="4758075" y="4034144"/>
            <a:ext cx="3833100" cy="5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обмена наследственностью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Конъюгация помогает повысить наследственное разнообразие. Благодаря этому потомство может лучше приспосабливаться к изменяющимся условиям среды.
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9907" y="1785975"/>
            <a:ext cx="4207986" cy="2573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80375"/>
            <a:ext cx="80049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способа размножения: деление и конъюгация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86" dirty="0"/>
          </a:p>
        </p:txBody>
      </p:sp>
      <p:sp>
        <p:nvSpPr>
          <p:cNvPr id="9" name="Text 2"/>
          <p:cNvSpPr txBox="1"/>
          <p:nvPr/>
        </p:nvSpPr>
        <p:spPr>
          <a:xfrm>
            <a:off x="5595150" y="1785975"/>
            <a:ext cx="2975700" cy="1389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Деление быстро увеличивает численность, а конъюгация не прибавляет особей сразу, но обновляет наследственный материал и повышает разнообразие потомства.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595150" y="3366175"/>
            <a:ext cx="2975700" cy="119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инфузорий сочетаются быстрый рост численности и генетическое обновление, что помогает виду сохраняться в меняющихся условиях.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65825" y="4420725"/>
            <a:ext cx="4208700" cy="14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5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по материалам школьного курса биологии; значения на диаграмме условные, для наглядного сравнения.
</a:t>
            </a:r>
            <a:endParaRPr lang="en-US" sz="586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5825" y="592775"/>
            <a:ext cx="8012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форм и образа жизни
</a:t>
            </a:r>
            <a:endParaRPr lang="en-US" sz="2412" dirty="0"/>
          </a:p>
        </p:txBody>
      </p:sp>
      <p:sp>
        <p:nvSpPr>
          <p:cNvPr id="9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86" dirty="0"/>
          </a:p>
        </p:txBody>
      </p:sp>
      <p:sp>
        <p:nvSpPr>
          <p:cNvPr id="10" name="Text 2"/>
          <p:cNvSpPr txBox="1"/>
          <p:nvPr/>
        </p:nvSpPr>
        <p:spPr>
          <a:xfrm>
            <a:off x="556050" y="1954476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Свободноживущие виды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ресничных живёт самостоятельно в воде или влажной среде. Они активно плавают, питаются мельчайшими организмами и легко приспосабливаются к изменению условий вокруг себя.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4956400" y="1953732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Прикреплённые формы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прикреплённых инфузорий тело часто напоминает колокольчик или трубку. Такие виды удерживаются на одном месте и получают пищу благодаря движению ресничек и созданию водного тока.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56050" y="3540151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Паразитические виды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ресничные живут внутри других организмов и используют их как среду обитания. Их строение и поведение связаны с жизнью в кишечнике или других внутренних органах хозяина.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4956400" y="3538657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строения и среды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тела, расположение ресничек и особенности питания у разных инфузорий зависят от того, где они живут и как добывают пищу, поэтому один тип включает очень разные организмы.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4931" y="1581850"/>
            <a:ext cx="7066688" cy="1995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825" y="580375"/>
            <a:ext cx="80049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Известные представители ресничных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86" dirty="0"/>
          </a:p>
        </p:txBody>
      </p:sp>
      <p:sp>
        <p:nvSpPr>
          <p:cNvPr id="8" name="Text 2"/>
          <p:cNvSpPr txBox="1"/>
          <p:nvPr/>
        </p:nvSpPr>
        <p:spPr>
          <a:xfrm>
            <a:off x="565825" y="3617900"/>
            <a:ext cx="4208700" cy="14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биологии; обобщение по общеизвестным представителям ресничных.
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565825" y="3969975"/>
            <a:ext cx="3804600" cy="58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Ниже приведены несколько хорошо известных представителей типа Ресничные и их основные особенности.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4774525" y="3969975"/>
            <a:ext cx="3804600" cy="58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Представители типа резко различаются по форме и образу жизни, потому что приспособлены к разным условиям существования.
</a:t>
            </a:r>
            <a:endParaRPr lang="en-US" sz="9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72172" y="392225"/>
            <a:ext cx="3396955" cy="4359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65825" y="592775"/>
            <a:ext cx="42075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инфузорий в водоёмах
</a:t>
            </a:r>
            <a:endParaRPr lang="en-US" sz="1812" dirty="0"/>
          </a:p>
        </p:txBody>
      </p:sp>
      <p:sp>
        <p:nvSpPr>
          <p:cNvPr id="10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86" dirty="0"/>
          </a:p>
        </p:txBody>
      </p:sp>
      <p:sp>
        <p:nvSpPr>
          <p:cNvPr id="11" name="Text 2"/>
          <p:cNvSpPr txBox="1"/>
          <p:nvPr/>
        </p:nvSpPr>
        <p:spPr>
          <a:xfrm>
            <a:off x="565825" y="2162350"/>
            <a:ext cx="3992100" cy="56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Естественная очистка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Инфузории поедают бактерии и мелкие органические частицы, уменьшая их избыток в воде. Благодаря этому они участвуют в поддержании более стабильного состава микроскопического сообщества.
</a:t>
            </a:r>
            <a:endParaRPr lang="en-US" sz="800" dirty="0"/>
          </a:p>
        </p:txBody>
      </p:sp>
      <p:sp>
        <p:nvSpPr>
          <p:cNvPr id="12" name="Text 3"/>
          <p:cNvSpPr txBox="1"/>
          <p:nvPr/>
        </p:nvSpPr>
        <p:spPr>
          <a:xfrm>
            <a:off x="565825" y="2780768"/>
            <a:ext cx="3992100" cy="56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Звено питания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простейшие сами становятся пищей для дафний, личинок насекомых и мальков рыб. Так они передают энергию от микроскопических организмов к более крупным животным.
</a:t>
            </a:r>
            <a:endParaRPr lang="en-US" sz="800" dirty="0"/>
          </a:p>
        </p:txBody>
      </p:sp>
      <p:sp>
        <p:nvSpPr>
          <p:cNvPr id="13" name="Text 4"/>
          <p:cNvSpPr txBox="1"/>
          <p:nvPr/>
        </p:nvSpPr>
        <p:spPr>
          <a:xfrm>
            <a:off x="565825" y="3399182"/>
            <a:ext cx="3992100" cy="56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организмов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водоёме инфузории соединяют мир бактерий и мир животных, которые видны невооружённым глазом. Без такого промежуточного звена цепи питания были бы менее устойчивыми.
</a:t>
            </a:r>
            <a:endParaRPr lang="en-US" sz="800" dirty="0"/>
          </a:p>
        </p:txBody>
      </p:sp>
      <p:sp>
        <p:nvSpPr>
          <p:cNvPr id="14" name="Text 5"/>
          <p:cNvSpPr txBox="1"/>
          <p:nvPr/>
        </p:nvSpPr>
        <p:spPr>
          <a:xfrm>
            <a:off x="565825" y="4017595"/>
            <a:ext cx="3992100" cy="56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Показатель среды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Большое количество инфузорий часто связано с богатой органикой в воде. Поэтому их присутствие помогает понять, насколько активно в водоёме идут процессы разложения и питания.
</a:t>
            </a:r>
            <a:endParaRPr lang="en-US" sz="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9907" y="1785975"/>
            <a:ext cx="4207986" cy="2573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80375"/>
            <a:ext cx="80049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Инфузории в цепях питания пруда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86" dirty="0"/>
          </a:p>
        </p:txBody>
      </p:sp>
      <p:sp>
        <p:nvSpPr>
          <p:cNvPr id="9" name="Text 2"/>
          <p:cNvSpPr txBox="1"/>
          <p:nvPr/>
        </p:nvSpPr>
        <p:spPr>
          <a:xfrm>
            <a:off x="5595150" y="1785975"/>
            <a:ext cx="2975700" cy="1389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Инфузории не только используют мелкие частицы органики, но и сами быстро переходят в пищу более крупным животным.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595150" y="3366175"/>
            <a:ext cx="2975700" cy="119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Цепь питания показывает, что инфузории связывают разложение органики и питание более высоких уровней, поддерживая равновесие в пруду.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65825" y="4420725"/>
            <a:ext cx="4208700" cy="14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цепи питания; значения условные и равные, чтобы показать последовательность звеньев.
</a:t>
            </a:r>
            <a:endParaRPr lang="en-US" sz="668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5875" y="1792306"/>
            <a:ext cx="206700" cy="1837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77975" y="1780823"/>
            <a:ext cx="206700" cy="2067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65875" y="3552748"/>
            <a:ext cx="206700" cy="2067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184856" y="3545848"/>
            <a:ext cx="192938" cy="220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565825" y="595037"/>
            <a:ext cx="8004900" cy="4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встречаются инфузории в природе и в лаборатории
</a:t>
            </a:r>
            <a:endParaRPr lang="en-US" sz="1812" dirty="0"/>
          </a:p>
        </p:txBody>
      </p:sp>
      <p:sp>
        <p:nvSpPr>
          <p:cNvPr id="13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86" dirty="0"/>
          </a:p>
        </p:txBody>
      </p:sp>
      <p:sp>
        <p:nvSpPr>
          <p:cNvPr id="14" name="Text 2"/>
          <p:cNvSpPr txBox="1"/>
          <p:nvPr/>
        </p:nvSpPr>
        <p:spPr>
          <a:xfrm>
            <a:off x="1176650" y="1787348"/>
            <a:ext cx="2602200" cy="136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Водоёмы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Инфузории часто живут в лужах, прудах и стоячей воде, где много микроскопической пищи. Такие места особенно удобны для их массового развития.
</a:t>
            </a:r>
            <a:endParaRPr lang="en-US" sz="1000" dirty="0"/>
          </a:p>
        </p:txBody>
      </p:sp>
      <p:sp>
        <p:nvSpPr>
          <p:cNvPr id="15" name="Text 3"/>
          <p:cNvSpPr txBox="1"/>
          <p:nvPr/>
        </p:nvSpPr>
        <p:spPr>
          <a:xfrm>
            <a:off x="4788750" y="1787348"/>
            <a:ext cx="2602200" cy="136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Настой сена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настое сена создаются условия, богатые бактериями и мелкими частицами органики. Поэтому здесь инфузории появляются быстро и становятся заметны уже при кратком наблюдении.
</a:t>
            </a:r>
            <a:endParaRPr lang="en-US" sz="1000" dirty="0"/>
          </a:p>
        </p:txBody>
      </p:sp>
      <p:sp>
        <p:nvSpPr>
          <p:cNvPr id="16" name="Text 4"/>
          <p:cNvSpPr txBox="1"/>
          <p:nvPr/>
        </p:nvSpPr>
        <p:spPr>
          <a:xfrm>
            <a:off x="1176650" y="3559273"/>
            <a:ext cx="2602200" cy="136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Наблюдение под микроскопом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школьной лаборатории инфузорий легко рассматривать из-за их движения и заметных органоидов. Даже в одной капле воды можно увидеть несколько разных форм.
</a:t>
            </a:r>
            <a:endParaRPr lang="en-US" sz="1000" dirty="0"/>
          </a:p>
        </p:txBody>
      </p:sp>
      <p:sp>
        <p:nvSpPr>
          <p:cNvPr id="17" name="Text 5"/>
          <p:cNvSpPr txBox="1"/>
          <p:nvPr/>
        </p:nvSpPr>
        <p:spPr>
          <a:xfrm>
            <a:off x="4788750" y="3559273"/>
            <a:ext cx="2602200" cy="136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объект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Инфузории помогают понять, что одноклеточный организм может быть сложным и самостоятельным. На их примере удобно изучать основные свойства живого и строение клетки.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5825" y="1582776"/>
            <a:ext cx="8004900" cy="297324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825" y="588214"/>
            <a:ext cx="8004900" cy="23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изучают инфузорию под микроскопом
</a:t>
            </a:r>
            <a:endParaRPr lang="en-US" sz="1612" dirty="0"/>
          </a:p>
        </p:txBody>
      </p:sp>
      <p:sp>
        <p:nvSpPr>
          <p:cNvPr id="7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86" dirty="0"/>
          </a:p>
        </p:txBody>
      </p:sp>
      <p:sp>
        <p:nvSpPr>
          <p:cNvPr id="8" name="Text 2"/>
          <p:cNvSpPr txBox="1"/>
          <p:nvPr/>
        </p:nvSpPr>
        <p:spPr>
          <a:xfrm>
            <a:off x="565825" y="876092"/>
            <a:ext cx="8004900" cy="14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подготовки микропрепарата и наблюдения за простейшими в школьной лаборатории.
</a:t>
            </a:r>
            <a:endParaRPr lang="en-US" sz="101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95037"/>
            <a:ext cx="8004900" cy="4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Польза и опасность некоторых ресничных
</a:t>
            </a:r>
            <a:endParaRPr lang="en-US" sz="1812" dirty="0"/>
          </a:p>
        </p:txBody>
      </p:sp>
      <p:sp>
        <p:nvSpPr>
          <p:cNvPr id="8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86" dirty="0"/>
          </a:p>
        </p:txBody>
      </p:sp>
      <p:sp>
        <p:nvSpPr>
          <p:cNvPr id="9" name="Text 2"/>
          <p:cNvSpPr txBox="1"/>
          <p:nvPr/>
        </p:nvSpPr>
        <p:spPr>
          <a:xfrm>
            <a:off x="565825" y="2371475"/>
            <a:ext cx="2374200" cy="136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природе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инфузорий живут свободно и приносят пользу водоёмам: участвуют в круговороте веществ и служат пищей для других организмов.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3270900" y="2371475"/>
            <a:ext cx="2374200" cy="136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заражении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виды, например балантидий, могут вызывать заболевания кишечника. Это связано с попаданием в организм через загрязнённую воду или пищу.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975975" y="2371475"/>
            <a:ext cx="2374200" cy="136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Профилактика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Чистая вода, мытьё рук и соблюдение гигиены снижают риск заражения. Поэтому знание о ресничных важно не только для биологии, но и для здоровья.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92775"/>
            <a:ext cx="8012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инфузории важны для науки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86" dirty="0"/>
          </a:p>
        </p:txBody>
      </p:sp>
      <p:sp>
        <p:nvSpPr>
          <p:cNvPr id="9" name="Text 2"/>
          <p:cNvSpPr txBox="1"/>
          <p:nvPr/>
        </p:nvSpPr>
        <p:spPr>
          <a:xfrm>
            <a:off x="839775" y="1826350"/>
            <a:ext cx="5341200" cy="5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Удобный объект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Инфузории достаточно крупные для наблюдения под микроскопом, но при этом остаются одноклеточными. Это делает их очень удобными для школьных и научных исследований.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1030100" y="2615138"/>
            <a:ext cx="5341200" cy="5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функций клетки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их примере видно, как одна клетка может двигаться, питаться, выделять лишнее и размножаться. Такие наблюдения помогают лучше понять работу живых систем.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1230450" y="3411263"/>
            <a:ext cx="5341200" cy="5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Наследственность и ядра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Наличие большого и малого ядер показывает, что в клетке могут быть разные функции управления. Это помогает объяснять, как передаются признаки и как происходит размножение.
</a:t>
            </a:r>
            <a:endParaRPr lang="en-US" sz="900" dirty="0"/>
          </a:p>
        </p:txBody>
      </p:sp>
      <p:sp>
        <p:nvSpPr>
          <p:cNvPr id="12" name="Text 5"/>
          <p:cNvSpPr txBox="1"/>
          <p:nvPr/>
        </p:nvSpPr>
        <p:spPr>
          <a:xfrm>
            <a:off x="1430800" y="4200751"/>
            <a:ext cx="5341200" cy="5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Модель простого организма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Инфузории показывают, что даже одна клетка может быть очень сложной и самостоятельной. Поэтому их часто рассматривают как модель для изучения строения и поведения простейших.
</a:t>
            </a:r>
            <a:endParaRPr lang="en-US" sz="9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5825" y="592775"/>
            <a:ext cx="66246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Инфузории: маленькие, но очень важные
</a:t>
            </a:r>
            <a:endParaRPr lang="en-US" sz="2812" dirty="0"/>
          </a:p>
        </p:txBody>
      </p:sp>
      <p:sp>
        <p:nvSpPr>
          <p:cNvPr id="5" name="Text 1"/>
          <p:cNvSpPr txBox="1"/>
          <p:nvPr/>
        </p:nvSpPr>
        <p:spPr>
          <a:xfrm>
            <a:off x="565825" y="1757769"/>
            <a:ext cx="40032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Ресничные доказывают, что одноклеточный организм может быть удивительно сложным. Они помогают понять работу клетки, поддерживают водные экосистемы и показывают, как тесно связаны биология и здоровье человека.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2026-05-31T21:47:48Z</dcterms:created>
  <dcterms:modified xsi:type="dcterms:W3CDTF">2026-05-31T21:47:48Z</dcterms:modified>
</cp:coreProperties>
</file>