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image" Target="../media/image-12-3.png"/><Relationship Id="rId4" Type="http://schemas.openxmlformats.org/officeDocument/2006/relationships/image" Target="../media/image-12-4.jpeg"/><Relationship Id="rId5" Type="http://schemas.openxmlformats.org/officeDocument/2006/relationships/image" Target="../media/image-12-5.png"/><Relationship Id="rId6" Type="http://schemas.openxmlformats.org/officeDocument/2006/relationships/image" Target="../media/image-12-6.jpe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image" Target="../media/image-17-9.png"/><Relationship Id="rId10" Type="http://schemas.openxmlformats.org/officeDocument/2006/relationships/image" Target="../media/image-17-10.png"/><Relationship Id="rId11" Type="http://schemas.openxmlformats.org/officeDocument/2006/relationships/slideLayout" Target="../slideLayouts/slideLayout1.xml"/><Relationship Id="rId1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jpeg"/><Relationship Id="rId3" Type="http://schemas.openxmlformats.org/officeDocument/2006/relationships/image" Target="../media/image-18-3.png"/><Relationship Id="rId4" Type="http://schemas.openxmlformats.org/officeDocument/2006/relationships/image" Target="../media/image-18-4.jpeg"/><Relationship Id="rId5" Type="http://schemas.openxmlformats.org/officeDocument/2006/relationships/image" Target="../media/image-18-5.png"/><Relationship Id="rId6" Type="http://schemas.openxmlformats.org/officeDocument/2006/relationships/image" Target="../media/image-18-6.jpe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83855" y="440175"/>
            <a:ext cx="4256439" cy="42606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49050" y="440175"/>
            <a:ext cx="4558500" cy="537600"/>
          </a:xfrm>
          <a:prstGeom prst="rect">
            <a:avLst/>
          </a:prstGeom>
          <a:noFill/>
          <a:ln/>
        </p:spPr>
        <p:txBody>
          <a:bodyPr wrap="square" lIns="0" tIns="0" rIns="0" bIns="0" rtlCol="0" anchor="ctr"/>
          <a:lstStyle/>
          <a:p>
            <a:pPr algn="l" indent="0" marL="0">
              <a:lnSpc>
                <a:spcPct val="100000"/>
              </a:lnSpc>
              <a:buNone/>
            </a:pPr>
            <a:r>
              <a:rPr lang="en-US" sz="1400" dirty="0">
                <a:solidFill>
                  <a:srgbClr val="413C58"/>
                </a:solidFill>
                <a:latin typeface="Arial" pitchFamily="34" charset="0"/>
                <a:ea typeface="Arial" pitchFamily="34" charset="-122"/>
                <a:cs typeface="Arial" pitchFamily="34" charset="-120"/>
              </a:rPr>
              <a:t>
</a:t>
            </a:r>
            <a:endParaRPr lang="en-US" sz="1400" dirty="0"/>
          </a:p>
        </p:txBody>
      </p:sp>
      <p:sp>
        <p:nvSpPr>
          <p:cNvPr id="5" name="Text 1"/>
          <p:cNvSpPr txBox="1"/>
          <p:nvPr/>
        </p:nvSpPr>
        <p:spPr>
          <a:xfrm>
            <a:off x="449050" y="1101675"/>
            <a:ext cx="3905100" cy="3599100"/>
          </a:xfrm>
          <a:prstGeom prst="rect">
            <a:avLst/>
          </a:prstGeom>
          <a:noFill/>
          <a:ln/>
        </p:spPr>
        <p:txBody>
          <a:bodyPr wrap="square" lIns="0" tIns="0" rIns="0" bIns="0" rtlCol="0" anchor="ctr"/>
          <a:lstStyle/>
          <a:p>
            <a:pPr algn="l" indent="0" marL="0">
              <a:lnSpc>
                <a:spcPct val="100000"/>
              </a:lnSpc>
              <a:buNone/>
            </a:pPr>
            <a:r>
              <a:rPr lang="en-US" sz="4720" b="1" dirty="0">
                <a:solidFill>
                  <a:srgbClr val="413C58"/>
                </a:solidFill>
                <a:latin typeface="Arial" pitchFamily="34" charset="0"/>
                <a:ea typeface="Arial" pitchFamily="34" charset="-122"/>
                <a:cs typeface="Arial" pitchFamily="34" charset="-120"/>
              </a:rPr>
              <a:t>Цилиндр, конус и шар: объёмные фигуры в геометрии
</a:t>
            </a:r>
            <a:pPr algn="l" indent="0" marL="0">
              <a:lnSpc>
                <a:spcPct val="100000"/>
              </a:lnSpc>
              <a:buNone/>
            </a:pPr>
            <a:r>
              <a:rPr lang="en-US" sz="1573"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1573" dirty="0">
                <a:solidFill>
                  <a:srgbClr val="413C58"/>
                </a:solidFill>
                <a:latin typeface="Arial" pitchFamily="34" charset="0"/>
                <a:ea typeface="Arial" pitchFamily="34" charset="-122"/>
                <a:cs typeface="Arial" pitchFamily="34" charset="-120"/>
              </a:rPr>
              <a:t>Три тела вращения вокруг нас: в задачах, предметах и формулах.
</a:t>
            </a:r>
            <a:endParaRPr lang="en-US" sz="472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1350" y="740863"/>
            <a:ext cx="4150800" cy="366032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737875" y="739975"/>
            <a:ext cx="4053000" cy="450600"/>
          </a:xfrm>
          <a:prstGeom prst="rect">
            <a:avLst/>
          </a:prstGeom>
          <a:noFill/>
          <a:ln/>
        </p:spPr>
        <p:txBody>
          <a:bodyPr wrap="square" lIns="0" tIns="0" rIns="0" bIns="0" rtlCol="0" anchor="ctr"/>
          <a:lstStyle/>
          <a:p>
            <a:pPr algn="l" indent="0" marL="0">
              <a:lnSpc>
                <a:spcPct val="100000"/>
              </a:lnSpc>
              <a:buNone/>
            </a:pPr>
            <a:r>
              <a:rPr lang="en-US" sz="1772" b="1" dirty="0">
                <a:solidFill>
                  <a:srgbClr val="413C58"/>
                </a:solidFill>
                <a:latin typeface="Arial" pitchFamily="34" charset="0"/>
                <a:ea typeface="Arial" pitchFamily="34" charset="-122"/>
                <a:cs typeface="Arial" pitchFamily="34" charset="-120"/>
              </a:rPr>
              <a:t>Почему тела вращения изучают в 9 классе
</a:t>
            </a:r>
            <a:endParaRPr lang="en-US" sz="1772" dirty="0"/>
          </a:p>
        </p:txBody>
      </p:sp>
      <p:sp>
        <p:nvSpPr>
          <p:cNvPr id="5" name="Text 1"/>
          <p:cNvSpPr txBox="1"/>
          <p:nvPr/>
        </p:nvSpPr>
        <p:spPr>
          <a:xfrm>
            <a:off x="4737875" y="1377275"/>
            <a:ext cx="4053000" cy="3024900"/>
          </a:xfrm>
          <a:prstGeom prst="rect">
            <a:avLst/>
          </a:prstGeom>
          <a:noFill/>
          <a:ln/>
        </p:spPr>
        <p:txBody>
          <a:bodyPr wrap="square" lIns="0" tIns="0" rIns="0" bIns="0" rtlCol="0" anchor="t"/>
          <a:lstStyle/>
          <a:p>
            <a:pPr algn="l" indent="0" marL="0">
              <a:lnSpc>
                <a:spcPct val="100000"/>
              </a:lnSpc>
              <a:buNone/>
            </a:pPr>
            <a:r>
              <a:rPr lang="en-US" sz="1600" dirty="0">
                <a:solidFill>
                  <a:srgbClr val="413C58"/>
                </a:solidFill>
                <a:latin typeface="Arial" pitchFamily="34" charset="0"/>
                <a:ea typeface="Arial" pitchFamily="34" charset="-122"/>
                <a:cs typeface="Arial" pitchFamily="34" charset="-120"/>
              </a:rPr>
              <a:t>После плоских фигур важно перейти к объёмным: здесь уже нужны не только длины и площади, но и объём. Цилиндр, конус и шар помогают понять связь между радиусом, высотой и числом π в практических задачах.
</a:t>
            </a:r>
            <a:endParaRPr lang="en-US" sz="1600" dirty="0"/>
          </a:p>
        </p:txBody>
      </p:sp>
      <p:sp>
        <p:nvSpPr>
          <p:cNvPr id="6" name="Text 2"/>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400" b="1" dirty="0">
                <a:solidFill>
                  <a:srgbClr val="FDFFF4"/>
                </a:solidFill>
                <a:latin typeface="Arial" pitchFamily="34" charset="0"/>
                <a:ea typeface="Arial" pitchFamily="34" charset="-122"/>
                <a:cs typeface="Arial" pitchFamily="34" charset="-120"/>
              </a:rPr>
              <a:t>2</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400" b="1" dirty="0">
                <a:solidFill>
                  <a:srgbClr val="FDFFF4"/>
                </a:solidFill>
                <a:latin typeface="Arial" pitchFamily="34" charset="0"/>
                <a:ea typeface="Arial" pitchFamily="34" charset="-122"/>
                <a:cs typeface="Arial" pitchFamily="34" charset="-120"/>
              </a:rPr>
              <a:t>3</a:t>
            </a:r>
            <a:endParaRPr lang="en-US" sz="2400" dirty="0"/>
          </a:p>
        </p:txBody>
      </p:sp>
      <p:sp>
        <p:nvSpPr>
          <p:cNvPr id="9" name="Text 1"/>
          <p:cNvSpPr txBox="1"/>
          <p:nvPr/>
        </p:nvSpPr>
        <p:spPr>
          <a:xfrm>
            <a:off x="223650" y="351850"/>
            <a:ext cx="7658400" cy="450600"/>
          </a:xfrm>
          <a:prstGeom prst="rect">
            <a:avLst/>
          </a:prstGeom>
          <a:noFill/>
          <a:ln/>
        </p:spPr>
        <p:txBody>
          <a:bodyPr wrap="square" lIns="0" tIns="0" rIns="0" bIns="0" rtlCol="0" anchor="ctr"/>
          <a:lstStyle/>
          <a:p>
            <a:pPr algn="l" indent="0" marL="0">
              <a:lnSpc>
                <a:spcPct val="100000"/>
              </a:lnSpc>
              <a:buNone/>
            </a:pPr>
            <a:r>
              <a:rPr lang="en-US" sz="2862" b="1" dirty="0">
                <a:solidFill>
                  <a:srgbClr val="413C58"/>
                </a:solidFill>
                <a:latin typeface="Arial" pitchFamily="34" charset="0"/>
                <a:ea typeface="Arial" pitchFamily="34" charset="-122"/>
                <a:cs typeface="Arial" pitchFamily="34" charset="-120"/>
              </a:rPr>
              <a:t>Цилиндр: основные элементы и признаки
</a:t>
            </a:r>
            <a:endParaRPr lang="en-US" sz="2862" dirty="0"/>
          </a:p>
        </p:txBody>
      </p:sp>
      <p:sp>
        <p:nvSpPr>
          <p:cNvPr id="10" name="Text 2"/>
          <p:cNvSpPr txBox="1"/>
          <p:nvPr/>
        </p:nvSpPr>
        <p:spPr>
          <a:xfrm>
            <a:off x="232200" y="1093674"/>
            <a:ext cx="6780484" cy="592023"/>
          </a:xfrm>
          <a:prstGeom prst="rect">
            <a:avLst/>
          </a:prstGeom>
          <a:noFill/>
          <a:ln/>
        </p:spPr>
        <p:txBody>
          <a:bodyPr wrap="square" lIns="0" tIns="0" rIns="0" bIns="0" rtlCol="0" anchor="ctr"/>
          <a:lstStyle/>
          <a:p>
            <a:pPr algn="l" indent="0" marL="0">
              <a:lnSpc>
                <a:spcPct val="100000"/>
              </a:lnSpc>
              <a:buNone/>
            </a:pPr>
            <a:r>
              <a:rPr lang="en-US" sz="1200" b="1" dirty="0">
                <a:solidFill>
                  <a:srgbClr val="413C58"/>
                </a:solidFill>
                <a:latin typeface="Arial" pitchFamily="34" charset="0"/>
                <a:ea typeface="Arial" pitchFamily="34" charset="-122"/>
                <a:cs typeface="Arial" pitchFamily="34" charset="-120"/>
              </a:rPr>
              <a:t>Два основания
</a:t>
            </a:r>
            <a:pPr algn="l" indent="0" marL="0">
              <a:lnSpc>
                <a:spcPct val="100000"/>
              </a:lnSpc>
              <a:buNone/>
            </a:pPr>
            <a:r>
              <a:rPr lang="en-US" sz="300"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413C58"/>
                </a:solidFill>
                <a:latin typeface="Arial" pitchFamily="34" charset="0"/>
                <a:ea typeface="Arial" pitchFamily="34" charset="-122"/>
                <a:cs typeface="Arial" pitchFamily="34" charset="-120"/>
              </a:rPr>
              <a:t>Цилиндр имеет два равных круглых основания, расположенных параллельно друг другу. Именно эта форма делает его легко узнаваемым среди других тел вращения.
</a:t>
            </a:r>
            <a:endParaRPr lang="en-US" sz="1200" dirty="0"/>
          </a:p>
        </p:txBody>
      </p:sp>
      <p:sp>
        <p:nvSpPr>
          <p:cNvPr id="11" name="Text 3"/>
          <p:cNvSpPr txBox="1"/>
          <p:nvPr/>
        </p:nvSpPr>
        <p:spPr>
          <a:xfrm>
            <a:off x="232200" y="1835334"/>
            <a:ext cx="6780484" cy="592023"/>
          </a:xfrm>
          <a:prstGeom prst="rect">
            <a:avLst/>
          </a:prstGeom>
          <a:noFill/>
          <a:ln/>
        </p:spPr>
        <p:txBody>
          <a:bodyPr wrap="square" lIns="0" tIns="0" rIns="0" bIns="0" rtlCol="0" anchor="ctr"/>
          <a:lstStyle/>
          <a:p>
            <a:pPr algn="l" indent="0" marL="0">
              <a:lnSpc>
                <a:spcPct val="100000"/>
              </a:lnSpc>
              <a:buNone/>
            </a:pPr>
            <a:r>
              <a:rPr lang="en-US" sz="1200" b="1" dirty="0">
                <a:solidFill>
                  <a:srgbClr val="413C58"/>
                </a:solidFill>
                <a:latin typeface="Arial" pitchFamily="34" charset="0"/>
                <a:ea typeface="Arial" pitchFamily="34" charset="-122"/>
                <a:cs typeface="Arial" pitchFamily="34" charset="-120"/>
              </a:rPr>
              <a:t>Высота фигуры
</a:t>
            </a:r>
            <a:pPr algn="l" indent="0" marL="0">
              <a:lnSpc>
                <a:spcPct val="100000"/>
              </a:lnSpc>
              <a:buNone/>
            </a:pPr>
            <a:r>
              <a:rPr lang="en-US" sz="300"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413C58"/>
                </a:solidFill>
                <a:latin typeface="Arial" pitchFamily="34" charset="0"/>
                <a:ea typeface="Arial" pitchFamily="34" charset="-122"/>
                <a:cs typeface="Arial" pitchFamily="34" charset="-120"/>
              </a:rPr>
              <a:t>Расстояние между основаниями называют высотой цилиндра. Она показывает, насколько фигура вытянута вверх или вниз и помогает находить объём.
</a:t>
            </a:r>
            <a:endParaRPr lang="en-US" sz="1200" dirty="0"/>
          </a:p>
        </p:txBody>
      </p:sp>
      <p:sp>
        <p:nvSpPr>
          <p:cNvPr id="12" name="Text 4"/>
          <p:cNvSpPr txBox="1"/>
          <p:nvPr/>
        </p:nvSpPr>
        <p:spPr>
          <a:xfrm>
            <a:off x="232200" y="2576984"/>
            <a:ext cx="6780484" cy="592023"/>
          </a:xfrm>
          <a:prstGeom prst="rect">
            <a:avLst/>
          </a:prstGeom>
          <a:noFill/>
          <a:ln/>
        </p:spPr>
        <p:txBody>
          <a:bodyPr wrap="square" lIns="0" tIns="0" rIns="0" bIns="0" rtlCol="0" anchor="ctr"/>
          <a:lstStyle/>
          <a:p>
            <a:pPr algn="l" indent="0" marL="0">
              <a:lnSpc>
                <a:spcPct val="100000"/>
              </a:lnSpc>
              <a:buNone/>
            </a:pPr>
            <a:r>
              <a:rPr lang="en-US" sz="1200" b="1" dirty="0">
                <a:solidFill>
                  <a:srgbClr val="413C58"/>
                </a:solidFill>
                <a:latin typeface="Arial" pitchFamily="34" charset="0"/>
                <a:ea typeface="Arial" pitchFamily="34" charset="-122"/>
                <a:cs typeface="Arial" pitchFamily="34" charset="-120"/>
              </a:rPr>
              <a:t>Обозначения
</a:t>
            </a:r>
            <a:pPr algn="l" indent="0" marL="0">
              <a:lnSpc>
                <a:spcPct val="100000"/>
              </a:lnSpc>
              <a:buNone/>
            </a:pPr>
            <a:r>
              <a:rPr lang="en-US" sz="300"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413C58"/>
                </a:solidFill>
                <a:latin typeface="Arial" pitchFamily="34" charset="0"/>
                <a:ea typeface="Arial" pitchFamily="34" charset="-122"/>
                <a:cs typeface="Arial" pitchFamily="34" charset="-120"/>
              </a:rPr>
              <a:t>В задачах радиус основания обозначают r, высоту — h, а диаметр — d. Эти обозначения нужно уверенно читать на чертежах и в формулах.
</a:t>
            </a:r>
            <a:endParaRPr lang="en-US" sz="1200" dirty="0"/>
          </a:p>
        </p:txBody>
      </p:sp>
      <p:sp>
        <p:nvSpPr>
          <p:cNvPr id="13" name="Text 5"/>
          <p:cNvSpPr txBox="1"/>
          <p:nvPr/>
        </p:nvSpPr>
        <p:spPr>
          <a:xfrm>
            <a:off x="232200" y="3318641"/>
            <a:ext cx="6780484" cy="592023"/>
          </a:xfrm>
          <a:prstGeom prst="rect">
            <a:avLst/>
          </a:prstGeom>
          <a:noFill/>
          <a:ln/>
        </p:spPr>
        <p:txBody>
          <a:bodyPr wrap="square" lIns="0" tIns="0" rIns="0" bIns="0" rtlCol="0" anchor="ctr"/>
          <a:lstStyle/>
          <a:p>
            <a:pPr algn="l" indent="0" marL="0">
              <a:lnSpc>
                <a:spcPct val="100000"/>
              </a:lnSpc>
              <a:buNone/>
            </a:pPr>
            <a:r>
              <a:rPr lang="en-US" sz="1200" b="1" dirty="0">
                <a:solidFill>
                  <a:srgbClr val="413C58"/>
                </a:solidFill>
                <a:latin typeface="Arial" pitchFamily="34" charset="0"/>
                <a:ea typeface="Arial" pitchFamily="34" charset="-122"/>
                <a:cs typeface="Arial" pitchFamily="34" charset="-120"/>
              </a:rPr>
              <a:t>Развёртка боковой поверхности
</a:t>
            </a:r>
            <a:pPr algn="l" indent="0" marL="0">
              <a:lnSpc>
                <a:spcPct val="100000"/>
              </a:lnSpc>
              <a:buNone/>
            </a:pPr>
            <a:r>
              <a:rPr lang="en-US" sz="300"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413C58"/>
                </a:solidFill>
                <a:latin typeface="Arial" pitchFamily="34" charset="0"/>
                <a:ea typeface="Arial" pitchFamily="34" charset="-122"/>
                <a:cs typeface="Arial" pitchFamily="34" charset="-120"/>
              </a:rPr>
              <a:t>Если развернуть боковую поверхность цилиндра, получится прямоугольник. Его стороны равны высоте цилиндра и длине окружности основания.
</a:t>
            </a:r>
            <a:endParaRPr lang="en-US" sz="1200" dirty="0"/>
          </a:p>
        </p:txBody>
      </p:sp>
      <p:sp>
        <p:nvSpPr>
          <p:cNvPr id="14" name="Text 6"/>
          <p:cNvSpPr txBox="1"/>
          <p:nvPr/>
        </p:nvSpPr>
        <p:spPr>
          <a:xfrm>
            <a:off x="232200" y="4060254"/>
            <a:ext cx="6780484" cy="591954"/>
          </a:xfrm>
          <a:prstGeom prst="rect">
            <a:avLst/>
          </a:prstGeom>
          <a:noFill/>
          <a:ln/>
        </p:spPr>
        <p:txBody>
          <a:bodyPr wrap="square" lIns="0" tIns="0" rIns="0" bIns="0" rtlCol="0" anchor="ctr"/>
          <a:lstStyle/>
          <a:p>
            <a:pPr algn="l" indent="0" marL="0">
              <a:lnSpc>
                <a:spcPct val="100000"/>
              </a:lnSpc>
              <a:buNone/>
            </a:pPr>
            <a:r>
              <a:rPr lang="en-US" sz="1200" b="1" dirty="0">
                <a:solidFill>
                  <a:srgbClr val="413C58"/>
                </a:solidFill>
                <a:latin typeface="Arial" pitchFamily="34" charset="0"/>
                <a:ea typeface="Arial" pitchFamily="34" charset="-122"/>
                <a:cs typeface="Arial" pitchFamily="34" charset="-120"/>
              </a:rPr>
              <a:t>Признак распознавания
</a:t>
            </a:r>
            <a:pPr algn="l" indent="0" marL="0">
              <a:lnSpc>
                <a:spcPct val="100000"/>
              </a:lnSpc>
              <a:buNone/>
            </a:pPr>
            <a:r>
              <a:rPr lang="en-US" sz="300"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413C58"/>
                </a:solidFill>
                <a:latin typeface="Arial" pitchFamily="34" charset="0"/>
                <a:ea typeface="Arial" pitchFamily="34" charset="-122"/>
                <a:cs typeface="Arial" pitchFamily="34" charset="-120"/>
              </a:rPr>
              <a:t>Цилиндр удобно отличать по одинаковому круглому сечению на любой высоте. Если форма не меняется вдоль оси, перед нами цилиндр.
</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06450" y="1880357"/>
            <a:ext cx="3982500" cy="1270886"/>
          </a:xfrm>
          <a:prstGeom prst="rect">
            <a:avLst/>
          </a:prstGeom>
        </p:spPr>
      </p:pic>
      <p:sp>
        <p:nvSpPr>
          <p:cNvPr id="4" name="Text 0"/>
          <p:cNvSpPr txBox="1"/>
          <p:nvPr/>
        </p:nvSpPr>
        <p:spPr>
          <a:xfrm>
            <a:off x="537150" y="351841"/>
            <a:ext cx="8069700" cy="450600"/>
          </a:xfrm>
          <a:prstGeom prst="rect">
            <a:avLst/>
          </a:prstGeom>
          <a:noFill/>
          <a:ln/>
        </p:spPr>
        <p:txBody>
          <a:bodyPr wrap="square" lIns="0" tIns="0" rIns="0" bIns="0" rtlCol="0" anchor="ctr"/>
          <a:lstStyle/>
          <a:p>
            <a:pPr algn="l" indent="0" marL="0">
              <a:lnSpc>
                <a:spcPct val="100000"/>
              </a:lnSpc>
              <a:buNone/>
            </a:pPr>
            <a:r>
              <a:rPr lang="en-US" sz="2736" b="1" dirty="0">
                <a:solidFill>
                  <a:srgbClr val="FDFFF4"/>
                </a:solidFill>
                <a:latin typeface="Arial" pitchFamily="34" charset="0"/>
                <a:ea typeface="Arial" pitchFamily="34" charset="-122"/>
                <a:cs typeface="Arial" pitchFamily="34" charset="-120"/>
              </a:rPr>
              <a:t>Основные элементы цилиндра, конуса и шара
</a:t>
            </a:r>
            <a:endParaRPr lang="en-US" sz="2736" dirty="0"/>
          </a:p>
        </p:txBody>
      </p:sp>
      <p:sp>
        <p:nvSpPr>
          <p:cNvPr id="5" name="Text 1"/>
          <p:cNvSpPr txBox="1"/>
          <p:nvPr/>
        </p:nvSpPr>
        <p:spPr>
          <a:xfrm>
            <a:off x="4853575" y="1245101"/>
            <a:ext cx="3693300" cy="1705800"/>
          </a:xfrm>
          <a:prstGeom prst="rect">
            <a:avLst/>
          </a:prstGeom>
          <a:noFill/>
          <a:ln/>
        </p:spPr>
        <p:txBody>
          <a:bodyPr wrap="square" lIns="0" tIns="0" rIns="0" bIns="0" rtlCol="0" anchor="ctr"/>
          <a:lstStyle/>
          <a:p>
            <a:pPr algn="l" indent="0" marL="0">
              <a:lnSpc>
                <a:spcPct val="100000"/>
              </a:lnSpc>
              <a:buNone/>
            </a:pPr>
            <a:r>
              <a:rPr lang="en-US" sz="1600" dirty="0">
                <a:solidFill>
                  <a:srgbClr val="413C58"/>
                </a:solidFill>
                <a:latin typeface="Arial" pitchFamily="34" charset="0"/>
                <a:ea typeface="Arial" pitchFamily="34" charset="-122"/>
                <a:cs typeface="Arial" pitchFamily="34" charset="-120"/>
              </a:rPr>
              <a:t>Таблица помогает увидеть, какие элементы есть у каждой фигуры и чем они отличаются друг от друга.
</a:t>
            </a:r>
            <a:endParaRPr lang="en-US" sz="1600" dirty="0"/>
          </a:p>
        </p:txBody>
      </p:sp>
      <p:sp>
        <p:nvSpPr>
          <p:cNvPr id="6" name="Text 2"/>
          <p:cNvSpPr txBox="1"/>
          <p:nvPr/>
        </p:nvSpPr>
        <p:spPr>
          <a:xfrm>
            <a:off x="4853575" y="3326050"/>
            <a:ext cx="3693300" cy="1073700"/>
          </a:xfrm>
          <a:prstGeom prst="rect">
            <a:avLst/>
          </a:prstGeom>
          <a:noFill/>
          <a:ln/>
        </p:spPr>
        <p:txBody>
          <a:bodyPr wrap="square" lIns="0" tIns="0" rIns="0" bIns="0" rtlCol="0" anchor="ctr"/>
          <a:lstStyle/>
          <a:p>
            <a:pPr algn="l" indent="0" marL="0">
              <a:lnSpc>
                <a:spcPct val="100000"/>
              </a:lnSpc>
              <a:buNone/>
            </a:pPr>
            <a:r>
              <a:rPr lang="en-US" sz="1600" dirty="0">
                <a:solidFill>
                  <a:srgbClr val="413C58"/>
                </a:solidFill>
                <a:latin typeface="Arial" pitchFamily="34" charset="0"/>
                <a:ea typeface="Arial" pitchFamily="34" charset="-122"/>
                <a:cs typeface="Arial" pitchFamily="34" charset="-120"/>
              </a:rPr>
              <a:t>У цилиндра и конуса больше элементов для измерений, а у шара описание короче всего, но задачи на него часто опираются только на радиус.
</a:t>
            </a:r>
            <a:endParaRPr lang="en-US" sz="1600" dirty="0"/>
          </a:p>
        </p:txBody>
      </p:sp>
      <p:sp>
        <p:nvSpPr>
          <p:cNvPr id="7" name="Text 3"/>
          <p:cNvSpPr txBox="1"/>
          <p:nvPr/>
        </p:nvSpPr>
        <p:spPr>
          <a:xfrm>
            <a:off x="528750" y="4079490"/>
            <a:ext cx="3537900" cy="394500"/>
          </a:xfrm>
          <a:prstGeom prst="rect">
            <a:avLst/>
          </a:prstGeom>
          <a:noFill/>
          <a:ln/>
        </p:spPr>
        <p:txBody>
          <a:bodyPr wrap="square" lIns="0" tIns="0" rIns="0" bIns="0" rtlCol="0" anchor="ctr"/>
          <a:lstStyle/>
          <a:p>
            <a:pPr algn="l" indent="0" marL="0">
              <a:lnSpc>
                <a:spcPct val="100000"/>
              </a:lnSpc>
              <a:buNone/>
            </a:pPr>
            <a:r>
              <a:rPr lang="en-US" sz="1400" dirty="0">
                <a:solidFill>
                  <a:srgbClr val="413C58"/>
                </a:solidFill>
                <a:latin typeface="Arial" pitchFamily="34" charset="0"/>
                <a:ea typeface="Arial" pitchFamily="34" charset="-122"/>
                <a:cs typeface="Arial" pitchFamily="34" charset="-120"/>
              </a:rPr>
              <a:t>Обобщение свойств тел вращения из школьного курса геометрии
</a:t>
            </a:r>
            <a:endParaRPr lang="en-US" sz="1400" dirty="0"/>
          </a:p>
        </p:txBody>
      </p:sp>
      <p:sp>
        <p:nvSpPr>
          <p:cNvPr id="8" name="Text 4"/>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400" b="1" dirty="0">
                <a:solidFill>
                  <a:srgbClr val="FDFFF4"/>
                </a:solidFill>
                <a:latin typeface="Arial" pitchFamily="34" charset="0"/>
                <a:ea typeface="Arial" pitchFamily="34" charset="-122"/>
                <a:cs typeface="Arial" pitchFamily="34" charset="-120"/>
              </a:rPr>
              <a:t>4</a:t>
            </a:r>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53200" y="1304528"/>
            <a:ext cx="3569400" cy="2292232"/>
          </a:xfrm>
          <a:prstGeom prst="rect">
            <a:avLst/>
          </a:prstGeom>
        </p:spPr>
      </p:pic>
      <p:sp>
        <p:nvSpPr>
          <p:cNvPr id="4" name="Text 0"/>
          <p:cNvSpPr txBox="1"/>
          <p:nvPr/>
        </p:nvSpPr>
        <p:spPr>
          <a:xfrm>
            <a:off x="537150" y="351841"/>
            <a:ext cx="8069700" cy="450600"/>
          </a:xfrm>
          <a:prstGeom prst="rect">
            <a:avLst/>
          </a:prstGeom>
          <a:noFill/>
          <a:ln/>
        </p:spPr>
        <p:txBody>
          <a:bodyPr wrap="square" lIns="0" tIns="0" rIns="0" bIns="0" rtlCol="0" anchor="ctr"/>
          <a:lstStyle/>
          <a:p>
            <a:pPr algn="l" indent="0" marL="0">
              <a:lnSpc>
                <a:spcPct val="100000"/>
              </a:lnSpc>
              <a:buNone/>
            </a:pPr>
            <a:r>
              <a:rPr lang="en-US" sz="3000" b="1" dirty="0">
                <a:solidFill>
                  <a:srgbClr val="FDFFF4"/>
                </a:solidFill>
                <a:latin typeface="Arial" pitchFamily="34" charset="0"/>
                <a:ea typeface="Arial" pitchFamily="34" charset="-122"/>
                <a:cs typeface="Arial" pitchFamily="34" charset="-120"/>
              </a:rPr>
              <a:t>Сравнение формул объёма трёх фигур
</a:t>
            </a:r>
            <a:endParaRPr lang="en-US" sz="3000" dirty="0"/>
          </a:p>
        </p:txBody>
      </p:sp>
      <p:sp>
        <p:nvSpPr>
          <p:cNvPr id="5" name="Text 1"/>
          <p:cNvSpPr txBox="1"/>
          <p:nvPr/>
        </p:nvSpPr>
        <p:spPr>
          <a:xfrm>
            <a:off x="537150" y="1315950"/>
            <a:ext cx="3780600" cy="1588800"/>
          </a:xfrm>
          <a:prstGeom prst="rect">
            <a:avLst/>
          </a:prstGeom>
          <a:noFill/>
          <a:ln/>
        </p:spPr>
        <p:txBody>
          <a:bodyPr wrap="square" lIns="0" tIns="0" rIns="0" bIns="0" rtlCol="0" anchor="ctr"/>
          <a:lstStyle/>
          <a:p>
            <a:pPr algn="l" indent="0" marL="0">
              <a:lnSpc>
                <a:spcPct val="100000"/>
              </a:lnSpc>
              <a:buNone/>
            </a:pPr>
            <a:r>
              <a:rPr lang="en-US" sz="1600" dirty="0">
                <a:solidFill>
                  <a:srgbClr val="413C58"/>
                </a:solidFill>
                <a:latin typeface="Arial" pitchFamily="34" charset="0"/>
                <a:ea typeface="Arial" pitchFamily="34" charset="-122"/>
                <a:cs typeface="Arial" pitchFamily="34" charset="-120"/>
              </a:rPr>
              <a:t>Диаграмма сравнивает формулы объёма в относительных величинах: так проще заметить различия между фигурами при одинаковых условиях.
</a:t>
            </a:r>
            <a:endParaRPr lang="en-US" sz="1600" dirty="0"/>
          </a:p>
        </p:txBody>
      </p:sp>
      <p:sp>
        <p:nvSpPr>
          <p:cNvPr id="6" name="Text 2"/>
          <p:cNvSpPr txBox="1"/>
          <p:nvPr/>
        </p:nvSpPr>
        <p:spPr>
          <a:xfrm>
            <a:off x="537150" y="3306200"/>
            <a:ext cx="3780600" cy="973500"/>
          </a:xfrm>
          <a:prstGeom prst="rect">
            <a:avLst/>
          </a:prstGeom>
          <a:noFill/>
          <a:ln/>
        </p:spPr>
        <p:txBody>
          <a:bodyPr wrap="square" lIns="0" tIns="0" rIns="0" bIns="0" rtlCol="0" anchor="ctr"/>
          <a:lstStyle/>
          <a:p>
            <a:pPr algn="l" indent="0" marL="0">
              <a:lnSpc>
                <a:spcPct val="100000"/>
              </a:lnSpc>
              <a:buNone/>
            </a:pPr>
            <a:r>
              <a:rPr lang="en-US" sz="1600" dirty="0">
                <a:solidFill>
                  <a:srgbClr val="413C58"/>
                </a:solidFill>
                <a:latin typeface="Arial" pitchFamily="34" charset="0"/>
                <a:ea typeface="Arial" pitchFamily="34" charset="-122"/>
                <a:cs typeface="Arial" pitchFamily="34" charset="-120"/>
              </a:rPr>
              <a:t>Конус при тех же r и h занимает в три раза меньший объём, чем цилиндр; объём шара зависит только от радиуса.
</a:t>
            </a:r>
            <a:endParaRPr lang="en-US" sz="1600" dirty="0"/>
          </a:p>
        </p:txBody>
      </p:sp>
      <p:sp>
        <p:nvSpPr>
          <p:cNvPr id="7" name="Text 3"/>
          <p:cNvSpPr txBox="1"/>
          <p:nvPr/>
        </p:nvSpPr>
        <p:spPr>
          <a:xfrm>
            <a:off x="5068950" y="3932454"/>
            <a:ext cx="3537900" cy="394500"/>
          </a:xfrm>
          <a:prstGeom prst="rect">
            <a:avLst/>
          </a:prstGeom>
          <a:noFill/>
          <a:ln/>
        </p:spPr>
        <p:txBody>
          <a:bodyPr wrap="square" lIns="0" tIns="0" rIns="0" bIns="0" rtlCol="0" anchor="ctr"/>
          <a:lstStyle/>
          <a:p>
            <a:pPr algn="l" indent="0" marL="0">
              <a:lnSpc>
                <a:spcPct val="100000"/>
              </a:lnSpc>
              <a:buNone/>
            </a:pPr>
            <a:r>
              <a:rPr lang="en-US" sz="1400" dirty="0">
                <a:solidFill>
                  <a:srgbClr val="413C58"/>
                </a:solidFill>
                <a:latin typeface="Arial" pitchFamily="34" charset="0"/>
                <a:ea typeface="Arial" pitchFamily="34" charset="-122"/>
                <a:cs typeface="Arial" pitchFamily="34" charset="-120"/>
              </a:rPr>
              <a:t>Формулы объёма тел вращения из школьной геометрии
</a:t>
            </a:r>
            <a:endParaRPr lang="en-US" sz="1400" dirty="0"/>
          </a:p>
        </p:txBody>
      </p:sp>
      <p:sp>
        <p:nvSpPr>
          <p:cNvPr id="8" name="Text 4"/>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400" b="1" dirty="0">
                <a:solidFill>
                  <a:srgbClr val="FDFFF4"/>
                </a:solidFill>
                <a:latin typeface="Arial" pitchFamily="34" charset="0"/>
                <a:ea typeface="Arial" pitchFamily="34" charset="-122"/>
                <a:cs typeface="Arial" pitchFamily="34" charset="-120"/>
              </a:rPr>
              <a:t>5</a:t>
            </a: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400" b="1" dirty="0">
                <a:solidFill>
                  <a:srgbClr val="FDFFF4"/>
                </a:solidFill>
                <a:latin typeface="Arial" pitchFamily="34" charset="0"/>
                <a:ea typeface="Arial" pitchFamily="34" charset="-122"/>
                <a:cs typeface="Arial" pitchFamily="34" charset="-120"/>
              </a:rPr>
              <a:t>6</a:t>
            </a:r>
            <a:endParaRPr lang="en-US" sz="2400" dirty="0"/>
          </a:p>
        </p:txBody>
      </p:sp>
      <p:sp>
        <p:nvSpPr>
          <p:cNvPr id="10" name="Text 1"/>
          <p:cNvSpPr txBox="1"/>
          <p:nvPr/>
        </p:nvSpPr>
        <p:spPr>
          <a:xfrm>
            <a:off x="537150" y="351841"/>
            <a:ext cx="8069700" cy="450600"/>
          </a:xfrm>
          <a:prstGeom prst="rect">
            <a:avLst/>
          </a:prstGeom>
          <a:noFill/>
          <a:ln/>
        </p:spPr>
        <p:txBody>
          <a:bodyPr wrap="square" lIns="0" tIns="0" rIns="0" bIns="0" rtlCol="0" anchor="ctr"/>
          <a:lstStyle/>
          <a:p>
            <a:pPr algn="l" indent="0" marL="0">
              <a:lnSpc>
                <a:spcPct val="100000"/>
              </a:lnSpc>
              <a:buNone/>
            </a:pPr>
            <a:r>
              <a:rPr lang="en-US" sz="3000" b="1" dirty="0">
                <a:solidFill>
                  <a:srgbClr val="FDFFF4"/>
                </a:solidFill>
                <a:latin typeface="Arial" pitchFamily="34" charset="0"/>
                <a:ea typeface="Arial" pitchFamily="34" charset="-122"/>
                <a:cs typeface="Arial" pitchFamily="34" charset="-120"/>
              </a:rPr>
              <a:t>Площадь поверхности цилиндра
</a:t>
            </a:r>
            <a:endParaRPr lang="en-US" sz="3000" dirty="0"/>
          </a:p>
        </p:txBody>
      </p:sp>
      <p:sp>
        <p:nvSpPr>
          <p:cNvPr id="11" name="Text 2"/>
          <p:cNvSpPr txBox="1"/>
          <p:nvPr/>
        </p:nvSpPr>
        <p:spPr>
          <a:xfrm>
            <a:off x="762250" y="1207150"/>
            <a:ext cx="2285862" cy="1574100"/>
          </a:xfrm>
          <a:prstGeom prst="rect">
            <a:avLst/>
          </a:prstGeom>
          <a:noFill/>
          <a:ln/>
        </p:spPr>
        <p:txBody>
          <a:bodyPr wrap="square" lIns="0" tIns="0" rIns="0" bIns="0" rtlCol="0" anchor="t"/>
          <a:lstStyle/>
          <a:p>
            <a:pPr algn="l" indent="0" marL="0">
              <a:lnSpc>
                <a:spcPct val="100000"/>
              </a:lnSpc>
              <a:buNone/>
            </a:pPr>
            <a:r>
              <a:rPr lang="en-US" sz="1100" b="1" dirty="0">
                <a:solidFill>
                  <a:srgbClr val="413C58"/>
                </a:solidFill>
                <a:latin typeface="Arial" pitchFamily="34" charset="0"/>
                <a:ea typeface="Arial" pitchFamily="34" charset="-122"/>
                <a:cs typeface="Arial" pitchFamily="34" charset="-120"/>
              </a:rPr>
              <a:t>Из чего состоит поверхность
</a:t>
            </a:r>
            <a:pPr algn="l" indent="0" marL="0">
              <a:lnSpc>
                <a:spcPct val="100000"/>
              </a:lnSpc>
              <a:buNone/>
            </a:pPr>
            <a:r>
              <a:rPr lang="en-US" sz="200"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900" dirty="0">
                <a:solidFill>
                  <a:srgbClr val="413C58"/>
                </a:solidFill>
                <a:latin typeface="Arial" pitchFamily="34" charset="0"/>
                <a:ea typeface="Arial" pitchFamily="34" charset="-122"/>
                <a:cs typeface="Arial" pitchFamily="34" charset="-120"/>
              </a:rPr>
              <a:t>Полная поверхность цилиндра включает два круглых основания и боковую поверхность. Поэтому при вычислениях нужно учитывать все части фигуры, а не только одну из них.
</a:t>
            </a:r>
            <a:endParaRPr lang="en-US" sz="1100" dirty="0"/>
          </a:p>
        </p:txBody>
      </p:sp>
      <p:sp>
        <p:nvSpPr>
          <p:cNvPr id="12" name="Text 3"/>
          <p:cNvSpPr txBox="1"/>
          <p:nvPr/>
        </p:nvSpPr>
        <p:spPr>
          <a:xfrm>
            <a:off x="3698371" y="1207150"/>
            <a:ext cx="2285862" cy="1574100"/>
          </a:xfrm>
          <a:prstGeom prst="rect">
            <a:avLst/>
          </a:prstGeom>
          <a:noFill/>
          <a:ln/>
        </p:spPr>
        <p:txBody>
          <a:bodyPr wrap="square" lIns="0" tIns="0" rIns="0" bIns="0" rtlCol="0" anchor="t"/>
          <a:lstStyle/>
          <a:p>
            <a:pPr algn="l" indent="0" marL="0">
              <a:lnSpc>
                <a:spcPct val="100000"/>
              </a:lnSpc>
              <a:buNone/>
            </a:pPr>
            <a:r>
              <a:rPr lang="en-US" sz="1100" b="1" dirty="0">
                <a:solidFill>
                  <a:srgbClr val="413C58"/>
                </a:solidFill>
                <a:latin typeface="Arial" pitchFamily="34" charset="0"/>
                <a:ea typeface="Arial" pitchFamily="34" charset="-122"/>
                <a:cs typeface="Arial" pitchFamily="34" charset="-120"/>
              </a:rPr>
              <a:t>Формула полной поверхности
</a:t>
            </a:r>
            <a:pPr algn="l" indent="0" marL="0">
              <a:lnSpc>
                <a:spcPct val="100000"/>
              </a:lnSpc>
              <a:buNone/>
            </a:pPr>
            <a:r>
              <a:rPr lang="en-US" sz="200"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900" dirty="0">
                <a:solidFill>
                  <a:srgbClr val="413C58"/>
                </a:solidFill>
                <a:latin typeface="Arial" pitchFamily="34" charset="0"/>
                <a:ea typeface="Arial" pitchFamily="34" charset="-122"/>
                <a:cs typeface="Arial" pitchFamily="34" charset="-120"/>
              </a:rPr>
              <a:t>Для цилиндра используют формулу S = 2πr² + 2πrh. Первый слагаемый отвечает за основания, а второй — за боковую поверхность.
</a:t>
            </a:r>
            <a:endParaRPr lang="en-US" sz="1100" dirty="0"/>
          </a:p>
        </p:txBody>
      </p:sp>
      <p:sp>
        <p:nvSpPr>
          <p:cNvPr id="13" name="Text 4"/>
          <p:cNvSpPr txBox="1"/>
          <p:nvPr/>
        </p:nvSpPr>
        <p:spPr>
          <a:xfrm>
            <a:off x="6634491" y="1207150"/>
            <a:ext cx="2285862" cy="1574100"/>
          </a:xfrm>
          <a:prstGeom prst="rect">
            <a:avLst/>
          </a:prstGeom>
          <a:noFill/>
          <a:ln/>
        </p:spPr>
        <p:txBody>
          <a:bodyPr wrap="square" lIns="0" tIns="0" rIns="0" bIns="0" rtlCol="0" anchor="t"/>
          <a:lstStyle/>
          <a:p>
            <a:pPr algn="l" indent="0" marL="0">
              <a:lnSpc>
                <a:spcPct val="100000"/>
              </a:lnSpc>
              <a:buNone/>
            </a:pPr>
            <a:r>
              <a:rPr lang="en-US" sz="1100" b="1" dirty="0">
                <a:solidFill>
                  <a:srgbClr val="413C58"/>
                </a:solidFill>
                <a:latin typeface="Arial" pitchFamily="34" charset="0"/>
                <a:ea typeface="Arial" pitchFamily="34" charset="-122"/>
                <a:cs typeface="Arial" pitchFamily="34" charset="-120"/>
              </a:rPr>
              <a:t>Почему так получается
</a:t>
            </a:r>
            <a:pPr algn="l" indent="0" marL="0">
              <a:lnSpc>
                <a:spcPct val="100000"/>
              </a:lnSpc>
              <a:buNone/>
            </a:pPr>
            <a:r>
              <a:rPr lang="en-US" sz="200"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900" dirty="0">
                <a:solidFill>
                  <a:srgbClr val="413C58"/>
                </a:solidFill>
                <a:latin typeface="Arial" pitchFamily="34" charset="0"/>
                <a:ea typeface="Arial" pitchFamily="34" charset="-122"/>
                <a:cs typeface="Arial" pitchFamily="34" charset="-120"/>
              </a:rPr>
              <a:t>Если развернуть боковую поверхность, она станет прямоугольником со сторонами 2πr и h. Отсюда и получается выражение 2πrh.
</a:t>
            </a:r>
            <a:endParaRPr lang="en-US" sz="1100" dirty="0"/>
          </a:p>
        </p:txBody>
      </p:sp>
      <p:sp>
        <p:nvSpPr>
          <p:cNvPr id="14" name="Text 5"/>
          <p:cNvSpPr txBox="1"/>
          <p:nvPr/>
        </p:nvSpPr>
        <p:spPr>
          <a:xfrm>
            <a:off x="782425" y="2858150"/>
            <a:ext cx="3739496" cy="1574100"/>
          </a:xfrm>
          <a:prstGeom prst="rect">
            <a:avLst/>
          </a:prstGeom>
          <a:noFill/>
          <a:ln/>
        </p:spPr>
        <p:txBody>
          <a:bodyPr wrap="square" lIns="0" tIns="0" rIns="0" bIns="0" rtlCol="0" anchor="t"/>
          <a:lstStyle/>
          <a:p>
            <a:pPr algn="l" indent="0" marL="0">
              <a:lnSpc>
                <a:spcPct val="100000"/>
              </a:lnSpc>
              <a:buNone/>
            </a:pPr>
            <a:r>
              <a:rPr lang="en-US" sz="1100" b="1" dirty="0">
                <a:solidFill>
                  <a:srgbClr val="413C58"/>
                </a:solidFill>
                <a:latin typeface="Arial" pitchFamily="34" charset="0"/>
                <a:ea typeface="Arial" pitchFamily="34" charset="-122"/>
                <a:cs typeface="Arial" pitchFamily="34" charset="-120"/>
              </a:rPr>
              <a:t>Где это пригодится
</a:t>
            </a:r>
            <a:pPr algn="l" indent="0" marL="0">
              <a:lnSpc>
                <a:spcPct val="100000"/>
              </a:lnSpc>
              <a:buNone/>
            </a:pPr>
            <a:r>
              <a:rPr lang="en-US" sz="200"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900" dirty="0">
                <a:solidFill>
                  <a:srgbClr val="413C58"/>
                </a:solidFill>
                <a:latin typeface="Arial" pitchFamily="34" charset="0"/>
                <a:ea typeface="Arial" pitchFamily="34" charset="-122"/>
                <a:cs typeface="Arial" pitchFamily="34" charset="-120"/>
              </a:rPr>
              <a:t>Такие вычисления нужны при нахождении площади банок, труб, упаковок и других предметов цилиндрической формы, которые встречаются в быту и технике.
</a:t>
            </a:r>
            <a:endParaRPr lang="en-US" sz="1100" dirty="0"/>
          </a:p>
        </p:txBody>
      </p:sp>
      <p:sp>
        <p:nvSpPr>
          <p:cNvPr id="15" name="Text 6"/>
          <p:cNvSpPr txBox="1"/>
          <p:nvPr/>
        </p:nvSpPr>
        <p:spPr>
          <a:xfrm>
            <a:off x="5180850" y="2858150"/>
            <a:ext cx="3739495" cy="1574100"/>
          </a:xfrm>
          <a:prstGeom prst="rect">
            <a:avLst/>
          </a:prstGeom>
          <a:noFill/>
          <a:ln/>
        </p:spPr>
        <p:txBody>
          <a:bodyPr wrap="square" lIns="0" tIns="0" rIns="0" bIns="0" rtlCol="0" anchor="t"/>
          <a:lstStyle/>
          <a:p>
            <a:pPr algn="l" indent="0" marL="0">
              <a:lnSpc>
                <a:spcPct val="100000"/>
              </a:lnSpc>
              <a:buNone/>
            </a:pPr>
            <a:r>
              <a:rPr lang="en-US" sz="1100" b="1" dirty="0">
                <a:solidFill>
                  <a:srgbClr val="413C58"/>
                </a:solidFill>
                <a:latin typeface="Arial" pitchFamily="34" charset="0"/>
                <a:ea typeface="Arial" pitchFamily="34" charset="-122"/>
                <a:cs typeface="Arial" pitchFamily="34" charset="-120"/>
              </a:rPr>
              <a:t>Что важно помнить
</a:t>
            </a:r>
            <a:pPr algn="l" indent="0" marL="0">
              <a:lnSpc>
                <a:spcPct val="100000"/>
              </a:lnSpc>
              <a:buNone/>
            </a:pPr>
            <a:r>
              <a:rPr lang="en-US" sz="200"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900" dirty="0">
                <a:solidFill>
                  <a:srgbClr val="413C58"/>
                </a:solidFill>
                <a:latin typeface="Arial" pitchFamily="34" charset="0"/>
                <a:ea typeface="Arial" pitchFamily="34" charset="-122"/>
                <a:cs typeface="Arial" pitchFamily="34" charset="-120"/>
              </a:rPr>
              <a:t>В формулах цилиндра всегда участвуют радиус и высота. Если перепутать их или забыть одно из оснований, ответ получится неверным.
</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0080" y="0"/>
            <a:ext cx="2255091" cy="48924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400" b="1" dirty="0">
                <a:solidFill>
                  <a:srgbClr val="FDFFF4"/>
                </a:solidFill>
                <a:latin typeface="Arial" pitchFamily="34" charset="0"/>
                <a:ea typeface="Arial" pitchFamily="34" charset="-122"/>
                <a:cs typeface="Arial" pitchFamily="34" charset="-120"/>
              </a:rPr>
              <a:t>7</a:t>
            </a:r>
            <a:endParaRPr lang="en-US" sz="2400" dirty="0"/>
          </a:p>
        </p:txBody>
      </p:sp>
      <p:sp>
        <p:nvSpPr>
          <p:cNvPr id="9" name="Text 1"/>
          <p:cNvSpPr txBox="1"/>
          <p:nvPr/>
        </p:nvSpPr>
        <p:spPr>
          <a:xfrm>
            <a:off x="535775" y="351850"/>
            <a:ext cx="8315700" cy="450600"/>
          </a:xfrm>
          <a:prstGeom prst="rect">
            <a:avLst/>
          </a:prstGeom>
          <a:noFill/>
          <a:ln/>
        </p:spPr>
        <p:txBody>
          <a:bodyPr wrap="square" lIns="0" tIns="0" rIns="0" bIns="0" rtlCol="0" anchor="ctr"/>
          <a:lstStyle/>
          <a:p>
            <a:pPr algn="l" indent="0" marL="0">
              <a:lnSpc>
                <a:spcPct val="100000"/>
              </a:lnSpc>
              <a:buNone/>
            </a:pPr>
            <a:r>
              <a:rPr lang="en-US" sz="3000" b="1" dirty="0">
                <a:solidFill>
                  <a:srgbClr val="413C58"/>
                </a:solidFill>
                <a:latin typeface="Arial" pitchFamily="34" charset="0"/>
                <a:ea typeface="Arial" pitchFamily="34" charset="-122"/>
                <a:cs typeface="Arial" pitchFamily="34" charset="-120"/>
              </a:rPr>
              <a:t>Цилиндр в окружающих предметах
</a:t>
            </a:r>
            <a:endParaRPr lang="en-US" sz="3000" dirty="0"/>
          </a:p>
        </p:txBody>
      </p:sp>
      <p:sp>
        <p:nvSpPr>
          <p:cNvPr id="10" name="Text 2"/>
          <p:cNvSpPr txBox="1"/>
          <p:nvPr/>
        </p:nvSpPr>
        <p:spPr>
          <a:xfrm>
            <a:off x="2992775" y="1174275"/>
            <a:ext cx="2700600" cy="1542600"/>
          </a:xfrm>
          <a:prstGeom prst="rect">
            <a:avLst/>
          </a:prstGeom>
          <a:noFill/>
          <a:ln/>
        </p:spPr>
        <p:txBody>
          <a:bodyPr wrap="square" lIns="0" tIns="0" rIns="0" bIns="0" rtlCol="0" anchor="t"/>
          <a:lstStyle/>
          <a:p>
            <a:pPr algn="l" indent="0" marL="0">
              <a:lnSpc>
                <a:spcPct val="100000"/>
              </a:lnSpc>
              <a:buNone/>
            </a:pPr>
            <a:r>
              <a:rPr lang="en-US" sz="1200" b="1" dirty="0">
                <a:solidFill>
                  <a:srgbClr val="413C58"/>
                </a:solidFill>
                <a:latin typeface="Arial" pitchFamily="34" charset="0"/>
                <a:ea typeface="Arial" pitchFamily="34" charset="-122"/>
                <a:cs typeface="Arial" pitchFamily="34" charset="-120"/>
              </a:rPr>
              <a:t>Бытовые примеры
</a:t>
            </a:r>
            <a:pPr algn="l" indent="0" marL="0">
              <a:lnSpc>
                <a:spcPct val="100000"/>
              </a:lnSpc>
              <a:buNone/>
            </a:pPr>
            <a:r>
              <a:rPr lang="en-US" sz="300"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413C58"/>
                </a:solidFill>
                <a:latin typeface="Arial" pitchFamily="34" charset="0"/>
                <a:ea typeface="Arial" pitchFamily="34" charset="-122"/>
                <a:cs typeface="Arial" pitchFamily="34" charset="-120"/>
              </a:rPr>
              <a:t>Банка, стакан и свеча часто имеют форму цилиндра. Такая форма удобна, потому что предметы легко ставить, хранить и наполнять.
</a:t>
            </a:r>
            <a:endParaRPr lang="en-US" sz="1200" dirty="0"/>
          </a:p>
        </p:txBody>
      </p:sp>
      <p:sp>
        <p:nvSpPr>
          <p:cNvPr id="11" name="Text 3"/>
          <p:cNvSpPr txBox="1"/>
          <p:nvPr/>
        </p:nvSpPr>
        <p:spPr>
          <a:xfrm>
            <a:off x="6150875" y="1174275"/>
            <a:ext cx="2700600" cy="1542600"/>
          </a:xfrm>
          <a:prstGeom prst="rect">
            <a:avLst/>
          </a:prstGeom>
          <a:noFill/>
          <a:ln/>
        </p:spPr>
        <p:txBody>
          <a:bodyPr wrap="square" lIns="0" tIns="0" rIns="0" bIns="0" rtlCol="0" anchor="t"/>
          <a:lstStyle/>
          <a:p>
            <a:pPr algn="l" indent="0" marL="0">
              <a:lnSpc>
                <a:spcPct val="100000"/>
              </a:lnSpc>
              <a:buNone/>
            </a:pPr>
            <a:r>
              <a:rPr lang="en-US" sz="1200" b="1" dirty="0">
                <a:solidFill>
                  <a:srgbClr val="413C58"/>
                </a:solidFill>
                <a:latin typeface="Arial" pitchFamily="34" charset="0"/>
                <a:ea typeface="Arial" pitchFamily="34" charset="-122"/>
                <a:cs typeface="Arial" pitchFamily="34" charset="-120"/>
              </a:rPr>
              <a:t>Технические объекты
</a:t>
            </a:r>
            <a:pPr algn="l" indent="0" marL="0">
              <a:lnSpc>
                <a:spcPct val="100000"/>
              </a:lnSpc>
              <a:buNone/>
            </a:pPr>
            <a:r>
              <a:rPr lang="en-US" sz="300"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413C58"/>
                </a:solidFill>
                <a:latin typeface="Arial" pitchFamily="34" charset="0"/>
                <a:ea typeface="Arial" pitchFamily="34" charset="-122"/>
                <a:cs typeface="Arial" pitchFamily="34" charset="-120"/>
              </a:rPr>
              <a:t>Батарейка и труба тоже напоминают цилиндр. У них хорошо заметны круглые основания и одинаковая форма по всей высоте.
</a:t>
            </a:r>
            <a:endParaRPr lang="en-US" sz="1200" dirty="0"/>
          </a:p>
        </p:txBody>
      </p:sp>
      <p:sp>
        <p:nvSpPr>
          <p:cNvPr id="12" name="Text 4"/>
          <p:cNvSpPr txBox="1"/>
          <p:nvPr/>
        </p:nvSpPr>
        <p:spPr>
          <a:xfrm>
            <a:off x="2992775" y="2851975"/>
            <a:ext cx="2700600" cy="1542600"/>
          </a:xfrm>
          <a:prstGeom prst="rect">
            <a:avLst/>
          </a:prstGeom>
          <a:noFill/>
          <a:ln/>
        </p:spPr>
        <p:txBody>
          <a:bodyPr wrap="square" lIns="0" tIns="0" rIns="0" bIns="0" rtlCol="0" anchor="t"/>
          <a:lstStyle/>
          <a:p>
            <a:pPr algn="l" indent="0" marL="0">
              <a:lnSpc>
                <a:spcPct val="100000"/>
              </a:lnSpc>
              <a:buNone/>
            </a:pPr>
            <a:r>
              <a:rPr lang="en-US" sz="1200" b="1" dirty="0">
                <a:solidFill>
                  <a:srgbClr val="413C58"/>
                </a:solidFill>
                <a:latin typeface="Arial" pitchFamily="34" charset="0"/>
                <a:ea typeface="Arial" pitchFamily="34" charset="-122"/>
                <a:cs typeface="Arial" pitchFamily="34" charset="-120"/>
              </a:rPr>
              <a:t>Связь формы и назначения
</a:t>
            </a:r>
            <a:pPr algn="l" indent="0" marL="0">
              <a:lnSpc>
                <a:spcPct val="100000"/>
              </a:lnSpc>
              <a:buNone/>
            </a:pPr>
            <a:r>
              <a:rPr lang="en-US" sz="300"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413C58"/>
                </a:solidFill>
                <a:latin typeface="Arial" pitchFamily="34" charset="0"/>
                <a:ea typeface="Arial" pitchFamily="34" charset="-122"/>
                <a:cs typeface="Arial" pitchFamily="34" charset="-120"/>
              </a:rPr>
              <a:t>Цилиндр помогает удерживать жидкость или сыпучее вещество, а также упрощает расчёты объёма, если известны радиус и высота.
</a:t>
            </a:r>
            <a:endParaRPr lang="en-US" sz="1200" dirty="0"/>
          </a:p>
        </p:txBody>
      </p:sp>
      <p:sp>
        <p:nvSpPr>
          <p:cNvPr id="13" name="Text 5"/>
          <p:cNvSpPr txBox="1"/>
          <p:nvPr/>
        </p:nvSpPr>
        <p:spPr>
          <a:xfrm>
            <a:off x="6150875" y="2851975"/>
            <a:ext cx="2700600" cy="1542600"/>
          </a:xfrm>
          <a:prstGeom prst="rect">
            <a:avLst/>
          </a:prstGeom>
          <a:noFill/>
          <a:ln/>
        </p:spPr>
        <p:txBody>
          <a:bodyPr wrap="square" lIns="0" tIns="0" rIns="0" bIns="0" rtlCol="0" anchor="t"/>
          <a:lstStyle/>
          <a:p>
            <a:pPr algn="l" indent="0" marL="0">
              <a:lnSpc>
                <a:spcPct val="100000"/>
              </a:lnSpc>
              <a:buNone/>
            </a:pPr>
            <a:r>
              <a:rPr lang="en-US" sz="1200" b="1" dirty="0">
                <a:solidFill>
                  <a:srgbClr val="413C58"/>
                </a:solidFill>
                <a:latin typeface="Arial" pitchFamily="34" charset="0"/>
                <a:ea typeface="Arial" pitchFamily="34" charset="-122"/>
                <a:cs typeface="Arial" pitchFamily="34" charset="-120"/>
              </a:rPr>
              <a:t>Наблюдение вокруг нас
</a:t>
            </a:r>
            <a:pPr algn="l" indent="0" marL="0">
              <a:lnSpc>
                <a:spcPct val="100000"/>
              </a:lnSpc>
              <a:buNone/>
            </a:pPr>
            <a:r>
              <a:rPr lang="en-US" sz="300"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413C58"/>
                </a:solidFill>
                <a:latin typeface="Arial" pitchFamily="34" charset="0"/>
                <a:ea typeface="Arial" pitchFamily="34" charset="-122"/>
                <a:cs typeface="Arial" pitchFamily="34" charset="-120"/>
              </a:rPr>
              <a:t>Когда предмет имеет одинаковое круглое сечение на всей длине, его легко узнать как цилиндр и связать геометрию с реальной жизнью.
</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400" b="1" dirty="0">
                <a:solidFill>
                  <a:srgbClr val="FDFFF4"/>
                </a:solidFill>
                <a:latin typeface="Arial" pitchFamily="34" charset="0"/>
                <a:ea typeface="Arial" pitchFamily="34" charset="-122"/>
                <a:cs typeface="Arial" pitchFamily="34" charset="-120"/>
              </a:rPr>
              <a:t>8</a:t>
            </a:r>
            <a:endParaRPr lang="en-US" sz="2400" dirty="0"/>
          </a:p>
        </p:txBody>
      </p:sp>
      <p:sp>
        <p:nvSpPr>
          <p:cNvPr id="9" name="Text 1"/>
          <p:cNvSpPr txBox="1"/>
          <p:nvPr/>
        </p:nvSpPr>
        <p:spPr>
          <a:xfrm>
            <a:off x="223650" y="351850"/>
            <a:ext cx="7658400" cy="450600"/>
          </a:xfrm>
          <a:prstGeom prst="rect">
            <a:avLst/>
          </a:prstGeom>
          <a:noFill/>
          <a:ln/>
        </p:spPr>
        <p:txBody>
          <a:bodyPr wrap="square" lIns="0" tIns="0" rIns="0" bIns="0" rtlCol="0" anchor="ctr"/>
          <a:lstStyle/>
          <a:p>
            <a:pPr algn="l" indent="0" marL="0">
              <a:lnSpc>
                <a:spcPct val="100000"/>
              </a:lnSpc>
              <a:buNone/>
            </a:pPr>
            <a:r>
              <a:rPr lang="en-US" sz="3000" b="1" dirty="0">
                <a:solidFill>
                  <a:srgbClr val="413C58"/>
                </a:solidFill>
                <a:latin typeface="Arial" pitchFamily="34" charset="0"/>
                <a:ea typeface="Arial" pitchFamily="34" charset="-122"/>
                <a:cs typeface="Arial" pitchFamily="34" charset="-120"/>
              </a:rPr>
              <a:t>Конус: основные элементы и свойства
</a:t>
            </a:r>
            <a:endParaRPr lang="en-US" sz="3000" dirty="0"/>
          </a:p>
        </p:txBody>
      </p:sp>
      <p:sp>
        <p:nvSpPr>
          <p:cNvPr id="10" name="Text 2"/>
          <p:cNvSpPr txBox="1"/>
          <p:nvPr/>
        </p:nvSpPr>
        <p:spPr>
          <a:xfrm>
            <a:off x="232200" y="1093674"/>
            <a:ext cx="6780484" cy="592023"/>
          </a:xfrm>
          <a:prstGeom prst="rect">
            <a:avLst/>
          </a:prstGeom>
          <a:noFill/>
          <a:ln/>
        </p:spPr>
        <p:txBody>
          <a:bodyPr wrap="square" lIns="0" tIns="0" rIns="0" bIns="0" rtlCol="0" anchor="ctr"/>
          <a:lstStyle/>
          <a:p>
            <a:pPr algn="l" indent="0" marL="0">
              <a:lnSpc>
                <a:spcPct val="100000"/>
              </a:lnSpc>
              <a:buNone/>
            </a:pPr>
            <a:r>
              <a:rPr lang="en-US" sz="1200" b="1" dirty="0">
                <a:solidFill>
                  <a:srgbClr val="413C58"/>
                </a:solidFill>
                <a:latin typeface="Arial" pitchFamily="34" charset="0"/>
                <a:ea typeface="Arial" pitchFamily="34" charset="-122"/>
                <a:cs typeface="Arial" pitchFamily="34" charset="-120"/>
              </a:rPr>
              <a:t>Одно основание
</a:t>
            </a:r>
            <a:pPr algn="l" indent="0" marL="0">
              <a:lnSpc>
                <a:spcPct val="100000"/>
              </a:lnSpc>
              <a:buNone/>
            </a:pPr>
            <a:r>
              <a:rPr lang="en-US" sz="300"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413C58"/>
                </a:solidFill>
                <a:latin typeface="Arial" pitchFamily="34" charset="0"/>
                <a:ea typeface="Arial" pitchFamily="34" charset="-122"/>
                <a:cs typeface="Arial" pitchFamily="34" charset="-120"/>
              </a:rPr>
              <a:t>Конус имеет только одно круглое основание и одну вершину. Из-за этого его форма кажется сужающейся и хорошо заметной.
</a:t>
            </a:r>
            <a:endParaRPr lang="en-US" sz="1200" dirty="0"/>
          </a:p>
        </p:txBody>
      </p:sp>
      <p:sp>
        <p:nvSpPr>
          <p:cNvPr id="11" name="Text 3"/>
          <p:cNvSpPr txBox="1"/>
          <p:nvPr/>
        </p:nvSpPr>
        <p:spPr>
          <a:xfrm>
            <a:off x="232200" y="1835334"/>
            <a:ext cx="6780484" cy="592023"/>
          </a:xfrm>
          <a:prstGeom prst="rect">
            <a:avLst/>
          </a:prstGeom>
          <a:noFill/>
          <a:ln/>
        </p:spPr>
        <p:txBody>
          <a:bodyPr wrap="square" lIns="0" tIns="0" rIns="0" bIns="0" rtlCol="0" anchor="ctr"/>
          <a:lstStyle/>
          <a:p>
            <a:pPr algn="l" indent="0" marL="0">
              <a:lnSpc>
                <a:spcPct val="100000"/>
              </a:lnSpc>
              <a:buNone/>
            </a:pPr>
            <a:r>
              <a:rPr lang="en-US" sz="1200" b="1" dirty="0">
                <a:solidFill>
                  <a:srgbClr val="413C58"/>
                </a:solidFill>
                <a:latin typeface="Arial" pitchFamily="34" charset="0"/>
                <a:ea typeface="Arial" pitchFamily="34" charset="-122"/>
                <a:cs typeface="Arial" pitchFamily="34" charset="-120"/>
              </a:rPr>
              <a:t>Образующая
</a:t>
            </a:r>
            <a:pPr algn="l" indent="0" marL="0">
              <a:lnSpc>
                <a:spcPct val="100000"/>
              </a:lnSpc>
              <a:buNone/>
            </a:pPr>
            <a:r>
              <a:rPr lang="en-US" sz="300"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413C58"/>
                </a:solidFill>
                <a:latin typeface="Arial" pitchFamily="34" charset="0"/>
                <a:ea typeface="Arial" pitchFamily="34" charset="-122"/>
                <a:cs typeface="Arial" pitchFamily="34" charset="-120"/>
              </a:rPr>
              <a:t>От вершины к границе основания идёт образующая. Она показывает наклон боковой поверхности и обозначается буквой l.
</a:t>
            </a:r>
            <a:endParaRPr lang="en-US" sz="1200" dirty="0"/>
          </a:p>
        </p:txBody>
      </p:sp>
      <p:sp>
        <p:nvSpPr>
          <p:cNvPr id="12" name="Text 4"/>
          <p:cNvSpPr txBox="1"/>
          <p:nvPr/>
        </p:nvSpPr>
        <p:spPr>
          <a:xfrm>
            <a:off x="232200" y="2576984"/>
            <a:ext cx="6780484" cy="592023"/>
          </a:xfrm>
          <a:prstGeom prst="rect">
            <a:avLst/>
          </a:prstGeom>
          <a:noFill/>
          <a:ln/>
        </p:spPr>
        <p:txBody>
          <a:bodyPr wrap="square" lIns="0" tIns="0" rIns="0" bIns="0" rtlCol="0" anchor="ctr"/>
          <a:lstStyle/>
          <a:p>
            <a:pPr algn="l" indent="0" marL="0">
              <a:lnSpc>
                <a:spcPct val="100000"/>
              </a:lnSpc>
              <a:buNone/>
            </a:pPr>
            <a:r>
              <a:rPr lang="en-US" sz="1200" b="1" dirty="0">
                <a:solidFill>
                  <a:srgbClr val="413C58"/>
                </a:solidFill>
                <a:latin typeface="Arial" pitchFamily="34" charset="0"/>
                <a:ea typeface="Arial" pitchFamily="34" charset="-122"/>
                <a:cs typeface="Arial" pitchFamily="34" charset="-120"/>
              </a:rPr>
              <a:t>Высота конуса
</a:t>
            </a:r>
            <a:pPr algn="l" indent="0" marL="0">
              <a:lnSpc>
                <a:spcPct val="100000"/>
              </a:lnSpc>
              <a:buNone/>
            </a:pPr>
            <a:r>
              <a:rPr lang="en-US" sz="300"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413C58"/>
                </a:solidFill>
                <a:latin typeface="Arial" pitchFamily="34" charset="0"/>
                <a:ea typeface="Arial" pitchFamily="34" charset="-122"/>
                <a:cs typeface="Arial" pitchFamily="34" charset="-120"/>
              </a:rPr>
              <a:t>Высота — это перпендикуляр от вершины к плоскости основания. Она обозначается h и нужна для вычисления объёма.
</a:t>
            </a:r>
            <a:endParaRPr lang="en-US" sz="1200" dirty="0"/>
          </a:p>
        </p:txBody>
      </p:sp>
      <p:sp>
        <p:nvSpPr>
          <p:cNvPr id="13" name="Text 5"/>
          <p:cNvSpPr txBox="1"/>
          <p:nvPr/>
        </p:nvSpPr>
        <p:spPr>
          <a:xfrm>
            <a:off x="232200" y="3318641"/>
            <a:ext cx="6780484" cy="592023"/>
          </a:xfrm>
          <a:prstGeom prst="rect">
            <a:avLst/>
          </a:prstGeom>
          <a:noFill/>
          <a:ln/>
        </p:spPr>
        <p:txBody>
          <a:bodyPr wrap="square" lIns="0" tIns="0" rIns="0" bIns="0" rtlCol="0" anchor="ctr"/>
          <a:lstStyle/>
          <a:p>
            <a:pPr algn="l" indent="0" marL="0">
              <a:lnSpc>
                <a:spcPct val="100000"/>
              </a:lnSpc>
              <a:buNone/>
            </a:pPr>
            <a:r>
              <a:rPr lang="en-US" sz="1200" b="1" dirty="0">
                <a:solidFill>
                  <a:srgbClr val="413C58"/>
                </a:solidFill>
                <a:latin typeface="Arial" pitchFamily="34" charset="0"/>
                <a:ea typeface="Arial" pitchFamily="34" charset="-122"/>
                <a:cs typeface="Arial" pitchFamily="34" charset="-120"/>
              </a:rPr>
              <a:t>Радиус основания
</a:t>
            </a:r>
            <a:pPr algn="l" indent="0" marL="0">
              <a:lnSpc>
                <a:spcPct val="100000"/>
              </a:lnSpc>
              <a:buNone/>
            </a:pPr>
            <a:r>
              <a:rPr lang="en-US" sz="300"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413C58"/>
                </a:solidFill>
                <a:latin typeface="Arial" pitchFamily="34" charset="0"/>
                <a:ea typeface="Arial" pitchFamily="34" charset="-122"/>
                <a:cs typeface="Arial" pitchFamily="34" charset="-120"/>
              </a:rPr>
              <a:t>Радиус основания обозначают r. По нему определяют размер круга в основании и связывают конус с другими телами вращения.
</a:t>
            </a:r>
            <a:endParaRPr lang="en-US" sz="1200" dirty="0"/>
          </a:p>
        </p:txBody>
      </p:sp>
      <p:sp>
        <p:nvSpPr>
          <p:cNvPr id="14" name="Text 6"/>
          <p:cNvSpPr txBox="1"/>
          <p:nvPr/>
        </p:nvSpPr>
        <p:spPr>
          <a:xfrm>
            <a:off x="232200" y="4060254"/>
            <a:ext cx="6780484" cy="591954"/>
          </a:xfrm>
          <a:prstGeom prst="rect">
            <a:avLst/>
          </a:prstGeom>
          <a:noFill/>
          <a:ln/>
        </p:spPr>
        <p:txBody>
          <a:bodyPr wrap="square" lIns="0" tIns="0" rIns="0" bIns="0" rtlCol="0" anchor="ctr"/>
          <a:lstStyle/>
          <a:p>
            <a:pPr algn="l" indent="0" marL="0">
              <a:lnSpc>
                <a:spcPct val="100000"/>
              </a:lnSpc>
              <a:buNone/>
            </a:pPr>
            <a:r>
              <a:rPr lang="en-US" sz="1200" b="1" dirty="0">
                <a:solidFill>
                  <a:srgbClr val="413C58"/>
                </a:solidFill>
                <a:latin typeface="Arial" pitchFamily="34" charset="0"/>
                <a:ea typeface="Arial" pitchFamily="34" charset="-122"/>
                <a:cs typeface="Arial" pitchFamily="34" charset="-120"/>
              </a:rPr>
              <a:t>Где используется форма
</a:t>
            </a:r>
            <a:pPr algn="l" indent="0" marL="0">
              <a:lnSpc>
                <a:spcPct val="100000"/>
              </a:lnSpc>
              <a:buNone/>
            </a:pPr>
            <a:r>
              <a:rPr lang="en-US" sz="300"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413C58"/>
                </a:solidFill>
                <a:latin typeface="Arial" pitchFamily="34" charset="0"/>
                <a:ea typeface="Arial" pitchFamily="34" charset="-122"/>
                <a:cs typeface="Arial" pitchFamily="34" charset="-120"/>
              </a:rPr>
              <a:t>Конус удобно направляет поток вниз или в одну точку, поэтому его форма встречается в воронках, колпаках и некоторых упаковках.
</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99550" y="1584186"/>
            <a:ext cx="8544900" cy="2876878"/>
          </a:xfrm>
          <a:prstGeom prst="rect">
            <a:avLst/>
          </a:prstGeom>
        </p:spPr>
      </p:pic>
      <p:sp>
        <p:nvSpPr>
          <p:cNvPr id="4" name="Text 0"/>
          <p:cNvSpPr txBox="1"/>
          <p:nvPr/>
        </p:nvSpPr>
        <p:spPr>
          <a:xfrm>
            <a:off x="537150" y="351850"/>
            <a:ext cx="8069700" cy="476400"/>
          </a:xfrm>
          <a:prstGeom prst="rect">
            <a:avLst/>
          </a:prstGeom>
          <a:noFill/>
          <a:ln/>
        </p:spPr>
        <p:txBody>
          <a:bodyPr wrap="square" lIns="0" tIns="0" rIns="0" bIns="0" rtlCol="0" anchor="ctr"/>
          <a:lstStyle/>
          <a:p>
            <a:pPr algn="l" indent="0" marL="0">
              <a:lnSpc>
                <a:spcPct val="100000"/>
              </a:lnSpc>
              <a:buNone/>
            </a:pPr>
            <a:r>
              <a:rPr lang="en-US" sz="3000" b="1" dirty="0">
                <a:solidFill>
                  <a:srgbClr val="413C58"/>
                </a:solidFill>
                <a:latin typeface="Arial" pitchFamily="34" charset="0"/>
                <a:ea typeface="Arial" pitchFamily="34" charset="-122"/>
                <a:cs typeface="Arial" pitchFamily="34" charset="-120"/>
              </a:rPr>
              <a:t>Как находят объём конуса
</a:t>
            </a:r>
            <a:endParaRPr lang="en-US" sz="3000" dirty="0"/>
          </a:p>
        </p:txBody>
      </p:sp>
      <p:sp>
        <p:nvSpPr>
          <p:cNvPr id="5" name="Text 1"/>
          <p:cNvSpPr txBox="1"/>
          <p:nvPr/>
        </p:nvSpPr>
        <p:spPr>
          <a:xfrm>
            <a:off x="537150" y="1078424"/>
            <a:ext cx="8069700" cy="366300"/>
          </a:xfrm>
          <a:prstGeom prst="rect">
            <a:avLst/>
          </a:prstGeom>
          <a:noFill/>
          <a:ln/>
        </p:spPr>
        <p:txBody>
          <a:bodyPr wrap="square" lIns="0" tIns="0" rIns="0" bIns="0" rtlCol="0" anchor="ctr"/>
          <a:lstStyle/>
          <a:p>
            <a:pPr algn="l" indent="0" marL="0">
              <a:lnSpc>
                <a:spcPct val="100000"/>
              </a:lnSpc>
              <a:buNone/>
            </a:pPr>
            <a:r>
              <a:rPr lang="en-US" sz="1703" dirty="0">
                <a:solidFill>
                  <a:srgbClr val="FDFFF4"/>
                </a:solidFill>
                <a:latin typeface="Arial" pitchFamily="34" charset="0"/>
                <a:ea typeface="Arial" pitchFamily="34" charset="-122"/>
                <a:cs typeface="Arial" pitchFamily="34" charset="-120"/>
              </a:rPr>
              <a:t>Последовательность действий для решения задачи по формуле объёма конуса
</a:t>
            </a:r>
            <a:endParaRPr lang="en-US" sz="1703" dirty="0"/>
          </a:p>
        </p:txBody>
      </p:sp>
      <p:sp>
        <p:nvSpPr>
          <p:cNvPr id="6" name="Text 2"/>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400" b="1" dirty="0">
                <a:solidFill>
                  <a:srgbClr val="FDFFF4"/>
                </a:solidFill>
                <a:latin typeface="Arial" pitchFamily="34" charset="0"/>
                <a:ea typeface="Arial" pitchFamily="34" charset="-122"/>
                <a:cs typeface="Arial" pitchFamily="34" charset="-120"/>
              </a:rPr>
              <a:t>9</a:t>
            </a:r>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138" b="1" dirty="0">
                <a:solidFill>
                  <a:srgbClr val="FDFFF4"/>
                </a:solidFill>
                <a:latin typeface="Arial" pitchFamily="34" charset="0"/>
                <a:ea typeface="Arial" pitchFamily="34" charset="-122"/>
                <a:cs typeface="Arial" pitchFamily="34" charset="-120"/>
              </a:rPr>
              <a:t>10</a:t>
            </a:r>
            <a:endParaRPr lang="en-US" sz="2138" dirty="0"/>
          </a:p>
        </p:txBody>
      </p:sp>
      <p:sp>
        <p:nvSpPr>
          <p:cNvPr id="9" name="Text 1"/>
          <p:cNvSpPr txBox="1"/>
          <p:nvPr/>
        </p:nvSpPr>
        <p:spPr>
          <a:xfrm>
            <a:off x="537150" y="351841"/>
            <a:ext cx="8069700" cy="450600"/>
          </a:xfrm>
          <a:prstGeom prst="rect">
            <a:avLst/>
          </a:prstGeom>
          <a:noFill/>
          <a:ln/>
        </p:spPr>
        <p:txBody>
          <a:bodyPr wrap="square" lIns="0" tIns="0" rIns="0" bIns="0" rtlCol="0" anchor="ctr"/>
          <a:lstStyle/>
          <a:p>
            <a:pPr algn="l" indent="0" marL="0">
              <a:lnSpc>
                <a:spcPct val="100000"/>
              </a:lnSpc>
              <a:buNone/>
            </a:pPr>
            <a:r>
              <a:rPr lang="en-US" sz="3000" b="1" dirty="0">
                <a:solidFill>
                  <a:srgbClr val="413C58"/>
                </a:solidFill>
                <a:latin typeface="Arial" pitchFamily="34" charset="0"/>
                <a:ea typeface="Arial" pitchFamily="34" charset="-122"/>
                <a:cs typeface="Arial" pitchFamily="34" charset="-120"/>
              </a:rPr>
              <a:t>Площадь поверхности конуса
</a:t>
            </a:r>
            <a:endParaRPr lang="en-US" sz="3000" dirty="0"/>
          </a:p>
        </p:txBody>
      </p:sp>
      <p:sp>
        <p:nvSpPr>
          <p:cNvPr id="10" name="Text 2"/>
          <p:cNvSpPr txBox="1"/>
          <p:nvPr/>
        </p:nvSpPr>
        <p:spPr>
          <a:xfrm>
            <a:off x="1078950" y="1225390"/>
            <a:ext cx="3266700" cy="1363800"/>
          </a:xfrm>
          <a:prstGeom prst="rect">
            <a:avLst/>
          </a:prstGeom>
          <a:noFill/>
          <a:ln/>
        </p:spPr>
        <p:txBody>
          <a:bodyPr wrap="square" lIns="0" tIns="0" rIns="0" bIns="0" rtlCol="0" anchor="ctr"/>
          <a:lstStyle/>
          <a:p>
            <a:pPr algn="l" indent="0" marL="0">
              <a:lnSpc>
                <a:spcPct val="100000"/>
              </a:lnSpc>
              <a:buNone/>
            </a:pPr>
            <a:r>
              <a:rPr lang="en-US" sz="1200" b="1" dirty="0">
                <a:solidFill>
                  <a:srgbClr val="413C58"/>
                </a:solidFill>
                <a:latin typeface="Arial" pitchFamily="34" charset="0"/>
                <a:ea typeface="Arial" pitchFamily="34" charset="-122"/>
                <a:cs typeface="Arial" pitchFamily="34" charset="-120"/>
              </a:rPr>
              <a:t>Из чего она состоит
</a:t>
            </a:r>
            <a:pPr algn="l" indent="0" marL="0">
              <a:lnSpc>
                <a:spcPct val="100000"/>
              </a:lnSpc>
              <a:buNone/>
            </a:pPr>
            <a:r>
              <a:rPr lang="en-US" sz="300"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413C58"/>
                </a:solidFill>
                <a:latin typeface="Arial" pitchFamily="34" charset="0"/>
                <a:ea typeface="Arial" pitchFamily="34" charset="-122"/>
                <a:cs typeface="Arial" pitchFamily="34" charset="-120"/>
              </a:rPr>
              <a:t>Полная поверхность конуса складывается из площади основания и площади боковой поверхности. Поэтому в формуле нужно учитывать обе части фигуры.
</a:t>
            </a:r>
            <a:endParaRPr lang="en-US" sz="1200" dirty="0"/>
          </a:p>
        </p:txBody>
      </p:sp>
      <p:sp>
        <p:nvSpPr>
          <p:cNvPr id="11" name="Text 3"/>
          <p:cNvSpPr txBox="1"/>
          <p:nvPr/>
        </p:nvSpPr>
        <p:spPr>
          <a:xfrm>
            <a:off x="5278350" y="1225390"/>
            <a:ext cx="3266700" cy="1363800"/>
          </a:xfrm>
          <a:prstGeom prst="rect">
            <a:avLst/>
          </a:prstGeom>
          <a:noFill/>
          <a:ln/>
        </p:spPr>
        <p:txBody>
          <a:bodyPr wrap="square" lIns="0" tIns="0" rIns="0" bIns="0" rtlCol="0" anchor="ctr"/>
          <a:lstStyle/>
          <a:p>
            <a:pPr algn="l" indent="0" marL="0">
              <a:lnSpc>
                <a:spcPct val="100000"/>
              </a:lnSpc>
              <a:buNone/>
            </a:pPr>
            <a:r>
              <a:rPr lang="en-US" sz="1200" b="1" dirty="0">
                <a:solidFill>
                  <a:srgbClr val="F1DDA4"/>
                </a:solidFill>
                <a:latin typeface="Arial" pitchFamily="34" charset="0"/>
                <a:ea typeface="Arial" pitchFamily="34" charset="-122"/>
                <a:cs typeface="Arial" pitchFamily="34" charset="-120"/>
              </a:rPr>
              <a:t>Формула площади
</a:t>
            </a:r>
            <a:pPr algn="l" indent="0" marL="0">
              <a:lnSpc>
                <a:spcPct val="100000"/>
              </a:lnSpc>
              <a:buNone/>
            </a:pPr>
            <a:r>
              <a:rPr lang="en-US" sz="300" dirty="0">
                <a:solidFill>
                  <a:srgbClr val="F1DDA4"/>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1DDA4"/>
                </a:solidFill>
                <a:latin typeface="Arial" pitchFamily="34" charset="0"/>
                <a:ea typeface="Arial" pitchFamily="34" charset="-122"/>
                <a:cs typeface="Arial" pitchFamily="34" charset="-120"/>
              </a:rPr>
              <a:t>Для конуса используют выражение S = πr² + πrl, где r — радиус основания, а l — образующая. Каждая часть формулы отвечает за свою область.
</a:t>
            </a:r>
            <a:endParaRPr lang="en-US" sz="1200" dirty="0"/>
          </a:p>
        </p:txBody>
      </p:sp>
      <p:sp>
        <p:nvSpPr>
          <p:cNvPr id="12" name="Text 4"/>
          <p:cNvSpPr txBox="1"/>
          <p:nvPr/>
        </p:nvSpPr>
        <p:spPr>
          <a:xfrm>
            <a:off x="1078950" y="2939890"/>
            <a:ext cx="3266700" cy="1363800"/>
          </a:xfrm>
          <a:prstGeom prst="rect">
            <a:avLst/>
          </a:prstGeom>
          <a:noFill/>
          <a:ln/>
        </p:spPr>
        <p:txBody>
          <a:bodyPr wrap="square" lIns="0" tIns="0" rIns="0" bIns="0" rtlCol="0" anchor="ctr"/>
          <a:lstStyle/>
          <a:p>
            <a:pPr algn="l" indent="0" marL="0">
              <a:lnSpc>
                <a:spcPct val="100000"/>
              </a:lnSpc>
              <a:buNone/>
            </a:pPr>
            <a:r>
              <a:rPr lang="en-US" sz="1200" b="1" dirty="0">
                <a:solidFill>
                  <a:srgbClr val="413C58"/>
                </a:solidFill>
                <a:latin typeface="Arial" pitchFamily="34" charset="0"/>
                <a:ea typeface="Arial" pitchFamily="34" charset="-122"/>
                <a:cs typeface="Arial" pitchFamily="34" charset="-120"/>
              </a:rPr>
              <a:t>Развёртка боковой поверхности
</a:t>
            </a:r>
            <a:pPr algn="l" indent="0" marL="0">
              <a:lnSpc>
                <a:spcPct val="100000"/>
              </a:lnSpc>
              <a:buNone/>
            </a:pPr>
            <a:r>
              <a:rPr lang="en-US" sz="300"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413C58"/>
                </a:solidFill>
                <a:latin typeface="Arial" pitchFamily="34" charset="0"/>
                <a:ea typeface="Arial" pitchFamily="34" charset="-122"/>
                <a:cs typeface="Arial" pitchFamily="34" charset="-120"/>
              </a:rPr>
              <a:t>Если развернуть боковую поверхность конуса, получится сектор круга. Это помогает понять, откуда берётся формула и как устроена фигура.
</a:t>
            </a:r>
            <a:endParaRPr lang="en-US" sz="1200" dirty="0"/>
          </a:p>
        </p:txBody>
      </p:sp>
      <p:sp>
        <p:nvSpPr>
          <p:cNvPr id="13" name="Text 5"/>
          <p:cNvSpPr txBox="1"/>
          <p:nvPr/>
        </p:nvSpPr>
        <p:spPr>
          <a:xfrm>
            <a:off x="5278350" y="2939890"/>
            <a:ext cx="3266700" cy="1363800"/>
          </a:xfrm>
          <a:prstGeom prst="rect">
            <a:avLst/>
          </a:prstGeom>
          <a:noFill/>
          <a:ln/>
        </p:spPr>
        <p:txBody>
          <a:bodyPr wrap="square" lIns="0" tIns="0" rIns="0" bIns="0" rtlCol="0" anchor="ctr"/>
          <a:lstStyle/>
          <a:p>
            <a:pPr algn="l" indent="0" marL="0">
              <a:lnSpc>
                <a:spcPct val="100000"/>
              </a:lnSpc>
              <a:buNone/>
            </a:pPr>
            <a:r>
              <a:rPr lang="en-US" sz="1200" b="1" dirty="0">
                <a:solidFill>
                  <a:srgbClr val="F1DDA4"/>
                </a:solidFill>
                <a:latin typeface="Arial" pitchFamily="34" charset="0"/>
                <a:ea typeface="Arial" pitchFamily="34" charset="-122"/>
                <a:cs typeface="Arial" pitchFamily="34" charset="-120"/>
              </a:rPr>
              <a:t>Практическое применение
</a:t>
            </a:r>
            <a:pPr algn="l" indent="0" marL="0">
              <a:lnSpc>
                <a:spcPct val="100000"/>
              </a:lnSpc>
              <a:buNone/>
            </a:pPr>
            <a:r>
              <a:rPr lang="en-US" sz="300" dirty="0">
                <a:solidFill>
                  <a:srgbClr val="F1DDA4"/>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1DDA4"/>
                </a:solidFill>
                <a:latin typeface="Arial" pitchFamily="34" charset="0"/>
                <a:ea typeface="Arial" pitchFamily="34" charset="-122"/>
                <a:cs typeface="Arial" pitchFamily="34" charset="-120"/>
              </a:rPr>
              <a:t>Расчёты площади конуса нужны при работе с колпаками, воронками, декоративными деталями и коническими упаковками, где важно знать, сколько материала потребуется.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53200" y="1304528"/>
            <a:ext cx="3569400" cy="2292232"/>
          </a:xfrm>
          <a:prstGeom prst="rect">
            <a:avLst/>
          </a:prstGeom>
        </p:spPr>
      </p:pic>
      <p:sp>
        <p:nvSpPr>
          <p:cNvPr id="4" name="Text 0"/>
          <p:cNvSpPr txBox="1"/>
          <p:nvPr/>
        </p:nvSpPr>
        <p:spPr>
          <a:xfrm>
            <a:off x="537150" y="351841"/>
            <a:ext cx="8069700" cy="450600"/>
          </a:xfrm>
          <a:prstGeom prst="rect">
            <a:avLst/>
          </a:prstGeom>
          <a:noFill/>
          <a:ln/>
        </p:spPr>
        <p:txBody>
          <a:bodyPr wrap="square" lIns="0" tIns="0" rIns="0" bIns="0" rtlCol="0" anchor="ctr"/>
          <a:lstStyle/>
          <a:p>
            <a:pPr algn="l" indent="0" marL="0">
              <a:lnSpc>
                <a:spcPct val="100000"/>
              </a:lnSpc>
              <a:buNone/>
            </a:pPr>
            <a:r>
              <a:rPr lang="en-US" sz="2095" b="1" dirty="0">
                <a:solidFill>
                  <a:srgbClr val="FDFFF4"/>
                </a:solidFill>
                <a:latin typeface="Arial" pitchFamily="34" charset="0"/>
                <a:ea typeface="Arial" pitchFamily="34" charset="-122"/>
                <a:cs typeface="Arial" pitchFamily="34" charset="-120"/>
              </a:rPr>
              <a:t>Сколько объёма занимают фигуры при одинаковом радиусе
</a:t>
            </a:r>
            <a:endParaRPr lang="en-US" sz="2095" dirty="0"/>
          </a:p>
        </p:txBody>
      </p:sp>
      <p:sp>
        <p:nvSpPr>
          <p:cNvPr id="5" name="Text 1"/>
          <p:cNvSpPr txBox="1"/>
          <p:nvPr/>
        </p:nvSpPr>
        <p:spPr>
          <a:xfrm>
            <a:off x="537150" y="1315950"/>
            <a:ext cx="3780600" cy="1588800"/>
          </a:xfrm>
          <a:prstGeom prst="rect">
            <a:avLst/>
          </a:prstGeom>
          <a:noFill/>
          <a:ln/>
        </p:spPr>
        <p:txBody>
          <a:bodyPr wrap="square" lIns="0" tIns="0" rIns="0" bIns="0" rtlCol="0" anchor="ctr"/>
          <a:lstStyle/>
          <a:p>
            <a:pPr algn="l" indent="0" marL="0">
              <a:lnSpc>
                <a:spcPct val="100000"/>
              </a:lnSpc>
              <a:buNone/>
            </a:pPr>
            <a:r>
              <a:rPr lang="en-US" sz="1600" dirty="0">
                <a:solidFill>
                  <a:srgbClr val="413C58"/>
                </a:solidFill>
                <a:latin typeface="Arial" pitchFamily="34" charset="0"/>
                <a:ea typeface="Arial" pitchFamily="34" charset="-122"/>
                <a:cs typeface="Arial" pitchFamily="34" charset="-120"/>
              </a:rPr>
              <a:t>При одинаковом радиусе и высоте, равной диаметру, фигуры заметно различаются по вместимости. Это удобно для быстрого сравнения в задачах и при выборе формы предмета.
</a:t>
            </a:r>
            <a:endParaRPr lang="en-US" sz="1600" dirty="0"/>
          </a:p>
        </p:txBody>
      </p:sp>
      <p:sp>
        <p:nvSpPr>
          <p:cNvPr id="6" name="Text 2"/>
          <p:cNvSpPr txBox="1"/>
          <p:nvPr/>
        </p:nvSpPr>
        <p:spPr>
          <a:xfrm>
            <a:off x="537150" y="3306200"/>
            <a:ext cx="3780600" cy="973500"/>
          </a:xfrm>
          <a:prstGeom prst="rect">
            <a:avLst/>
          </a:prstGeom>
          <a:noFill/>
          <a:ln/>
        </p:spPr>
        <p:txBody>
          <a:bodyPr wrap="square" lIns="0" tIns="0" rIns="0" bIns="0" rtlCol="0" anchor="ctr"/>
          <a:lstStyle/>
          <a:p>
            <a:pPr algn="l" indent="0" marL="0">
              <a:lnSpc>
                <a:spcPct val="100000"/>
              </a:lnSpc>
              <a:buNone/>
            </a:pPr>
            <a:r>
              <a:rPr lang="en-US" sz="1600" dirty="0">
                <a:solidFill>
                  <a:srgbClr val="413C58"/>
                </a:solidFill>
                <a:latin typeface="Arial" pitchFamily="34" charset="0"/>
                <a:ea typeface="Arial" pitchFamily="34" charset="-122"/>
                <a:cs typeface="Arial" pitchFamily="34" charset="-120"/>
              </a:rPr>
              <a:t>Конус занимает меньше всего, цилиндр — больше всего, а шар находится между ними по объёму.
</a:t>
            </a:r>
            <a:endParaRPr lang="en-US" sz="1600" dirty="0"/>
          </a:p>
        </p:txBody>
      </p:sp>
      <p:sp>
        <p:nvSpPr>
          <p:cNvPr id="7" name="Text 3"/>
          <p:cNvSpPr txBox="1"/>
          <p:nvPr/>
        </p:nvSpPr>
        <p:spPr>
          <a:xfrm>
            <a:off x="5068950" y="3932454"/>
            <a:ext cx="3537900" cy="394500"/>
          </a:xfrm>
          <a:prstGeom prst="rect">
            <a:avLst/>
          </a:prstGeom>
          <a:noFill/>
          <a:ln/>
        </p:spPr>
        <p:txBody>
          <a:bodyPr wrap="square" lIns="0" tIns="0" rIns="0" bIns="0" rtlCol="0" anchor="ctr"/>
          <a:lstStyle/>
          <a:p>
            <a:pPr algn="l" indent="0" marL="0">
              <a:lnSpc>
                <a:spcPct val="100000"/>
              </a:lnSpc>
              <a:buNone/>
            </a:pPr>
            <a:r>
              <a:rPr lang="en-US" sz="1400" dirty="0">
                <a:solidFill>
                  <a:srgbClr val="413C58"/>
                </a:solidFill>
                <a:latin typeface="Arial" pitchFamily="34" charset="0"/>
                <a:ea typeface="Arial" pitchFamily="34" charset="-122"/>
                <a:cs typeface="Arial" pitchFamily="34" charset="-120"/>
              </a:rPr>
              <a:t>Формулы объёма тел вращения из школьного курса геометрии.
</a:t>
            </a:r>
            <a:endParaRPr lang="en-US" sz="1400" dirty="0"/>
          </a:p>
        </p:txBody>
      </p:sp>
      <p:sp>
        <p:nvSpPr>
          <p:cNvPr id="8" name="Text 4"/>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248" b="1" dirty="0">
                <a:solidFill>
                  <a:srgbClr val="FDFFF4"/>
                </a:solidFill>
                <a:latin typeface="Arial" pitchFamily="34" charset="0"/>
                <a:ea typeface="Arial" pitchFamily="34" charset="-122"/>
                <a:cs typeface="Arial" pitchFamily="34" charset="-120"/>
              </a:rPr>
              <a:t>11</a:t>
            </a:r>
            <a:endParaRPr lang="en-US" sz="2248"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14000" y="1125896"/>
            <a:ext cx="2769600" cy="1533558"/>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187197" y="1125896"/>
            <a:ext cx="2769600" cy="1533558"/>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6071553" y="1125896"/>
            <a:ext cx="2769600" cy="1533558"/>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535250" y="3600228"/>
            <a:ext cx="2327100" cy="764400"/>
          </a:xfrm>
          <a:prstGeom prst="rect">
            <a:avLst/>
          </a:prstGeom>
          <a:noFill/>
          <a:ln/>
        </p:spPr>
        <p:txBody>
          <a:bodyPr wrap="square" lIns="0" tIns="0" rIns="0" bIns="0" rtlCol="0" anchor="t"/>
          <a:lstStyle/>
          <a:p>
            <a:pPr algn="ctr" indent="0" marL="0">
              <a:lnSpc>
                <a:spcPct val="100000"/>
              </a:lnSpc>
              <a:buNone/>
            </a:pPr>
            <a:r>
              <a:rPr lang="en-US" sz="902" dirty="0">
                <a:solidFill>
                  <a:srgbClr val="413C58"/>
                </a:solidFill>
                <a:latin typeface="Arial" pitchFamily="34" charset="0"/>
                <a:ea typeface="Arial" pitchFamily="34" charset="-122"/>
                <a:cs typeface="Arial" pitchFamily="34" charset="-120"/>
              </a:rPr>
              <a:t>Спортивный мяч легко катится и не меняет форму в зависимости от поворота. Его поверхность не имеет углов и рёбер, поэтому движение получается плавным и предсказуемым. Именно такая форма делает шар удобным для игр и тренировок.
</a:t>
            </a:r>
            <a:endParaRPr lang="en-US" sz="902" dirty="0"/>
          </a:p>
        </p:txBody>
      </p:sp>
      <p:sp>
        <p:nvSpPr>
          <p:cNvPr id="10" name="Text 1"/>
          <p:cNvSpPr txBox="1"/>
          <p:nvPr/>
        </p:nvSpPr>
        <p:spPr>
          <a:xfrm>
            <a:off x="535250" y="2837554"/>
            <a:ext cx="2327100" cy="420000"/>
          </a:xfrm>
          <a:prstGeom prst="rect">
            <a:avLst/>
          </a:prstGeom>
          <a:noFill/>
          <a:ln/>
        </p:spPr>
        <p:txBody>
          <a:bodyPr wrap="square" lIns="0" tIns="0" rIns="0" bIns="0" rtlCol="0" anchor="ctr"/>
          <a:lstStyle/>
          <a:p>
            <a:pPr algn="ctr" indent="0" marL="0">
              <a:lnSpc>
                <a:spcPct val="100000"/>
              </a:lnSpc>
              <a:buNone/>
            </a:pPr>
            <a:r>
              <a:rPr lang="en-US" sz="1102" b="1" dirty="0">
                <a:solidFill>
                  <a:srgbClr val="FDFFF4"/>
                </a:solidFill>
                <a:latin typeface="Arial" pitchFamily="34" charset="0"/>
                <a:ea typeface="Arial" pitchFamily="34" charset="-122"/>
                <a:cs typeface="Arial" pitchFamily="34" charset="-120"/>
              </a:rPr>
              <a:t>Мяч, который движется одинаково во всех направлениях
</a:t>
            </a:r>
            <a:endParaRPr lang="en-US" sz="1102" dirty="0"/>
          </a:p>
        </p:txBody>
      </p:sp>
      <p:sp>
        <p:nvSpPr>
          <p:cNvPr id="11" name="Text 2"/>
          <p:cNvSpPr txBox="1"/>
          <p:nvPr/>
        </p:nvSpPr>
        <p:spPr>
          <a:xfrm>
            <a:off x="3408450" y="3600228"/>
            <a:ext cx="2327100" cy="764400"/>
          </a:xfrm>
          <a:prstGeom prst="rect">
            <a:avLst/>
          </a:prstGeom>
          <a:noFill/>
          <a:ln/>
        </p:spPr>
        <p:txBody>
          <a:bodyPr wrap="square" lIns="0" tIns="0" rIns="0" bIns="0" rtlCol="0" anchor="t"/>
          <a:lstStyle/>
          <a:p>
            <a:pPr algn="ctr" indent="0" marL="0">
              <a:lnSpc>
                <a:spcPct val="100000"/>
              </a:lnSpc>
              <a:buNone/>
            </a:pPr>
            <a:r>
              <a:rPr lang="en-US" sz="859" dirty="0">
                <a:solidFill>
                  <a:srgbClr val="413C58"/>
                </a:solidFill>
                <a:latin typeface="Arial" pitchFamily="34" charset="0"/>
                <a:ea typeface="Arial" pitchFamily="34" charset="-122"/>
                <a:cs typeface="Arial" pitchFamily="34" charset="-120"/>
              </a:rPr>
              <a:t>Глобус повторяет форму планеты и помогает представить Землю в уменьшенном виде. На его поверхности нет оснований и вершин, а каждая точка находится на одинаковом расстоянии от центра. Благодаря этому легко объяснять меридианы, параллели и направление на карте.
</a:t>
            </a:r>
            <a:endParaRPr lang="en-US" sz="859" dirty="0"/>
          </a:p>
        </p:txBody>
      </p:sp>
      <p:sp>
        <p:nvSpPr>
          <p:cNvPr id="12" name="Text 3"/>
          <p:cNvSpPr txBox="1"/>
          <p:nvPr/>
        </p:nvSpPr>
        <p:spPr>
          <a:xfrm>
            <a:off x="3408450" y="2837554"/>
            <a:ext cx="2327100" cy="420000"/>
          </a:xfrm>
          <a:prstGeom prst="rect">
            <a:avLst/>
          </a:prstGeom>
          <a:noFill/>
          <a:ln/>
        </p:spPr>
        <p:txBody>
          <a:bodyPr wrap="square" lIns="0" tIns="0" rIns="0" bIns="0" rtlCol="0" anchor="ctr"/>
          <a:lstStyle/>
          <a:p>
            <a:pPr algn="ctr" indent="0" marL="0">
              <a:lnSpc>
                <a:spcPct val="100000"/>
              </a:lnSpc>
              <a:buNone/>
            </a:pPr>
            <a:r>
              <a:rPr lang="en-US" sz="1600" b="1" dirty="0">
                <a:solidFill>
                  <a:srgbClr val="FDFFF4"/>
                </a:solidFill>
                <a:latin typeface="Arial" pitchFamily="34" charset="0"/>
                <a:ea typeface="Arial" pitchFamily="34" charset="-122"/>
                <a:cs typeface="Arial" pitchFamily="34" charset="-120"/>
              </a:rPr>
              <a:t>Глобус как модель Земли
</a:t>
            </a:r>
            <a:endParaRPr lang="en-US" sz="1600" dirty="0"/>
          </a:p>
        </p:txBody>
      </p:sp>
      <p:sp>
        <p:nvSpPr>
          <p:cNvPr id="13" name="Text 4"/>
          <p:cNvSpPr txBox="1"/>
          <p:nvPr/>
        </p:nvSpPr>
        <p:spPr>
          <a:xfrm>
            <a:off x="6281650" y="3600228"/>
            <a:ext cx="2327100" cy="764400"/>
          </a:xfrm>
          <a:prstGeom prst="rect">
            <a:avLst/>
          </a:prstGeom>
          <a:noFill/>
          <a:ln/>
        </p:spPr>
        <p:txBody>
          <a:bodyPr wrap="square" lIns="0" tIns="0" rIns="0" bIns="0" rtlCol="0" anchor="t"/>
          <a:lstStyle/>
          <a:p>
            <a:pPr algn="ctr" indent="0" marL="0">
              <a:lnSpc>
                <a:spcPct val="100000"/>
              </a:lnSpc>
              <a:buNone/>
            </a:pPr>
            <a:r>
              <a:rPr lang="en-US" sz="859" dirty="0">
                <a:solidFill>
                  <a:srgbClr val="413C58"/>
                </a:solidFill>
                <a:latin typeface="Arial" pitchFamily="34" charset="0"/>
                <a:ea typeface="Arial" pitchFamily="34" charset="-122"/>
                <a:cs typeface="Arial" pitchFamily="34" charset="-120"/>
              </a:rPr>
              <a:t>Капля воды стремится принять форму, при которой поверхность получается наиболее ровной и устойчивой. В спокойном состоянии она напоминает небольшой шар, потому что одинаково распределяет давление со всех сторон. Так природа показывает, насколько удачна эта форма.
</a:t>
            </a:r>
            <a:endParaRPr lang="en-US" sz="859" dirty="0"/>
          </a:p>
        </p:txBody>
      </p:sp>
      <p:sp>
        <p:nvSpPr>
          <p:cNvPr id="14" name="Text 5"/>
          <p:cNvSpPr txBox="1"/>
          <p:nvPr/>
        </p:nvSpPr>
        <p:spPr>
          <a:xfrm>
            <a:off x="6281650" y="2837554"/>
            <a:ext cx="2327100" cy="420000"/>
          </a:xfrm>
          <a:prstGeom prst="rect">
            <a:avLst/>
          </a:prstGeom>
          <a:noFill/>
          <a:ln/>
        </p:spPr>
        <p:txBody>
          <a:bodyPr wrap="square" lIns="0" tIns="0" rIns="0" bIns="0" rtlCol="0" anchor="ctr"/>
          <a:lstStyle/>
          <a:p>
            <a:pPr algn="ctr" indent="0" marL="0">
              <a:lnSpc>
                <a:spcPct val="100000"/>
              </a:lnSpc>
              <a:buNone/>
            </a:pPr>
            <a:r>
              <a:rPr lang="en-US" sz="1469" b="1" dirty="0">
                <a:solidFill>
                  <a:srgbClr val="FDFFF4"/>
                </a:solidFill>
                <a:latin typeface="Arial" pitchFamily="34" charset="0"/>
                <a:ea typeface="Arial" pitchFamily="34" charset="-122"/>
                <a:cs typeface="Arial" pitchFamily="34" charset="-120"/>
              </a:rPr>
              <a:t>Капля воды и естественная симметрия
</a:t>
            </a:r>
            <a:endParaRPr lang="en-US" sz="1469" dirty="0"/>
          </a:p>
        </p:txBody>
      </p:sp>
      <p:sp>
        <p:nvSpPr>
          <p:cNvPr id="15" name="Text 6"/>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138" b="1" dirty="0">
                <a:solidFill>
                  <a:srgbClr val="FDFFF4"/>
                </a:solidFill>
                <a:latin typeface="Arial" pitchFamily="34" charset="0"/>
                <a:ea typeface="Arial" pitchFamily="34" charset="-122"/>
                <a:cs typeface="Arial" pitchFamily="34" charset="-120"/>
              </a:rPr>
              <a:t>12</a:t>
            </a:r>
            <a:endParaRPr lang="en-US" sz="2138" dirty="0"/>
          </a:p>
        </p:txBody>
      </p:sp>
      <p:sp>
        <p:nvSpPr>
          <p:cNvPr id="16" name="Text 7"/>
          <p:cNvSpPr txBox="1"/>
          <p:nvPr/>
        </p:nvSpPr>
        <p:spPr>
          <a:xfrm>
            <a:off x="537150" y="351850"/>
            <a:ext cx="8083500" cy="450600"/>
          </a:xfrm>
          <a:prstGeom prst="rect">
            <a:avLst/>
          </a:prstGeom>
          <a:noFill/>
          <a:ln/>
        </p:spPr>
        <p:txBody>
          <a:bodyPr wrap="square" lIns="0" tIns="0" rIns="0" bIns="0" rtlCol="0" anchor="ctr"/>
          <a:lstStyle/>
          <a:p>
            <a:pPr algn="l" indent="0" marL="0">
              <a:lnSpc>
                <a:spcPct val="100000"/>
              </a:lnSpc>
              <a:buNone/>
            </a:pPr>
            <a:r>
              <a:rPr lang="en-US" sz="3000" b="1" dirty="0">
                <a:solidFill>
                  <a:srgbClr val="FDFFF4"/>
                </a:solidFill>
                <a:latin typeface="Arial" pitchFamily="34" charset="0"/>
                <a:ea typeface="Arial" pitchFamily="34" charset="-122"/>
                <a:cs typeface="Arial" pitchFamily="34" charset="-120"/>
              </a:rPr>
              <a:t>Шар в природе и предметах вокруг нас
</a:t>
            </a:r>
            <a:endParaRPr lang="en-US" sz="3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646300" y="1199838"/>
            <a:ext cx="3537900" cy="1621200"/>
          </a:xfrm>
          <a:prstGeom prst="rect">
            <a:avLst/>
          </a:prstGeom>
          <a:noFill/>
          <a:ln/>
        </p:spPr>
        <p:txBody>
          <a:bodyPr wrap="square" lIns="0" tIns="0" rIns="0" bIns="0" rtlCol="0" anchor="ctr"/>
          <a:lstStyle/>
          <a:p>
            <a:pPr algn="ctr" indent="0" marL="0">
              <a:lnSpc>
                <a:spcPct val="100000"/>
              </a:lnSpc>
              <a:buNone/>
            </a:pPr>
            <a:r>
              <a:rPr lang="en-US" sz="7000" b="1" dirty="0">
                <a:solidFill>
                  <a:srgbClr val="413C58"/>
                </a:solidFill>
                <a:latin typeface="Arial" pitchFamily="34" charset="0"/>
                <a:ea typeface="Arial" pitchFamily="34" charset="-122"/>
                <a:cs typeface="Arial" pitchFamily="34" charset="-120"/>
              </a:rPr>
              <a:t>4
</a:t>
            </a:r>
            <a:endParaRPr lang="en-US" sz="7000" dirty="0"/>
          </a:p>
        </p:txBody>
      </p:sp>
      <p:sp>
        <p:nvSpPr>
          <p:cNvPr id="4" name="Text 1"/>
          <p:cNvSpPr txBox="1"/>
          <p:nvPr/>
        </p:nvSpPr>
        <p:spPr>
          <a:xfrm>
            <a:off x="910000" y="3130598"/>
            <a:ext cx="3010500" cy="881100"/>
          </a:xfrm>
          <a:prstGeom prst="rect">
            <a:avLst/>
          </a:prstGeom>
          <a:noFill/>
          <a:ln/>
        </p:spPr>
        <p:txBody>
          <a:bodyPr wrap="square" lIns="0" tIns="0" rIns="0" bIns="0" rtlCol="0" anchor="t"/>
          <a:lstStyle/>
          <a:p>
            <a:pPr algn="ctr" indent="0" marL="0">
              <a:lnSpc>
                <a:spcPct val="100000"/>
              </a:lnSpc>
              <a:buNone/>
            </a:pPr>
            <a:r>
              <a:rPr lang="en-US" sz="1640" b="1" dirty="0">
                <a:solidFill>
                  <a:srgbClr val="413C58"/>
                </a:solidFill>
                <a:latin typeface="Arial" pitchFamily="34" charset="0"/>
                <a:ea typeface="Arial" pitchFamily="34" charset="-122"/>
                <a:cs typeface="Arial" pitchFamily="34" charset="-120"/>
              </a:rPr>
              <a:t>в формуле площади поверхности шара радиус используется в квадрате, а в формуле объёма — в кубе.
</a:t>
            </a:r>
            <a:endParaRPr lang="en-US" sz="1640" dirty="0"/>
          </a:p>
        </p:txBody>
      </p:sp>
      <p:sp>
        <p:nvSpPr>
          <p:cNvPr id="5" name="Text 2"/>
          <p:cNvSpPr txBox="1"/>
          <p:nvPr/>
        </p:nvSpPr>
        <p:spPr>
          <a:xfrm>
            <a:off x="4822075" y="1195650"/>
            <a:ext cx="4029300" cy="2816100"/>
          </a:xfrm>
          <a:prstGeom prst="rect">
            <a:avLst/>
          </a:prstGeom>
          <a:noFill/>
          <a:ln/>
        </p:spPr>
        <p:txBody>
          <a:bodyPr wrap="square" lIns="0" tIns="0" rIns="0" bIns="0" rtlCol="0" anchor="ctr"/>
          <a:lstStyle/>
          <a:p>
            <a:pPr algn="l" indent="0" marL="0">
              <a:lnSpc>
                <a:spcPct val="100000"/>
              </a:lnSpc>
              <a:buNone/>
            </a:pPr>
            <a:r>
              <a:rPr lang="en-US" sz="1600" dirty="0">
                <a:solidFill>
                  <a:srgbClr val="413C58"/>
                </a:solidFill>
                <a:latin typeface="Arial" pitchFamily="34" charset="0"/>
                <a:ea typeface="Arial" pitchFamily="34" charset="-122"/>
                <a:cs typeface="Arial" pitchFamily="34" charset="-120"/>
              </a:rPr>
              <a:t>Один радиус полностью задаёт размер шара: других измерений у него нет, поэтому формулы для площади и объёма особенно короткие и удобные.
</a:t>
            </a:r>
            <a:endParaRPr lang="en-US" sz="1600" dirty="0"/>
          </a:p>
        </p:txBody>
      </p:sp>
      <p:sp>
        <p:nvSpPr>
          <p:cNvPr id="6" name="Text 3"/>
          <p:cNvSpPr txBox="1"/>
          <p:nvPr/>
        </p:nvSpPr>
        <p:spPr>
          <a:xfrm>
            <a:off x="646300" y="4666575"/>
            <a:ext cx="5715000" cy="399300"/>
          </a:xfrm>
          <a:prstGeom prst="rect">
            <a:avLst/>
          </a:prstGeom>
          <a:noFill/>
          <a:ln/>
        </p:spPr>
        <p:txBody>
          <a:bodyPr wrap="square" lIns="0" tIns="0" rIns="0" bIns="0" rtlCol="0" anchor="ctr"/>
          <a:lstStyle/>
          <a:p>
            <a:pPr algn="l" indent="0" marL="0">
              <a:lnSpc>
                <a:spcPct val="100000"/>
              </a:lnSpc>
              <a:buNone/>
            </a:pPr>
            <a:r>
              <a:rPr lang="en-US" sz="1200" b="1" dirty="0">
                <a:solidFill>
                  <a:srgbClr val="413C58"/>
                </a:solidFill>
                <a:latin typeface="Arial" pitchFamily="34" charset="0"/>
                <a:ea typeface="Arial" pitchFamily="34" charset="-122"/>
                <a:cs typeface="Arial" pitchFamily="34" charset="-120"/>
              </a:rPr>
              <a:t>Формулы шара из школьной геометрии.
</a:t>
            </a:r>
            <a:endParaRPr lang="en-US" sz="1200" dirty="0"/>
          </a:p>
        </p:txBody>
      </p:sp>
      <p:sp>
        <p:nvSpPr>
          <p:cNvPr id="7" name="Text 4"/>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138" b="1" dirty="0">
                <a:solidFill>
                  <a:srgbClr val="FDFFF4"/>
                </a:solidFill>
                <a:latin typeface="Arial" pitchFamily="34" charset="0"/>
                <a:ea typeface="Arial" pitchFamily="34" charset="-122"/>
                <a:cs typeface="Arial" pitchFamily="34" charset="-120"/>
              </a:rPr>
              <a:t>13</a:t>
            </a:r>
            <a:endParaRPr lang="en-US" sz="2138"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853383" y="1128900"/>
            <a:ext cx="5438433" cy="1735500"/>
          </a:xfrm>
          <a:prstGeom prst="rect">
            <a:avLst/>
          </a:prstGeom>
        </p:spPr>
      </p:pic>
      <p:sp>
        <p:nvSpPr>
          <p:cNvPr id="4" name="Text 0"/>
          <p:cNvSpPr txBox="1"/>
          <p:nvPr/>
        </p:nvSpPr>
        <p:spPr>
          <a:xfrm>
            <a:off x="537150" y="351841"/>
            <a:ext cx="8069700" cy="450600"/>
          </a:xfrm>
          <a:prstGeom prst="rect">
            <a:avLst/>
          </a:prstGeom>
          <a:noFill/>
          <a:ln/>
        </p:spPr>
        <p:txBody>
          <a:bodyPr wrap="square" lIns="0" tIns="0" rIns="0" bIns="0" rtlCol="0" anchor="ctr"/>
          <a:lstStyle/>
          <a:p>
            <a:pPr algn="l" indent="0" marL="0">
              <a:lnSpc>
                <a:spcPct val="100000"/>
              </a:lnSpc>
              <a:buNone/>
            </a:pPr>
            <a:r>
              <a:rPr lang="en-US" sz="3000" b="1" dirty="0">
                <a:solidFill>
                  <a:srgbClr val="FDFFF4"/>
                </a:solidFill>
                <a:latin typeface="Arial" pitchFamily="34" charset="0"/>
                <a:ea typeface="Arial" pitchFamily="34" charset="-122"/>
                <a:cs typeface="Arial" pitchFamily="34" charset="-120"/>
              </a:rPr>
              <a:t>Формулы тел вращения и обозначения
</a:t>
            </a:r>
            <a:endParaRPr lang="en-US" sz="3000" dirty="0"/>
          </a:p>
        </p:txBody>
      </p:sp>
      <p:sp>
        <p:nvSpPr>
          <p:cNvPr id="5" name="Text 1"/>
          <p:cNvSpPr txBox="1"/>
          <p:nvPr/>
        </p:nvSpPr>
        <p:spPr>
          <a:xfrm>
            <a:off x="4934075" y="3111900"/>
            <a:ext cx="3583200" cy="1028700"/>
          </a:xfrm>
          <a:prstGeom prst="rect">
            <a:avLst/>
          </a:prstGeom>
          <a:noFill/>
          <a:ln/>
        </p:spPr>
        <p:txBody>
          <a:bodyPr wrap="square" lIns="0" tIns="0" rIns="0" bIns="0" rtlCol="0" anchor="ctr"/>
          <a:lstStyle/>
          <a:p>
            <a:pPr algn="ctr" indent="0" marL="0">
              <a:lnSpc>
                <a:spcPct val="100000"/>
              </a:lnSpc>
              <a:buNone/>
            </a:pPr>
            <a:r>
              <a:rPr lang="en-US" sz="1600" dirty="0">
                <a:solidFill>
                  <a:srgbClr val="413C58"/>
                </a:solidFill>
                <a:latin typeface="Arial" pitchFamily="34" charset="0"/>
                <a:ea typeface="Arial" pitchFamily="34" charset="-122"/>
                <a:cs typeface="Arial" pitchFamily="34" charset="-120"/>
              </a:rPr>
              <a:t>У цилиндра и конуса есть высота, а у шара её нет; поэтому его формулы зависят только от радиуса.
</a:t>
            </a:r>
            <a:endParaRPr lang="en-US" sz="1600" dirty="0"/>
          </a:p>
        </p:txBody>
      </p:sp>
      <p:sp>
        <p:nvSpPr>
          <p:cNvPr id="6" name="Text 2"/>
          <p:cNvSpPr txBox="1"/>
          <p:nvPr/>
        </p:nvSpPr>
        <p:spPr>
          <a:xfrm>
            <a:off x="1971500" y="4463750"/>
            <a:ext cx="5178600" cy="394500"/>
          </a:xfrm>
          <a:prstGeom prst="rect">
            <a:avLst/>
          </a:prstGeom>
          <a:noFill/>
          <a:ln/>
        </p:spPr>
        <p:txBody>
          <a:bodyPr wrap="square" lIns="0" tIns="0" rIns="0" bIns="0" rtlCol="0" anchor="ctr"/>
          <a:lstStyle/>
          <a:p>
            <a:pPr algn="l" indent="0" marL="0">
              <a:lnSpc>
                <a:spcPct val="100000"/>
              </a:lnSpc>
              <a:buNone/>
            </a:pPr>
            <a:r>
              <a:rPr lang="en-US" sz="1400" dirty="0">
                <a:solidFill>
                  <a:srgbClr val="413C58"/>
                </a:solidFill>
                <a:latin typeface="Arial" pitchFamily="34" charset="0"/>
                <a:ea typeface="Arial" pitchFamily="34" charset="-122"/>
                <a:cs typeface="Arial" pitchFamily="34" charset="-120"/>
              </a:rPr>
              <a:t>Школьные формулы площадей и объёмов тел вращения.
</a:t>
            </a:r>
            <a:endParaRPr lang="en-US" sz="1400" dirty="0"/>
          </a:p>
        </p:txBody>
      </p:sp>
      <p:sp>
        <p:nvSpPr>
          <p:cNvPr id="7" name="Text 3"/>
          <p:cNvSpPr txBox="1"/>
          <p:nvPr/>
        </p:nvSpPr>
        <p:spPr>
          <a:xfrm>
            <a:off x="620875" y="3111900"/>
            <a:ext cx="3583200" cy="1028700"/>
          </a:xfrm>
          <a:prstGeom prst="rect">
            <a:avLst/>
          </a:prstGeom>
          <a:noFill/>
          <a:ln/>
        </p:spPr>
        <p:txBody>
          <a:bodyPr wrap="square" lIns="0" tIns="0" rIns="0" bIns="0" rtlCol="0" anchor="ctr"/>
          <a:lstStyle/>
          <a:p>
            <a:pPr algn="ctr" indent="0" marL="0">
              <a:lnSpc>
                <a:spcPct val="100000"/>
              </a:lnSpc>
              <a:buNone/>
            </a:pPr>
            <a:r>
              <a:rPr lang="en-US" sz="1600" dirty="0">
                <a:solidFill>
                  <a:srgbClr val="413C58"/>
                </a:solidFill>
                <a:latin typeface="Arial" pitchFamily="34" charset="0"/>
                <a:ea typeface="Arial" pitchFamily="34" charset="-122"/>
                <a:cs typeface="Arial" pitchFamily="34" charset="-120"/>
              </a:rPr>
              <a:t>Сравнение помогает быстро запомнить, какие величины нужны для каждой фигуры и как они связаны с числом π.
</a:t>
            </a:r>
            <a:endParaRPr lang="en-US" sz="1600" dirty="0"/>
          </a:p>
        </p:txBody>
      </p:sp>
      <p:sp>
        <p:nvSpPr>
          <p:cNvPr id="8" name="Text 4"/>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138" b="1" dirty="0">
                <a:solidFill>
                  <a:srgbClr val="FDFFF4"/>
                </a:solidFill>
                <a:latin typeface="Arial" pitchFamily="34" charset="0"/>
                <a:ea typeface="Arial" pitchFamily="34" charset="-122"/>
                <a:cs typeface="Arial" pitchFamily="34" charset="-120"/>
              </a:rPr>
              <a:t>14</a:t>
            </a:r>
            <a:endParaRPr lang="en-US" sz="2138"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53200" y="1304528"/>
            <a:ext cx="3569400" cy="2292232"/>
          </a:xfrm>
          <a:prstGeom prst="rect">
            <a:avLst/>
          </a:prstGeom>
        </p:spPr>
      </p:pic>
      <p:sp>
        <p:nvSpPr>
          <p:cNvPr id="4" name="Text 0"/>
          <p:cNvSpPr txBox="1"/>
          <p:nvPr/>
        </p:nvSpPr>
        <p:spPr>
          <a:xfrm>
            <a:off x="537150" y="351841"/>
            <a:ext cx="8069700" cy="450600"/>
          </a:xfrm>
          <a:prstGeom prst="rect">
            <a:avLst/>
          </a:prstGeom>
          <a:noFill/>
          <a:ln/>
        </p:spPr>
        <p:txBody>
          <a:bodyPr wrap="square" lIns="0" tIns="0" rIns="0" bIns="0" rtlCol="0" anchor="ctr"/>
          <a:lstStyle/>
          <a:p>
            <a:pPr algn="l" indent="0" marL="0">
              <a:lnSpc>
                <a:spcPct val="100000"/>
              </a:lnSpc>
              <a:buNone/>
            </a:pPr>
            <a:r>
              <a:rPr lang="en-US" sz="3000" b="1" dirty="0">
                <a:solidFill>
                  <a:srgbClr val="FDFFF4"/>
                </a:solidFill>
                <a:latin typeface="Arial" pitchFamily="34" charset="0"/>
                <a:ea typeface="Arial" pitchFamily="34" charset="-122"/>
                <a:cs typeface="Arial" pitchFamily="34" charset="-120"/>
              </a:rPr>
              <a:t>Где встречаются цилиндр, конус и шар
</a:t>
            </a:r>
            <a:endParaRPr lang="en-US" sz="3000" dirty="0"/>
          </a:p>
        </p:txBody>
      </p:sp>
      <p:sp>
        <p:nvSpPr>
          <p:cNvPr id="5" name="Text 1"/>
          <p:cNvSpPr txBox="1"/>
          <p:nvPr/>
        </p:nvSpPr>
        <p:spPr>
          <a:xfrm>
            <a:off x="537150" y="1315950"/>
            <a:ext cx="3780600" cy="1588800"/>
          </a:xfrm>
          <a:prstGeom prst="rect">
            <a:avLst/>
          </a:prstGeom>
          <a:noFill/>
          <a:ln/>
        </p:spPr>
        <p:txBody>
          <a:bodyPr wrap="square" lIns="0" tIns="0" rIns="0" bIns="0" rtlCol="0" anchor="ctr"/>
          <a:lstStyle/>
          <a:p>
            <a:pPr algn="l" indent="0" marL="0">
              <a:lnSpc>
                <a:spcPct val="100000"/>
              </a:lnSpc>
              <a:buNone/>
            </a:pPr>
            <a:r>
              <a:rPr lang="en-US" sz="1600" dirty="0">
                <a:solidFill>
                  <a:srgbClr val="413C58"/>
                </a:solidFill>
                <a:latin typeface="Arial" pitchFamily="34" charset="0"/>
                <a:ea typeface="Arial" pitchFamily="34" charset="-122"/>
                <a:cs typeface="Arial" pitchFamily="34" charset="-120"/>
              </a:rPr>
              <a:t>Одна и та же форма может быть полезной в разных ситуациях: от упаковки и приборов до природных объектов и спортивного инвентаря.
</a:t>
            </a:r>
            <a:endParaRPr lang="en-US" sz="1600" dirty="0"/>
          </a:p>
        </p:txBody>
      </p:sp>
      <p:sp>
        <p:nvSpPr>
          <p:cNvPr id="6" name="Text 2"/>
          <p:cNvSpPr txBox="1"/>
          <p:nvPr/>
        </p:nvSpPr>
        <p:spPr>
          <a:xfrm>
            <a:off x="537150" y="3306200"/>
            <a:ext cx="3780600" cy="973500"/>
          </a:xfrm>
          <a:prstGeom prst="rect">
            <a:avLst/>
          </a:prstGeom>
          <a:noFill/>
          <a:ln/>
        </p:spPr>
        <p:txBody>
          <a:bodyPr wrap="square" lIns="0" tIns="0" rIns="0" bIns="0" rtlCol="0" anchor="ctr"/>
          <a:lstStyle/>
          <a:p>
            <a:pPr algn="l" indent="0" marL="0">
              <a:lnSpc>
                <a:spcPct val="100000"/>
              </a:lnSpc>
              <a:buNone/>
            </a:pPr>
            <a:r>
              <a:rPr lang="en-US" sz="1600" dirty="0">
                <a:solidFill>
                  <a:srgbClr val="413C58"/>
                </a:solidFill>
                <a:latin typeface="Arial" pitchFamily="34" charset="0"/>
                <a:ea typeface="Arial" pitchFamily="34" charset="-122"/>
                <a:cs typeface="Arial" pitchFamily="34" charset="-120"/>
              </a:rPr>
              <a:t>Каждая фигура особенно часто встречается там, где её форма помогает выполнять конкретную функцию.
</a:t>
            </a:r>
            <a:endParaRPr lang="en-US" sz="1600" dirty="0"/>
          </a:p>
        </p:txBody>
      </p:sp>
      <p:sp>
        <p:nvSpPr>
          <p:cNvPr id="7" name="Text 3"/>
          <p:cNvSpPr txBox="1"/>
          <p:nvPr/>
        </p:nvSpPr>
        <p:spPr>
          <a:xfrm>
            <a:off x="5068950" y="3932454"/>
            <a:ext cx="3537900" cy="394500"/>
          </a:xfrm>
          <a:prstGeom prst="rect">
            <a:avLst/>
          </a:prstGeom>
          <a:noFill/>
          <a:ln/>
        </p:spPr>
        <p:txBody>
          <a:bodyPr wrap="square" lIns="0" tIns="0" rIns="0" bIns="0" rtlCol="0" anchor="ctr"/>
          <a:lstStyle/>
          <a:p>
            <a:pPr algn="l" indent="0" marL="0">
              <a:lnSpc>
                <a:spcPct val="100000"/>
              </a:lnSpc>
              <a:buNone/>
            </a:pPr>
            <a:r>
              <a:rPr lang="en-US" sz="1400" dirty="0">
                <a:solidFill>
                  <a:srgbClr val="413C58"/>
                </a:solidFill>
                <a:latin typeface="Arial" pitchFamily="34" charset="0"/>
                <a:ea typeface="Arial" pitchFamily="34" charset="-122"/>
                <a:cs typeface="Arial" pitchFamily="34" charset="-120"/>
              </a:rPr>
              <a:t>Примеры предметов и объектов, приведённые в теме урока.
</a:t>
            </a:r>
            <a:endParaRPr lang="en-US" sz="1400" dirty="0"/>
          </a:p>
        </p:txBody>
      </p:sp>
      <p:sp>
        <p:nvSpPr>
          <p:cNvPr id="8" name="Text 4"/>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138" b="1" dirty="0">
                <a:solidFill>
                  <a:srgbClr val="FDFFF4"/>
                </a:solidFill>
                <a:latin typeface="Arial" pitchFamily="34" charset="0"/>
                <a:ea typeface="Arial" pitchFamily="34" charset="-122"/>
                <a:cs typeface="Arial" pitchFamily="34" charset="-120"/>
              </a:rPr>
              <a:t>15</a:t>
            </a:r>
            <a:endParaRPr lang="en-US" sz="2138"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99550" y="1584186"/>
            <a:ext cx="8544900" cy="2876878"/>
          </a:xfrm>
          <a:prstGeom prst="rect">
            <a:avLst/>
          </a:prstGeom>
        </p:spPr>
      </p:pic>
      <p:sp>
        <p:nvSpPr>
          <p:cNvPr id="4" name="Text 0"/>
          <p:cNvSpPr txBox="1"/>
          <p:nvPr/>
        </p:nvSpPr>
        <p:spPr>
          <a:xfrm>
            <a:off x="537150" y="351850"/>
            <a:ext cx="8069700" cy="476400"/>
          </a:xfrm>
          <a:prstGeom prst="rect">
            <a:avLst/>
          </a:prstGeom>
          <a:noFill/>
          <a:ln/>
        </p:spPr>
        <p:txBody>
          <a:bodyPr wrap="square" lIns="0" tIns="0" rIns="0" bIns="0" rtlCol="0" anchor="ctr"/>
          <a:lstStyle/>
          <a:p>
            <a:pPr algn="l" indent="0" marL="0">
              <a:lnSpc>
                <a:spcPct val="100000"/>
              </a:lnSpc>
              <a:buNone/>
            </a:pPr>
            <a:r>
              <a:rPr lang="en-US" sz="3000" b="1" dirty="0">
                <a:solidFill>
                  <a:srgbClr val="413C58"/>
                </a:solidFill>
                <a:latin typeface="Arial" pitchFamily="34" charset="0"/>
                <a:ea typeface="Arial" pitchFamily="34" charset="-122"/>
                <a:cs typeface="Arial" pitchFamily="34" charset="-120"/>
              </a:rPr>
              <a:t>Как распознать фигуру по признакам
</a:t>
            </a:r>
            <a:endParaRPr lang="en-US" sz="3000" dirty="0"/>
          </a:p>
        </p:txBody>
      </p:sp>
      <p:sp>
        <p:nvSpPr>
          <p:cNvPr id="5" name="Text 1"/>
          <p:cNvSpPr txBox="1"/>
          <p:nvPr/>
        </p:nvSpPr>
        <p:spPr>
          <a:xfrm>
            <a:off x="537150" y="1078424"/>
            <a:ext cx="8069700" cy="366300"/>
          </a:xfrm>
          <a:prstGeom prst="rect">
            <a:avLst/>
          </a:prstGeom>
          <a:noFill/>
          <a:ln/>
        </p:spPr>
        <p:txBody>
          <a:bodyPr wrap="square" lIns="0" tIns="0" rIns="0" bIns="0" rtlCol="0" anchor="ctr"/>
          <a:lstStyle/>
          <a:p>
            <a:pPr algn="l" indent="0" marL="0">
              <a:lnSpc>
                <a:spcPct val="100000"/>
              </a:lnSpc>
              <a:buNone/>
            </a:pPr>
            <a:r>
              <a:rPr lang="en-US" sz="1686" dirty="0">
                <a:solidFill>
                  <a:srgbClr val="FDFFF4"/>
                </a:solidFill>
                <a:latin typeface="Arial" pitchFamily="34" charset="0"/>
                <a:ea typeface="Arial" pitchFamily="34" charset="-122"/>
                <a:cs typeface="Arial" pitchFamily="34" charset="-120"/>
              </a:rPr>
              <a:t>Алгоритм определения тела вращения по основным геометрическим признакам.
</a:t>
            </a:r>
            <a:endParaRPr lang="en-US" sz="1686" dirty="0"/>
          </a:p>
        </p:txBody>
      </p:sp>
      <p:sp>
        <p:nvSpPr>
          <p:cNvPr id="6" name="Text 2"/>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138" b="1" dirty="0">
                <a:solidFill>
                  <a:srgbClr val="FDFFF4"/>
                </a:solidFill>
                <a:latin typeface="Arial" pitchFamily="34" charset="0"/>
                <a:ea typeface="Arial" pitchFamily="34" charset="-122"/>
                <a:cs typeface="Arial" pitchFamily="34" charset="-120"/>
              </a:rPr>
              <a:t>16</a:t>
            </a:r>
            <a:endParaRPr lang="en-US" sz="2138"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397444" y="1285325"/>
            <a:ext cx="604013" cy="6903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269994" y="1285325"/>
            <a:ext cx="604013" cy="6903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7099400" y="1285325"/>
            <a:ext cx="690300" cy="690300"/>
          </a:xfrm>
          <a:prstGeom prst="rect">
            <a:avLst/>
          </a:prstGeom>
        </p:spPr>
      </p:pic>
      <p:sp>
        <p:nvSpPr>
          <p:cNvPr id="12" name="Text 0"/>
          <p:cNvSpPr txBox="1"/>
          <p:nvPr/>
        </p:nvSpPr>
        <p:spPr>
          <a:xfrm>
            <a:off x="537150" y="351850"/>
            <a:ext cx="8095500" cy="450600"/>
          </a:xfrm>
          <a:prstGeom prst="rect">
            <a:avLst/>
          </a:prstGeom>
          <a:noFill/>
          <a:ln/>
        </p:spPr>
        <p:txBody>
          <a:bodyPr wrap="square" lIns="0" tIns="0" rIns="0" bIns="0" rtlCol="0" anchor="ctr"/>
          <a:lstStyle/>
          <a:p>
            <a:pPr algn="ctr" indent="0" marL="0">
              <a:lnSpc>
                <a:spcPct val="100000"/>
              </a:lnSpc>
              <a:buNone/>
            </a:pPr>
            <a:r>
              <a:rPr lang="en-US" sz="2968" b="1" dirty="0">
                <a:solidFill>
                  <a:srgbClr val="413C58"/>
                </a:solidFill>
                <a:latin typeface="Arial" pitchFamily="34" charset="0"/>
                <a:ea typeface="Arial" pitchFamily="34" charset="-122"/>
                <a:cs typeface="Arial" pitchFamily="34" charset="-120"/>
              </a:rPr>
              <a:t>Удобство, устойчивость и движение фигур
</a:t>
            </a:r>
            <a:endParaRPr lang="en-US" sz="2968" dirty="0"/>
          </a:p>
        </p:txBody>
      </p:sp>
      <p:sp>
        <p:nvSpPr>
          <p:cNvPr id="13" name="Text 1"/>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138" b="1" dirty="0">
                <a:solidFill>
                  <a:srgbClr val="FDFFF4"/>
                </a:solidFill>
                <a:latin typeface="Arial" pitchFamily="34" charset="0"/>
                <a:ea typeface="Arial" pitchFamily="34" charset="-122"/>
                <a:cs typeface="Arial" pitchFamily="34" charset="-120"/>
              </a:rPr>
              <a:t>17</a:t>
            </a:r>
            <a:endParaRPr lang="en-US" sz="2138" dirty="0"/>
          </a:p>
        </p:txBody>
      </p:sp>
      <p:sp>
        <p:nvSpPr>
          <p:cNvPr id="14" name="Text 2"/>
          <p:cNvSpPr txBox="1"/>
          <p:nvPr/>
        </p:nvSpPr>
        <p:spPr>
          <a:xfrm>
            <a:off x="572211" y="2320343"/>
            <a:ext cx="2254500" cy="1822500"/>
          </a:xfrm>
          <a:prstGeom prst="rect">
            <a:avLst/>
          </a:prstGeom>
          <a:noFill/>
          <a:ln/>
        </p:spPr>
        <p:txBody>
          <a:bodyPr wrap="square" lIns="0" tIns="0" rIns="0" bIns="0" rtlCol="0" anchor="t"/>
          <a:lstStyle/>
          <a:p>
            <a:pPr algn="ctr" indent="0" marL="0">
              <a:lnSpc>
                <a:spcPct val="100000"/>
              </a:lnSpc>
              <a:buNone/>
            </a:pPr>
            <a:r>
              <a:rPr lang="en-US" sz="1380" b="1" dirty="0">
                <a:solidFill>
                  <a:srgbClr val="FDFFF4"/>
                </a:solidFill>
                <a:latin typeface="Arial" pitchFamily="34" charset="0"/>
                <a:ea typeface="Arial" pitchFamily="34" charset="-122"/>
                <a:cs typeface="Arial" pitchFamily="34" charset="-120"/>
              </a:rPr>
              <a:t>Цилиндр держит форму
</a:t>
            </a:r>
            <a:pPr algn="ctr" indent="0" marL="0">
              <a:lnSpc>
                <a:spcPct val="100000"/>
              </a:lnSpc>
              <a:buNone/>
            </a:pPr>
            <a:r>
              <a:rPr lang="en-US" sz="1380" b="1" dirty="0">
                <a:solidFill>
                  <a:srgbClr val="FDFFF4"/>
                </a:solidFill>
                <a:latin typeface="Arial" pitchFamily="34" charset="0"/>
                <a:ea typeface="Arial" pitchFamily="34" charset="-122"/>
                <a:cs typeface="Arial" pitchFamily="34" charset="-120"/>
              </a:rPr>
              <a:t>
</a:t>
            </a:r>
            <a:pPr algn="ctr" indent="0" marL="0">
              <a:lnSpc>
                <a:spcPct val="100000"/>
              </a:lnSpc>
              <a:buNone/>
            </a:pPr>
            <a:r>
              <a:rPr lang="en-US" sz="1380" dirty="0">
                <a:solidFill>
                  <a:srgbClr val="FDFFF4"/>
                </a:solidFill>
                <a:latin typeface="Arial" pitchFamily="34" charset="0"/>
                <a:ea typeface="Arial" pitchFamily="34" charset="-122"/>
                <a:cs typeface="Arial" pitchFamily="34" charset="-120"/>
              </a:rPr>
              <a:t>Широкое основание делает цилиндр устойчивым на ровной поверхности. Поэтому он удобен для ёмкостей, где нужно хранить жидкость, порошок или мелкие предметы без лишнего наклона.
</a:t>
            </a:r>
            <a:endParaRPr lang="en-US" sz="1380" dirty="0"/>
          </a:p>
        </p:txBody>
      </p:sp>
      <p:sp>
        <p:nvSpPr>
          <p:cNvPr id="15" name="Text 3"/>
          <p:cNvSpPr txBox="1"/>
          <p:nvPr/>
        </p:nvSpPr>
        <p:spPr>
          <a:xfrm>
            <a:off x="3457567" y="2320343"/>
            <a:ext cx="2254500" cy="1822500"/>
          </a:xfrm>
          <a:prstGeom prst="rect">
            <a:avLst/>
          </a:prstGeom>
          <a:noFill/>
          <a:ln/>
        </p:spPr>
        <p:txBody>
          <a:bodyPr wrap="square" lIns="0" tIns="0" rIns="0" bIns="0" rtlCol="0" anchor="t"/>
          <a:lstStyle/>
          <a:p>
            <a:pPr algn="ctr" indent="0" marL="0">
              <a:lnSpc>
                <a:spcPct val="100000"/>
              </a:lnSpc>
              <a:buNone/>
            </a:pPr>
            <a:r>
              <a:rPr lang="en-US" sz="1434" b="1" dirty="0">
                <a:solidFill>
                  <a:srgbClr val="FDFFF4"/>
                </a:solidFill>
                <a:latin typeface="Arial" pitchFamily="34" charset="0"/>
                <a:ea typeface="Arial" pitchFamily="34" charset="-122"/>
                <a:cs typeface="Arial" pitchFamily="34" charset="-120"/>
              </a:rPr>
              <a:t>Конус направляет поток
</a:t>
            </a:r>
            <a:pPr algn="ctr" indent="0" marL="0">
              <a:lnSpc>
                <a:spcPct val="100000"/>
              </a:lnSpc>
              <a:buNone/>
            </a:pPr>
            <a:r>
              <a:rPr lang="en-US" sz="1434" b="1" dirty="0">
                <a:solidFill>
                  <a:srgbClr val="FDFFF4"/>
                </a:solidFill>
                <a:latin typeface="Arial" pitchFamily="34" charset="0"/>
                <a:ea typeface="Arial" pitchFamily="34" charset="-122"/>
                <a:cs typeface="Arial" pitchFamily="34" charset="-120"/>
              </a:rPr>
              <a:t>
</a:t>
            </a:r>
            <a:pPr algn="ctr" indent="0" marL="0">
              <a:lnSpc>
                <a:spcPct val="100000"/>
              </a:lnSpc>
              <a:buNone/>
            </a:pPr>
            <a:r>
              <a:rPr lang="en-US" sz="1434" dirty="0">
                <a:solidFill>
                  <a:srgbClr val="FDFFF4"/>
                </a:solidFill>
                <a:latin typeface="Arial" pitchFamily="34" charset="0"/>
                <a:ea typeface="Arial" pitchFamily="34" charset="-122"/>
                <a:cs typeface="Arial" pitchFamily="34" charset="-120"/>
              </a:rPr>
              <a:t>Сужение к одной вершине помогает направлять вещество вниз и собирать его в одной точке. Такая форма полезна там, где нужно пересыпать, сливать или центрировать предмет.
</a:t>
            </a:r>
            <a:endParaRPr lang="en-US" sz="1434" dirty="0"/>
          </a:p>
        </p:txBody>
      </p:sp>
      <p:sp>
        <p:nvSpPr>
          <p:cNvPr id="16" name="Text 4"/>
          <p:cNvSpPr txBox="1"/>
          <p:nvPr/>
        </p:nvSpPr>
        <p:spPr>
          <a:xfrm>
            <a:off x="6342923" y="2320343"/>
            <a:ext cx="2254500" cy="1822500"/>
          </a:xfrm>
          <a:prstGeom prst="rect">
            <a:avLst/>
          </a:prstGeom>
          <a:noFill/>
          <a:ln/>
        </p:spPr>
        <p:txBody>
          <a:bodyPr wrap="square" lIns="0" tIns="0" rIns="0" bIns="0" rtlCol="0" anchor="t"/>
          <a:lstStyle/>
          <a:p>
            <a:pPr algn="ctr" indent="0" marL="0">
              <a:lnSpc>
                <a:spcPct val="100000"/>
              </a:lnSpc>
              <a:buNone/>
            </a:pPr>
            <a:r>
              <a:rPr lang="en-US" sz="1303" b="1" dirty="0">
                <a:solidFill>
                  <a:srgbClr val="FDFFF4"/>
                </a:solidFill>
                <a:latin typeface="Arial" pitchFamily="34" charset="0"/>
                <a:ea typeface="Arial" pitchFamily="34" charset="-122"/>
                <a:cs typeface="Arial" pitchFamily="34" charset="-120"/>
              </a:rPr>
              <a:t>Шар легко катится
</a:t>
            </a:r>
            <a:pPr algn="ctr" indent="0" marL="0">
              <a:lnSpc>
                <a:spcPct val="100000"/>
              </a:lnSpc>
              <a:buNone/>
            </a:pPr>
            <a:r>
              <a:rPr lang="en-US" sz="1303" b="1" dirty="0">
                <a:solidFill>
                  <a:srgbClr val="FDFFF4"/>
                </a:solidFill>
                <a:latin typeface="Arial" pitchFamily="34" charset="0"/>
                <a:ea typeface="Arial" pitchFamily="34" charset="-122"/>
                <a:cs typeface="Arial" pitchFamily="34" charset="-120"/>
              </a:rPr>
              <a:t>
</a:t>
            </a:r>
            <a:pPr algn="ctr" indent="0" marL="0">
              <a:lnSpc>
                <a:spcPct val="100000"/>
              </a:lnSpc>
              <a:buNone/>
            </a:pPr>
            <a:r>
              <a:rPr lang="en-US" sz="1303" dirty="0">
                <a:solidFill>
                  <a:srgbClr val="FDFFF4"/>
                </a:solidFill>
                <a:latin typeface="Arial" pitchFamily="34" charset="0"/>
                <a:ea typeface="Arial" pitchFamily="34" charset="-122"/>
                <a:cs typeface="Arial" pitchFamily="34" charset="-120"/>
              </a:rPr>
              <a:t>У шара нет выделенного направления, поэтому он перемещается особенно плавно. Равномерная форма помогает уменьшать сопротивление и делает движение более свободным и одинаковым со всех сторон.
</a:t>
            </a:r>
            <a:endParaRPr lang="en-US" sz="1303"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14000" y="1126466"/>
            <a:ext cx="2769600" cy="156871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187197" y="1126466"/>
            <a:ext cx="2769600" cy="1568719"/>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6071553" y="1126466"/>
            <a:ext cx="2769600" cy="1568719"/>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535250" y="3458075"/>
            <a:ext cx="2327100" cy="1050300"/>
          </a:xfrm>
          <a:prstGeom prst="rect">
            <a:avLst/>
          </a:prstGeom>
          <a:noFill/>
          <a:ln/>
        </p:spPr>
        <p:txBody>
          <a:bodyPr wrap="square" lIns="0" tIns="0" rIns="0" bIns="0" rtlCol="0" anchor="t"/>
          <a:lstStyle/>
          <a:p>
            <a:pPr algn="ctr" indent="0" marL="0">
              <a:lnSpc>
                <a:spcPct val="100000"/>
              </a:lnSpc>
              <a:buNone/>
            </a:pPr>
            <a:r>
              <a:rPr lang="en-US" sz="1033" dirty="0">
                <a:solidFill>
                  <a:srgbClr val="413C58"/>
                </a:solidFill>
                <a:latin typeface="Arial" pitchFamily="34" charset="0"/>
                <a:ea typeface="Arial" pitchFamily="34" charset="-122"/>
                <a:cs typeface="Arial" pitchFamily="34" charset="-120"/>
              </a:rPr>
              <a:t>Если разрезать цилиндр параллельно его основанию, получится круг того же типа, что и основание. А сечение вдоль оси выглядит как прямоугольник. Поэтому по одному разрезу можно понять, как расположен цилиндр в пространстве.
</a:t>
            </a:r>
            <a:endParaRPr lang="en-US" sz="1033" dirty="0"/>
          </a:p>
        </p:txBody>
      </p:sp>
      <p:sp>
        <p:nvSpPr>
          <p:cNvPr id="10" name="Text 1"/>
          <p:cNvSpPr txBox="1"/>
          <p:nvPr/>
        </p:nvSpPr>
        <p:spPr>
          <a:xfrm>
            <a:off x="535250" y="2837554"/>
            <a:ext cx="2327100" cy="420000"/>
          </a:xfrm>
          <a:prstGeom prst="rect">
            <a:avLst/>
          </a:prstGeom>
          <a:noFill/>
          <a:ln/>
        </p:spPr>
        <p:txBody>
          <a:bodyPr wrap="square" lIns="0" tIns="0" rIns="0" bIns="0" rtlCol="0" anchor="ctr"/>
          <a:lstStyle/>
          <a:p>
            <a:pPr algn="ctr" indent="0" marL="0">
              <a:lnSpc>
                <a:spcPct val="100000"/>
              </a:lnSpc>
              <a:buNone/>
            </a:pPr>
            <a:r>
              <a:rPr lang="en-US" sz="1600" b="1" dirty="0">
                <a:solidFill>
                  <a:srgbClr val="413C58"/>
                </a:solidFill>
                <a:latin typeface="Arial" pitchFamily="34" charset="0"/>
                <a:ea typeface="Arial" pitchFamily="34" charset="-122"/>
                <a:cs typeface="Arial" pitchFamily="34" charset="-120"/>
              </a:rPr>
              <a:t>Круг и прямоугольник в цилиндре
</a:t>
            </a:r>
            <a:endParaRPr lang="en-US" sz="1600" dirty="0"/>
          </a:p>
        </p:txBody>
      </p:sp>
      <p:sp>
        <p:nvSpPr>
          <p:cNvPr id="11" name="Text 2"/>
          <p:cNvSpPr txBox="1"/>
          <p:nvPr/>
        </p:nvSpPr>
        <p:spPr>
          <a:xfrm>
            <a:off x="3408450" y="3458075"/>
            <a:ext cx="2327100" cy="1050300"/>
          </a:xfrm>
          <a:prstGeom prst="rect">
            <a:avLst/>
          </a:prstGeom>
          <a:noFill/>
          <a:ln/>
        </p:spPr>
        <p:txBody>
          <a:bodyPr wrap="square" lIns="0" tIns="0" rIns="0" bIns="0" rtlCol="0" anchor="t"/>
          <a:lstStyle/>
          <a:p>
            <a:pPr algn="ctr" indent="0" marL="0">
              <a:lnSpc>
                <a:spcPct val="100000"/>
              </a:lnSpc>
              <a:buNone/>
            </a:pPr>
            <a:r>
              <a:rPr lang="en-US" sz="1033" dirty="0">
                <a:solidFill>
                  <a:srgbClr val="413C58"/>
                </a:solidFill>
                <a:latin typeface="Arial" pitchFamily="34" charset="0"/>
                <a:ea typeface="Arial" pitchFamily="34" charset="-122"/>
                <a:cs typeface="Arial" pitchFamily="34" charset="-120"/>
              </a:rPr>
              <a:t>Конус ведёт себя по-разному в зависимости от положения секущей плоскости. Разрез может напоминать круг, треугольник или эллипс. Именно поэтому в задачах важно внимательно смотреть, где проходит линия сечения и под каким углом она расположена.
</a:t>
            </a:r>
            <a:endParaRPr lang="en-US" sz="1033" dirty="0"/>
          </a:p>
        </p:txBody>
      </p:sp>
      <p:sp>
        <p:nvSpPr>
          <p:cNvPr id="12" name="Text 3"/>
          <p:cNvSpPr txBox="1"/>
          <p:nvPr/>
        </p:nvSpPr>
        <p:spPr>
          <a:xfrm>
            <a:off x="3408450" y="2837554"/>
            <a:ext cx="2327100" cy="420000"/>
          </a:xfrm>
          <a:prstGeom prst="rect">
            <a:avLst/>
          </a:prstGeom>
          <a:noFill/>
          <a:ln/>
        </p:spPr>
        <p:txBody>
          <a:bodyPr wrap="square" lIns="0" tIns="0" rIns="0" bIns="0" rtlCol="0" anchor="ctr"/>
          <a:lstStyle/>
          <a:p>
            <a:pPr algn="ctr" indent="0" marL="0">
              <a:lnSpc>
                <a:spcPct val="100000"/>
              </a:lnSpc>
              <a:buNone/>
            </a:pPr>
            <a:r>
              <a:rPr lang="en-US" sz="1600" b="1" dirty="0">
                <a:solidFill>
                  <a:srgbClr val="413C58"/>
                </a:solidFill>
                <a:latin typeface="Arial" pitchFamily="34" charset="0"/>
                <a:ea typeface="Arial" pitchFamily="34" charset="-122"/>
                <a:cs typeface="Arial" pitchFamily="34" charset="-120"/>
              </a:rPr>
              <a:t>Разные разрезы конуса
</a:t>
            </a:r>
            <a:endParaRPr lang="en-US" sz="1600" dirty="0"/>
          </a:p>
        </p:txBody>
      </p:sp>
      <p:sp>
        <p:nvSpPr>
          <p:cNvPr id="13" name="Text 4"/>
          <p:cNvSpPr txBox="1"/>
          <p:nvPr/>
        </p:nvSpPr>
        <p:spPr>
          <a:xfrm>
            <a:off x="6281650" y="3458075"/>
            <a:ext cx="2327100" cy="1050300"/>
          </a:xfrm>
          <a:prstGeom prst="rect">
            <a:avLst/>
          </a:prstGeom>
          <a:noFill/>
          <a:ln/>
        </p:spPr>
        <p:txBody>
          <a:bodyPr wrap="square" lIns="0" tIns="0" rIns="0" bIns="0" rtlCol="0" anchor="t"/>
          <a:lstStyle/>
          <a:p>
            <a:pPr algn="ctr" indent="0" marL="0">
              <a:lnSpc>
                <a:spcPct val="100000"/>
              </a:lnSpc>
              <a:buNone/>
            </a:pPr>
            <a:r>
              <a:rPr lang="en-US" sz="1033" dirty="0">
                <a:solidFill>
                  <a:srgbClr val="413C58"/>
                </a:solidFill>
                <a:latin typeface="Arial" pitchFamily="34" charset="0"/>
                <a:ea typeface="Arial" pitchFamily="34" charset="-122"/>
                <a:cs typeface="Arial" pitchFamily="34" charset="-120"/>
              </a:rPr>
              <a:t>У шара сечение получается кругом при любом разрезе, если плоскость проходит через его объём. Это делает шар особенно удобным для задач на пространственное воображение. По форме сечения легко узнать, что перед нами именно шар.
</a:t>
            </a:r>
            <a:endParaRPr lang="en-US" sz="1033" dirty="0"/>
          </a:p>
        </p:txBody>
      </p:sp>
      <p:sp>
        <p:nvSpPr>
          <p:cNvPr id="14" name="Text 5"/>
          <p:cNvSpPr txBox="1"/>
          <p:nvPr/>
        </p:nvSpPr>
        <p:spPr>
          <a:xfrm>
            <a:off x="6281650" y="2837554"/>
            <a:ext cx="2327100" cy="420000"/>
          </a:xfrm>
          <a:prstGeom prst="rect">
            <a:avLst/>
          </a:prstGeom>
          <a:noFill/>
          <a:ln/>
        </p:spPr>
        <p:txBody>
          <a:bodyPr wrap="square" lIns="0" tIns="0" rIns="0" bIns="0" rtlCol="0" anchor="ctr"/>
          <a:lstStyle/>
          <a:p>
            <a:pPr algn="ctr" indent="0" marL="0">
              <a:lnSpc>
                <a:spcPct val="100000"/>
              </a:lnSpc>
              <a:buNone/>
            </a:pPr>
            <a:r>
              <a:rPr lang="en-US" sz="1600" b="1" dirty="0">
                <a:solidFill>
                  <a:srgbClr val="413C58"/>
                </a:solidFill>
                <a:latin typeface="Arial" pitchFamily="34" charset="0"/>
                <a:ea typeface="Arial" pitchFamily="34" charset="-122"/>
                <a:cs typeface="Arial" pitchFamily="34" charset="-120"/>
              </a:rPr>
              <a:t>Шар всегда даёт круг
</a:t>
            </a:r>
            <a:endParaRPr lang="en-US" sz="1600" dirty="0"/>
          </a:p>
        </p:txBody>
      </p:sp>
      <p:sp>
        <p:nvSpPr>
          <p:cNvPr id="15" name="Text 6"/>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138" b="1" dirty="0">
                <a:solidFill>
                  <a:srgbClr val="FDFFF4"/>
                </a:solidFill>
                <a:latin typeface="Arial" pitchFamily="34" charset="0"/>
                <a:ea typeface="Arial" pitchFamily="34" charset="-122"/>
                <a:cs typeface="Arial" pitchFamily="34" charset="-120"/>
              </a:rPr>
              <a:t>18</a:t>
            </a:r>
            <a:endParaRPr lang="en-US" sz="2138" dirty="0"/>
          </a:p>
        </p:txBody>
      </p:sp>
      <p:sp>
        <p:nvSpPr>
          <p:cNvPr id="16" name="Text 7"/>
          <p:cNvSpPr txBox="1"/>
          <p:nvPr/>
        </p:nvSpPr>
        <p:spPr>
          <a:xfrm>
            <a:off x="537150" y="351850"/>
            <a:ext cx="8083500" cy="450600"/>
          </a:xfrm>
          <a:prstGeom prst="rect">
            <a:avLst/>
          </a:prstGeom>
          <a:noFill/>
          <a:ln/>
        </p:spPr>
        <p:txBody>
          <a:bodyPr wrap="square" lIns="0" tIns="0" rIns="0" bIns="0" rtlCol="0" anchor="ctr"/>
          <a:lstStyle/>
          <a:p>
            <a:pPr algn="l" indent="0" marL="0">
              <a:lnSpc>
                <a:spcPct val="100000"/>
              </a:lnSpc>
              <a:buNone/>
            </a:pPr>
            <a:r>
              <a:rPr lang="en-US" sz="3000" b="1" dirty="0">
                <a:solidFill>
                  <a:srgbClr val="FDFFF4"/>
                </a:solidFill>
                <a:latin typeface="Arial" pitchFamily="34" charset="0"/>
                <a:ea typeface="Arial" pitchFamily="34" charset="-122"/>
                <a:cs typeface="Arial" pitchFamily="34" charset="-120"/>
              </a:rPr>
              <a:t>Сечения цилиндра, конуса и шара
</a:t>
            </a:r>
            <a:endParaRPr lang="en-US"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53200" y="1304528"/>
            <a:ext cx="3569400" cy="2292232"/>
          </a:xfrm>
          <a:prstGeom prst="rect">
            <a:avLst/>
          </a:prstGeom>
        </p:spPr>
      </p:pic>
      <p:sp>
        <p:nvSpPr>
          <p:cNvPr id="4" name="Text 0"/>
          <p:cNvSpPr txBox="1"/>
          <p:nvPr/>
        </p:nvSpPr>
        <p:spPr>
          <a:xfrm>
            <a:off x="537150" y="351841"/>
            <a:ext cx="8069700" cy="450600"/>
          </a:xfrm>
          <a:prstGeom prst="rect">
            <a:avLst/>
          </a:prstGeom>
          <a:noFill/>
          <a:ln/>
        </p:spPr>
        <p:txBody>
          <a:bodyPr wrap="square" lIns="0" tIns="0" rIns="0" bIns="0" rtlCol="0" anchor="ctr"/>
          <a:lstStyle/>
          <a:p>
            <a:pPr algn="l" indent="0" marL="0">
              <a:lnSpc>
                <a:spcPct val="100000"/>
              </a:lnSpc>
              <a:buNone/>
            </a:pPr>
            <a:r>
              <a:rPr lang="en-US" sz="2338" b="1" dirty="0">
                <a:solidFill>
                  <a:srgbClr val="FDFFF4"/>
                </a:solidFill>
                <a:latin typeface="Arial" pitchFamily="34" charset="0"/>
                <a:ea typeface="Arial" pitchFamily="34" charset="-122"/>
                <a:cs typeface="Arial" pitchFamily="34" charset="-120"/>
              </a:rPr>
              <a:t>Сравнение по объёму и практической эффективности
</a:t>
            </a:r>
            <a:endParaRPr lang="en-US" sz="2338" dirty="0"/>
          </a:p>
        </p:txBody>
      </p:sp>
      <p:sp>
        <p:nvSpPr>
          <p:cNvPr id="5" name="Text 1"/>
          <p:cNvSpPr txBox="1"/>
          <p:nvPr/>
        </p:nvSpPr>
        <p:spPr>
          <a:xfrm>
            <a:off x="537150" y="1315950"/>
            <a:ext cx="3780600" cy="1588800"/>
          </a:xfrm>
          <a:prstGeom prst="rect">
            <a:avLst/>
          </a:prstGeom>
          <a:noFill/>
          <a:ln/>
        </p:spPr>
        <p:txBody>
          <a:bodyPr wrap="square" lIns="0" tIns="0" rIns="0" bIns="0" rtlCol="0" anchor="ctr"/>
          <a:lstStyle/>
          <a:p>
            <a:pPr algn="l" indent="0" marL="0">
              <a:lnSpc>
                <a:spcPct val="100000"/>
              </a:lnSpc>
              <a:buNone/>
            </a:pPr>
            <a:r>
              <a:rPr lang="en-US" sz="1600" dirty="0">
                <a:solidFill>
                  <a:srgbClr val="413C58"/>
                </a:solidFill>
                <a:latin typeface="Arial" pitchFamily="34" charset="0"/>
                <a:ea typeface="Arial" pitchFamily="34" charset="-122"/>
                <a:cs typeface="Arial" pitchFamily="34" charset="-120"/>
              </a:rPr>
              <a:t>Помимо объёма, важна и форма использования: одни тела лучше хранят содержимое, другие — направляют поток или помогают движению.
</a:t>
            </a:r>
            <a:endParaRPr lang="en-US" sz="1600" dirty="0"/>
          </a:p>
        </p:txBody>
      </p:sp>
      <p:sp>
        <p:nvSpPr>
          <p:cNvPr id="6" name="Text 2"/>
          <p:cNvSpPr txBox="1"/>
          <p:nvPr/>
        </p:nvSpPr>
        <p:spPr>
          <a:xfrm>
            <a:off x="537150" y="3306200"/>
            <a:ext cx="3780600" cy="973500"/>
          </a:xfrm>
          <a:prstGeom prst="rect">
            <a:avLst/>
          </a:prstGeom>
          <a:noFill/>
          <a:ln/>
        </p:spPr>
        <p:txBody>
          <a:bodyPr wrap="square" lIns="0" tIns="0" rIns="0" bIns="0" rtlCol="0" anchor="ctr"/>
          <a:lstStyle/>
          <a:p>
            <a:pPr algn="l" indent="0" marL="0">
              <a:lnSpc>
                <a:spcPct val="100000"/>
              </a:lnSpc>
              <a:buNone/>
            </a:pPr>
            <a:r>
              <a:rPr lang="en-US" sz="1600" dirty="0">
                <a:solidFill>
                  <a:srgbClr val="413C58"/>
                </a:solidFill>
                <a:latin typeface="Arial" pitchFamily="34" charset="0"/>
                <a:ea typeface="Arial" pitchFamily="34" charset="-122"/>
                <a:cs typeface="Arial" pitchFamily="34" charset="-120"/>
              </a:rPr>
              <a:t>Цилиндр выигрывает по вместимости, конус — по направлению и дозированию, шар — по плавному движению и равномерности.
</a:t>
            </a:r>
            <a:endParaRPr lang="en-US" sz="1600" dirty="0"/>
          </a:p>
        </p:txBody>
      </p:sp>
      <p:sp>
        <p:nvSpPr>
          <p:cNvPr id="7" name="Text 3"/>
          <p:cNvSpPr txBox="1"/>
          <p:nvPr/>
        </p:nvSpPr>
        <p:spPr>
          <a:xfrm>
            <a:off x="5068950" y="3932454"/>
            <a:ext cx="3537900" cy="394500"/>
          </a:xfrm>
          <a:prstGeom prst="rect">
            <a:avLst/>
          </a:prstGeom>
          <a:noFill/>
          <a:ln/>
        </p:spPr>
        <p:txBody>
          <a:bodyPr wrap="square" lIns="0" tIns="0" rIns="0" bIns="0" rtlCol="0" anchor="ctr"/>
          <a:lstStyle/>
          <a:p>
            <a:pPr algn="l" indent="0" marL="0">
              <a:lnSpc>
                <a:spcPct val="100000"/>
              </a:lnSpc>
              <a:buNone/>
            </a:pPr>
            <a:r>
              <a:rPr lang="en-US" sz="1313" dirty="0">
                <a:solidFill>
                  <a:srgbClr val="413C58"/>
                </a:solidFill>
                <a:latin typeface="Arial" pitchFamily="34" charset="0"/>
                <a:ea typeface="Arial" pitchFamily="34" charset="-122"/>
                <a:cs typeface="Arial" pitchFamily="34" charset="-120"/>
              </a:rPr>
              <a:t>Сравнение по формулам объёма тел вращения при одинаковом радиусе и высоте.
</a:t>
            </a:r>
            <a:endParaRPr lang="en-US" sz="1313" dirty="0"/>
          </a:p>
        </p:txBody>
      </p:sp>
      <p:sp>
        <p:nvSpPr>
          <p:cNvPr id="8" name="Text 4"/>
          <p:cNvSpPr txBox="1"/>
          <p:nvPr/>
        </p:nvSpPr>
        <p:spPr>
          <a:xfrm>
            <a:off x="8546875" y="4704250"/>
            <a:ext cx="304500" cy="327600"/>
          </a:xfrm>
          <a:prstGeom prst="rect">
            <a:avLst/>
          </a:prstGeom>
          <a:noFill/>
          <a:ln/>
        </p:spPr>
        <p:txBody>
          <a:bodyPr wrap="square" lIns="0" tIns="0" rIns="0" bIns="0" rtlCol="0" anchor="ctr"/>
          <a:lstStyle/>
          <a:p>
            <a:pPr algn="ctr" indent="0" marL="0">
              <a:lnSpc>
                <a:spcPct val="79688"/>
              </a:lnSpc>
              <a:buNone/>
            </a:pPr>
            <a:r>
              <a:rPr lang="en-US" sz="2138" b="1" dirty="0">
                <a:solidFill>
                  <a:srgbClr val="FDFFF4"/>
                </a:solidFill>
                <a:latin typeface="Arial" pitchFamily="34" charset="0"/>
                <a:ea typeface="Arial" pitchFamily="34" charset="-122"/>
                <a:cs typeface="Arial" pitchFamily="34" charset="-120"/>
              </a:rPr>
              <a:t>19</a:t>
            </a:r>
            <a:endParaRPr lang="en-US" sz="2138"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260675" y="2255925"/>
            <a:ext cx="5233800" cy="2633400"/>
          </a:xfrm>
          <a:prstGeom prst="rect">
            <a:avLst/>
          </a:prstGeom>
          <a:noFill/>
          <a:ln/>
        </p:spPr>
        <p:txBody>
          <a:bodyPr wrap="square" lIns="0" tIns="0" rIns="0" bIns="0" rtlCol="0" anchor="b"/>
          <a:lstStyle/>
          <a:p>
            <a:pPr algn="l" indent="0" marL="0">
              <a:lnSpc>
                <a:spcPct val="100000"/>
              </a:lnSpc>
              <a:buNone/>
            </a:pPr>
            <a:r>
              <a:rPr lang="en-US" sz="4301" b="1" dirty="0">
                <a:solidFill>
                  <a:srgbClr val="413C58"/>
                </a:solidFill>
                <a:latin typeface="Arial" pitchFamily="34" charset="0"/>
                <a:ea typeface="Arial" pitchFamily="34" charset="-122"/>
                <a:cs typeface="Arial" pitchFamily="34" charset="-120"/>
              </a:rPr>
              <a:t>Три тела вращения — три полезные формы
</a:t>
            </a:r>
            <a:pPr algn="l" indent="0" marL="0">
              <a:lnSpc>
                <a:spcPct val="100000"/>
              </a:lnSpc>
              <a:buNone/>
            </a:pPr>
            <a:r>
              <a:rPr lang="en-US" sz="1564" dirty="0">
                <a:solidFill>
                  <a:srgbClr val="413C58"/>
                </a:solidFill>
                <a:latin typeface="Arial" pitchFamily="34" charset="0"/>
                <a:ea typeface="Arial" pitchFamily="34" charset="-122"/>
                <a:cs typeface="Arial" pitchFamily="34" charset="-120"/>
              </a:rPr>
              <a:t>
</a:t>
            </a:r>
            <a:pPr algn="l" indent="0" marL="0">
              <a:lnSpc>
                <a:spcPct val="100000"/>
              </a:lnSpc>
              <a:buNone/>
            </a:pPr>
            <a:r>
              <a:rPr lang="en-US" sz="1564" dirty="0">
                <a:solidFill>
                  <a:srgbClr val="413C58"/>
                </a:solidFill>
                <a:latin typeface="Arial" pitchFamily="34" charset="0"/>
                <a:ea typeface="Arial" pitchFamily="34" charset="-122"/>
                <a:cs typeface="Arial" pitchFamily="34" charset="-120"/>
              </a:rPr>
              <a:t>Цилиндр, конус и шар помогают видеть связь между геометрией и реальными предметами. Их формулы, сечения и свойства стоит запомнить: они часто встречаются в задачах и в окружающем мире.
</a:t>
            </a:r>
            <a:endParaRPr lang="en-US" sz="430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2026-06-03T12:14:33Z</dcterms:created>
  <dcterms:modified xsi:type="dcterms:W3CDTF">2026-06-03T12:14:33Z</dcterms:modified>
</cp:coreProperties>
</file>