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многочленов: правило, алгоритм,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два вида деления и научимся проверять ответ.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8 классе изучают деление многочленов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упрощать выражения, находить множители и решать уравнения. Здесь особенно важны уже знакомые правила: раскрытие скобок, деление степеней и сокращение подобных членов.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узнать многочлен: он состоит из суммы одночленов и записывается в стандартном виде.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упрощает деление, сравнение старших членов и проверку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«Деление многочленов»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4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sp><p:nvSpPr><p:cNvPr id="7" name="Text 0"></p:cNvPr><p:cNvSpPr txBox="1"/><p:nvPr></p:nvPr></p:nvSpPr><p:spPr><a:xfrm><a:off x="7415530" y="4642579"/><a:ext cx="1364172" cy="276999"/></a:xfrm><a:prstGeom prst="rect"><a:avLst></a:avLst></a:prstGeom><a:noFill/><a:ln></a:ln></p:spPr><p:txBody><a:bodyPr wrap="square" lIns="0" tIns="0" rIns="0" bIns="0" rtlCol="0" anchor="ctr"></a:bodyPr><a:lstStyle/><a:p><a:pPr algn="r" indent="0" marL="0"><a:lnSpc><a:spcPct val="100000"/></a:lnSpc><a:buNone/></a:pPr><a:r><a:rPr lang="en-US" sz="1400" b="1" dirty="0"><a:solidFill><a:srgbClr val="FFBB58"/></a:solidFill><a:latin typeface="Arial" pitchFamily="34" charset="0"/><a:ea typeface="Arial" pitchFamily="34" charset="-122"/><a:cs typeface="Arial" pitchFamily="34" charset="-120"/></a:rPr><a:t>4</a:t></a:r><a:endParaRPr lang="en-US" sz="1400" dirty="0"/></a:p></p:txBody></p:sp><p:sp><p:nvSpPr><p:cNvPr id="8" name="Text 1"></p:cNvPr><p:cNvSpPr txBox="1"/><p:nvPr></p:nvPr></p:nvSpPr><p:spPr><a:xfrm><a:off x="371475" y="375657"/><a:ext cx="6887515" cy="1295266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00000"/></a:lnSpc><a:buNone/></a:pPr><a:r><a:rPr lang="en-US" sz="3000" b="1" dirty="0"><a:solidFill><a:srgbClr val="472406"/></a:solidFill><a:latin typeface="Arial" pitchFamily="34" charset="0"/><a:ea typeface="Arial" pitchFamily="34" charset="-122"/><a:cs typeface="Arial" pitchFamily="34" charset="-120"/></a:rPr><a:t>Деление многочлена на одночлен
</a:t></a:r><a:endParaRPr lang="en-US" sz="3000" dirty="0"/></a:p></p:txBody></p:sp><p:sp><p:nvSpPr><p:cNvPr id="9" name="Text 2"></p:cNvPr><p:cNvSpPr txBox="1"/><p:nvPr></p:nvPr></p:nvSpPr><p:spPr><a:xfrm><a:off x="7205094" y="2981090"/><a:ext cx="16194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Записываем ответ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Полученные результаты складывают в новый многочлен и затем проверяют умножением. Для примера 6nbsp; (6x^3−3x^2+9x)/3x = 2x^2−x+3.
</a:t></a:r><a:endParaRPr lang="en-US" sz="1100" dirty="0"/></a:p></p:txBody></p:sp><p:sp><p:nvSpPr><p:cNvPr id="10" name="Text 3"></p:cNvPr><p:cNvSpPr txBox="1"/><p:nvPr></p:nvPr></p:nvSpPr><p:spPr><a:xfrm><a:off x="4901929" y="2981090"/><a:ext cx="16377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Сокращаем степени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У одинаковых буквенных множителей показатели вычитают по правилу деления степеней. Поэтому важно не смешивать коэффициенты и буквенную часть.
</a:t></a:r><a:endParaRPr lang="en-US" sz="1100" dirty="0"/></a:p></p:txBody></p:sp><p:sp><p:nvSpPr><p:cNvPr id="11" name="Text 4"></p:cNvPr><p:cNvSpPr txBox="1"/><p:nvPr></p:nvPr></p:nvSpPr><p:spPr><a:xfrm><a:off x="2655116" y="2981095"/><a:ext cx="15960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Работаем с коэффициентами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Числовые коэффициенты делят как обычные числа. Если дробь не получается, значит выбранный одночлен не подходит для деления без остатка.
</a:t></a:r><a:endParaRPr lang="en-US" sz="1100" dirty="0"/></a:p></p:txBody></p:sp><p:sp><p:nvSpPr><p:cNvPr id="12" name="Text 5"></p:cNvPr><p:cNvSpPr txBox="1"/><p:nvPr></p:nvPr></p:nvSpPr><p:spPr><a:xfrm><a:off x="321491" y="2981090"/><a:ext cx="16500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Делим каждый член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Сначала каждый член многочлена рассматривают отдельно. Это удобно, потому что деление на одночлен можно выполнить для каждого слагаемого без сложных промежуточных преобразований.
</a:t></a:r><a:endParaRPr lang="en-US" sz="1100" dirty="0"/></a:p></p:txBody></p:sp></p:spTree></p:cSld><p:clrMapOvr><a:masterClrMapping/></p:clrMapOvr>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на 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последовательность действий при делении многочлена на одночлен.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6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4646296" y="376906"/>  <a:ext cx="4213822" cy="1580183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7415530" y="4642579"/><a:ext cx="1364172" cy="276999"/></a:xfrm><a:prstGeom prst="rect"><a:avLst></a:avLst></a:prstGeom><a:noFill/><a:ln></a:ln></p:spPr><p:txBody><a:bodyPr wrap="square" lIns="0" tIns="0" rIns="0" bIns="0" rtlCol="0" anchor="ctr"></a:bodyPr><a:lstStyle/><a:p><a:pPr algn="r" indent="0" marL="0"><a:lnSpc><a:spcPct val="100000"/></a:lnSpc><a:buNone/></a:pPr><a:r><a:rPr lang="en-US" sz="1400" b="1" dirty="0"><a:solidFill><a:srgbClr val="FFBB58"/></a:solidFill><a:latin typeface="Arial" pitchFamily="34" charset="0"/><a:ea typeface="Arial" pitchFamily="34" charset="-122"/><a:cs typeface="Arial" pitchFamily="34" charset="-120"/></a:rPr><a:t>6</a:t></a:r><a:endParaRPr lang="en-US" sz="1400" dirty="0"/></a:p></p:txBody></p:sp><p:sp><p:nvSpPr><p:cNvPr id="9" name="Text 1"></p:cNvPr><p:cNvSpPr txBox="1"/><p:nvPr></p:nvPr></p:nvSpPr><p:spPr><a:xfrm><a:off x="371476" y="375657"/><a:ext cx="4102595" cy="1502618"/></a:xfrm><a:prstGeom prst="rect"><a:avLst></a:avLst></a:prstGeom><a:noFill/><a:ln></a:ln></p:spPr><p:txBody><a:bodyPr wrap="square" lIns="0" tIns="0" rIns="0" bIns="0" rtlCol="0" anchor="b"></a:bodyPr><a:lstStyle/><a:p><a:pPr algn="l" indent="0" marL="0"><a:lnSpc><a:spcPct val="100000"/></a:lnSpc><a:buNone/></a:pPr><a:r><a:rPr lang="en-US" sz="3000" b="1" dirty="0"><a:solidFill><a:srgbClr val="FFBB58"/></a:solidFill><a:latin typeface="Arial" pitchFamily="34" charset="0"/><a:ea typeface="Arial" pitchFamily="34" charset="-122"/><a:cs typeface="Arial" pitchFamily="34" charset="-120"/></a:rPr><a:t>Пример деления на одночлен в записи с выделением шагов
</a:t></a:r><a:endParaRPr lang="en-US" sz="3000" dirty="0"/></a:p></p:txBody></p:sp><p:sp><p:nvSpPr><p:cNvPr id="10" name="Text 2"></p:cNvPr><p:cNvSpPr txBox="1"/><p:nvPr></p:nvPr></p:nvSpPr><p:spPr><a:xfrm><a:off x="384512" y="2401066"/><a:ext cx="1867335" cy="1954374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Исходное выражение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Берём многочлен 6nbsp; (8a^4−4a^3+12a^2)/4a^2 и внимательно выделяем в нём каждый член. Так легче увидеть, как действует деление по отдельным слагаемым.
</a:t></a:r><a:endParaRPr lang="en-US" sz="1100" dirty="0"/></a:p></p:txBody></p:sp><p:sp><p:nvSpPr><p:cNvPr id="11" name="Text 3"></p:cNvPr><p:cNvSpPr txBox="1"/><p:nvPr></p:nvPr></p:nvSpPr><p:spPr><a:xfrm><a:off x="2580931" y="2401066"/><a:ext cx="1867335" cy="1954374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Деление по частям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Первый член даёт 2a^2, второй — −a, третий — 3. Здесь важно отдельно разделить коэффициенты и затем корректно обработать показатели одинаковых букв.
</a:t></a:r><a:endParaRPr lang="en-US" sz="1100" dirty="0"/></a:p></p:txBody></p:sp><p:sp><p:nvSpPr><p:cNvPr id="12" name="Text 4"></p:cNvPr><p:cNvSpPr txBox="1"/><p:nvPr></p:nvPr></p:nvSpPr><p:spPr><a:xfrm><a:off x="4748594" y="2401066"/><a:ext cx="1867335" cy="1954374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Собираем ответ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После поэтапного деления получаем 6nbsp; 2a^2−a+3. Запись показывает, что сложный на вид пример сводится к нескольким простым действиям с каждым членом.
</a:t></a:r><a:endParaRPr lang="en-US" sz="1100" dirty="0"/></a:p></p:txBody></p:sp><p:sp><p:nvSpPr><p:cNvPr id="13" name="Text 5"></p:cNvPr><p:cNvSpPr txBox="1"/><p:nvPr></p:nvPr></p:nvSpPr><p:spPr><a:xfrm><a:off x="6903603" y="2401066"/><a:ext cx="1867335" cy="1954374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Проверяем результат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Если умножить полученный ответ на 4a^2, снова получится исходный многочлен. Такая проверка помогает быстро заметить ошибку в знаке или степени.
</a:t></a:r><a:endParaRPr lang="en-US" sz="1100" dirty="0"/></a:p></p:txBody></p:sp></p:spTree></p:cSld><p:clrMapOvr><a:masterClrMapping/></p:clrMapOvr>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многочлена на многочлен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Продолжить до 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повторяют, пока степень остатка не станет меньше степени делителя. Если остаток исчезает, деление выполнено без дробной части и точно.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и вычесть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умножают на найденный член частного, после чего полученное выражение вычитают из делимого. Именно здесь особенно важна внимательность к знакам.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первый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 делимого делят на старший член делителя. Полученный результат записывают в частное и затем используют для следующего шага.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старшие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многочлены записывают в стандартном виде и смотрят на их старшие члены. Это позволяет определить первый член частного и начать деление по правильному правилу.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деления столбиком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деления многочлена на многочлен в строгом порядке.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9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4664051" y="419112"/>  <a:ext cx="4294010" cy="1484453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7415530" y="4642579"/><a:ext cx="1364172" cy="276999"/></a:xfrm><a:prstGeom prst="rect"><a:avLst></a:avLst></a:prstGeom><a:noFill/><a:ln></a:ln></p:spPr><p:txBody><a:bodyPr wrap="square" lIns="0" tIns="0" rIns="0" bIns="0" rtlCol="0" anchor="ctr"></a:bodyPr><a:lstStyle/><a:p><a:pPr algn="r" indent="0" marL="0"><a:lnSpc><a:spcPct val="100000"/></a:lnSpc><a:buNone/></a:pPr><a:r><a:rPr lang="en-US" sz="1400" b="1" dirty="0"><a:solidFill><a:srgbClr val="FFBB58"/></a:solidFill><a:latin typeface="Arial" pitchFamily="34" charset="0"/><a:ea typeface="Arial" pitchFamily="34" charset="-122"/><a:cs typeface="Arial" pitchFamily="34" charset="-120"/></a:rPr><a:t>9</a:t></a:r><a:endParaRPr lang="en-US" sz="1400" dirty="0"/></a:p></p:txBody></p:sp><p:sp><p:nvSpPr><p:cNvPr id="9" name="Text 1"></p:cNvPr><p:cNvSpPr txBox="1"/><p:nvPr></p:nvPr></p:nvSpPr><p:spPr><a:xfrm><a:off x="7205094" y="2981090"/><a:ext cx="16194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Связываем с разложением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Равенство x^2+5x+6=(x+2) (x+3) показывает обратную сторону деления: через частное можно увидеть разложение многочлена на множители.
</a:t></a:r><a:endParaRPr lang="en-US" sz="1100" dirty="0"/></a:p></p:txBody></p:sp><p:sp><p:nvSpPr><p:cNvPr id="10" name="Text 2"></p:cNvPr><p:cNvSpPr txBox="1"/><p:nvPr></p:nvPr></p:nvSpPr><p:spPr><a:xfrm><a:off x="4901929" y="2981090"/><a:ext cx="16377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Проверяем остаток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В этом примере остаток равен 0. Значит, деление выполнено полностью, а сам делитель является множителем исходного многочлена.
</a:t></a:r><a:endParaRPr lang="en-US" sz="1100" dirty="0"/></a:p></p:txBody></p:sp><p:sp><p:nvSpPr><p:cNvPr id="11" name="Text 3"></p:cNvPr><p:cNvSpPr txBox="1"/><p:nvPr></p:nvPr></p:nvSpPr><p:spPr><a:xfrm><a:off x="2655116" y="2981095"/><a:ext cx="15960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Находим частное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После первых действий получается x+3. Это показывает, что каждый шаг алгоритма приближает нас к ответу и помогает не пропустить нужный член.
</a:t></a:r><a:endParaRPr lang="en-US" sz="1100" dirty="0"/></a:p></p:txBody></p:sp><p:sp><p:nvSpPr><p:cNvPr id="12" name="Text 4"></p:cNvPr><p:cNvSpPr txBox="1"/><p:nvPr></p:nvPr></p:nvSpPr><p:spPr><a:xfrm><a:off x="321491" y="2981090"/><a:ext cx="1650000" cy="1624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100" b="1" dirty="0"><a:solidFill><a:srgbClr val="FFBB58"/></a:solidFill><a:latin typeface="Arial" pitchFamily="34" charset="0"/><a:ea typeface="Arial" pitchFamily="34" charset="-122"/><a:cs typeface="Arial" pitchFamily="34" charset="-120"/></a:rPr><a:t>Записываем деление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Рассматриваем выражение 6nbsp; (x^2+5x+6)/(x+2). Оно удобно для деления столбиком, потому что старший член делимого делится на старший член делителя без остатка.
</a:t></a:r><a:endParaRPr lang="en-US" sz="1100" dirty="0"/></a:p></p:txBody></p:sp><p:sp><p:nvSpPr><p:cNvPr id="13" name="Text 5"></p:cNvPr><p:cNvSpPr txBox="1"/><p:nvPr></p:nvPr></p:nvSpPr><p:spPr><a:xfrm><a:off x="371475" y="375657"/><a:ext cx="4197581" cy="1558074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3000" b="1" dirty="0"><a:solidFill><a:srgbClr val="472406"/></a:solidFill><a:latin typeface="Arial" pitchFamily="34" charset="0"/><a:ea typeface="Arial" pitchFamily="34" charset="-122"/><a:cs typeface="Arial" pitchFamily="34" charset="-120"/></a:rPr><a:t>Пример деления столбиком без остатка
</a:t></a:r><a:endParaRPr lang="en-US" sz="3000" dirty="0"/></a:p></p:txBody></p:sp></p:spTree></p:cSld><p:clrMapOvr><a:masterClrMapping/></p:clrMapOvr>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21998"/>
            <a:ext cx="6060571" cy="2379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деления на одночлен и на многочлен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два способа деления и их основные 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 короче, второй требует строгого алгоритма и контроля остатка.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«Деление многочленов»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делении многочленов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сбой возникает не в самом делении, а на шаге вычитания после умножения делителя. Здесь особенно важны порядок действий и внимательная запись 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уязвимая операция — вычитание; именно она чаще всего приводит к неверному ответу даже при правильном начале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ошибкам при делении многочленов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остаток при делении многочленов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остатка всегда ниже степени делителя. Это главное правило помогает понять, нужно ли продолжать деление столбиком или можно остановиться, потому что дальше шаги уже не выполняются.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делится нацело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появляется, когда деление нельзя завершить без дробной части. Он показывает, что после всех шагов в выражении остаётся часть, которую уже нельзя разделить на делитель.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равен нулю, деление выполнено полностью. Это означает, что делитель входит в исходный многочлен как множитель, а результат можно записать в виде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деление связано с разложением на множители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и его множителей работают одни и те же связи, только в обратном порядке. Поэтому деление удобно использовать как способ увидеть скрытое произведение.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идеи образуют единый цикл: умножение, деление и разложение взаимно дополняют друг друга и помогают проверять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деления многочленов и разложения на множители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Перемножить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частное умножают на делитель. Если деление было с остатком, к произведению добавляют остаток. Это возвращает выражение к исходному виду.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Сверить с исходным многочленом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умножения и прибавления остатка получается исходное выражение, решение верно. Такая проверка особенно полезна в столбике, где легко ошибиться в вычитании.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частное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деление и получают ответ или ответ с остатком. Важно записать все члены аккуратно, чтобы не потерять знак и не пропустить слагаемое.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короткие примеры с частным и остатком. Они помогают увидеть, чем отличается деление на одночлен от деления на многочлен.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деление выполнено без остатка, но способы разные: в одном случае достаточно делить члены отдельно, в другом нужен алгоритм столбиком.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деления многочленов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и ответы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 сокращённого умножения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x^2−16=(x−4) (x+4) показывает, что деление может помочь узнать один из множителей, если второй уже известен. Это делает разложение понятнее и быстрее.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удобно представить в виде произведения, скобки сразу подсказывают структуру выражения. Затем деление помогает проверить, действительно ли выбранные множители подходят.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раскрывает скобки, а деление восстанавливает их. Поэтому формулы сокращённого умножения полезно запоминать не только как правила, но и как способы проверки преобразований.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знакомого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узнаёт типовые выражения, тем легче ему увидеть, что многочлен можно разложить на множители. Это экономит время при решении уравнений и упрощении выражений.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деления многочленов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известна, сторона неизвестна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прямоугольник, у которого известна площадь и одна сторона. Чтобы найти вторую сторону, нужно разделить площадь на известную длину. На рисунке удобно подписать стороны и показать формулу S=a·b. Так становится видно, что деление помогает находить неизвестный множитель.
</a:t>
            </a:r>
            <a:endParaRPr lang="en-US" sz="1015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идея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всё происходит так же: если произведение известно, а один множитель нужно восстановить, используют деление. Поэтому геометрический чертёж с прямоугольником помогает понять, почему деление многочлена связано с поиском множителя.
</a:t>
            </a:r>
            <a:endParaRPr lang="en-US" sz="10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усложняется деление при росте выражений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и выше степени, тем внимательнее нужно следить за порядком вычислений. Даже небольшая ошибка в промежуточном шаге меняет весь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требует не новых идей, а более строгого алгоритма: запись, вычитание, контроль остатка и обязательная проверка.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сложности деления многочленов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аккуратного вычисления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Сокращай 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одночленов степени одинаковых букв вычитают. Это правило работает только при одинаковом основании, поэтому важно не смешивать разные переменные и не пропускать степень.
</a:t>
            </a:r>
            <a:endParaRPr lang="en-US" sz="999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делителя нужно особенно внимательно выполнить вычитание. Ошибка в знаке часто меняет весь результат, хотя сами вычисления коэффициентов могут быть верными.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нулевые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отсутствует член нужной степени, его иногда записывают как нулевой. Это помогает сохранить порядок и правильно выполнить деление столбиком без путаницы.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лучше сразу привести к стандартному виду и расположить члены по убыванию степеней. Так легче сравнивать старшие члены, замечать пропуски и не терять важные слагаемые.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умножить частное на делитель и сравнить результат с исходным многочленом. Если есть остаток, его степень должна быть меньше степени делителя.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 — это навык, который соединяет разные темы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опирается на деление одночленов, распределительное свойство и умение проверять ответ умножением. Чем точнее соблюдён алгоритм, тем легче упрощать выражения и находить множители.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2026-05-30T01:34:30Z</dcterms:created>
  <dcterms:modified xsi:type="dcterms:W3CDTF">2026-05-30T01:34:30Z</dcterms:modified>
</cp:coreProperties>
</file>