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5800" y="1612750"/>
            <a:ext cx="5591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9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живых организмов
</a:t>
            </a:r>
            <a:endParaRPr lang="en-US" sz="2991" dirty="0"/>
          </a:p>
        </p:txBody>
      </p:sp>
      <p:sp>
        <p:nvSpPr>
          <p:cNvPr id="5" name="Text 1"/>
          <p:cNvSpPr txBox="1"/>
          <p:nvPr/>
        </p:nvSpPr>
        <p:spPr>
          <a:xfrm>
            <a:off x="355800" y="288475"/>
            <a:ext cx="5329500" cy="3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55800" y="2408332"/>
            <a:ext cx="55917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— признак жизни всех организмов, связанный с поиском и защитой.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7125" y="720488"/>
            <a:ext cx="3609600" cy="35990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612750"/>
            <a:ext cx="44142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движение важно для жизни?
</a:t>
            </a:r>
            <a:endParaRPr lang="en-US" sz="2649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628900"/>
            <a:ext cx="4414200" cy="9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позволяет находить пищу и партнёров, избегать угроз и изучать мир. Оно поддерживает дыхание, кровообращение и миграции животных, а также распространение семян у растений.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6" y="14694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движения — когда организм самостоятельно меняет своё положение: ходьба, бег, полёт и прыжки обеспечивают мобильность и реакцию на окружающее.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1" y="24875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Пассивные движения возникают под влиянием внешних сил, например, перенос семян и спор ветром или перемещение планктона с водными потоками.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881339" y="350568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тип движений важен для выживания и распространения живых организмов в различных условиях среды.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572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движений живых организмов
</a:t>
            </a:r>
            <a:endParaRPr lang="en-US" sz="26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 животных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органов движения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имеют конечности, крылья и плавники, адаптированные под среду обитания. Это обеспечивает эффективное движение в воде, воздухе и на суше.
</a:t>
            </a:r>
            <a:endParaRPr lang="en-US" sz="1723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мышц и суставов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и суставы обеспечивают плавные и точные движения тела, позволяя животным бегать, плавать или летать с высокой маневренностью.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Адаптация к среде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животных отражает среду: плавники у рыб для воды, крылья у птиц для полёта, сильные ноги у млекопитающих для бега.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9450" y="1438630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2500" y="1430330"/>
            <a:ext cx="673200" cy="673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15550" y="1430330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5938800" cy="54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двигаются одноклеточные?
</a:t>
            </a:r>
            <a:endParaRPr lang="en-US" sz="2938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2411206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Ложноножки у амёб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Амёбы формируют ложные ножки, которые вытягивают и подтягивают тело, позволяя перемещаться и захватывать пищу.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327885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Реснички у инфузорий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Инфузории покрыты мелкими ресничками, скоординированными для быстрого движения в водной среде.
</a:t>
            </a:r>
            <a:endParaRPr lang="en-US" sz="1700" dirty="0"/>
          </a:p>
        </p:txBody>
      </p:sp>
      <p:sp>
        <p:nvSpPr>
          <p:cNvPr id="11" name="Text 4"/>
          <p:cNvSpPr txBox="1"/>
          <p:nvPr/>
        </p:nvSpPr>
        <p:spPr>
          <a:xfrm>
            <a:off x="6201900" y="2403250"/>
            <a:ext cx="2586300" cy="20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Жгутики у эвглен
</a:t>
            </a:r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Эвглены используют длинные жгутики, вращая их для передвижения и изменения положения в воде.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216700" y="1231112"/>
            <a:ext cx="2704500" cy="2696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скелет и его роль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имеют внутренний скелет из костей и суставов, который служит опорой и обеспечивает защиту внутренних органов. Позвоночник — главная ось тела.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405775"/>
            <a:ext cx="60366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скелета у позвоночных
</a:t>
            </a:r>
            <a:endParaRPr lang="en-US" sz="2136" dirty="0"/>
          </a:p>
        </p:txBody>
      </p:sp>
      <p:sp>
        <p:nvSpPr>
          <p:cNvPr id="8" name="Text 3"/>
          <p:cNvSpPr txBox="1"/>
          <p:nvPr/>
        </p:nvSpPr>
        <p:spPr>
          <a:xfrm>
            <a:off x="6388700" y="1548725"/>
            <a:ext cx="2393400" cy="27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мышечной 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крепятся к костям и обеспечивают разнообразные движения: бег, плавание, полёт. Их развитие даёт силу, выносливость и точность движений.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291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Экзоскелет насекомых состоит из твердой кутикулы, обеспечивающей защиту и форму тела при активном передвижении.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60050" y="2127012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Сочленённые конечности позволяют выполнять комплексные движения: бег, лазание, плавание и полёт с высокой маневренностью.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106862" y="2934737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Крылья предназначены для воздушного передвижения, что открывает насекомым большие территории для обитания и размножения.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72788" y="374247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Различные конечности специализируются на конкретных задачах: прыжки у кузнечиков, копание у медведок, быстрое бегство у тараканов.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629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движений насекомых
</a:t>
            </a:r>
            <a:endParaRPr lang="en-US" sz="2649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4"/>
            <a:ext cx="6036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движения у животных
</a:t>
            </a:r>
            <a:endParaRPr lang="en-US" sz="3134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89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конечностей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первых животных развились конечности, позволяющие перемещаться по суше и изменять положение тела в пространстве.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21727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плавников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водных животных появились плавники для эффективного маневрирования и устойчивости в воде.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8003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Усовершенствование мускулатуры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системы мышц обеспечивают сильные и точные движения, важные для охоты, защиты и размножения.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3986575" y="1738399"/>
            <a:ext cx="1594800" cy="13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крыльев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 насекомые обзавелись крыльями, открывая новую среду — воздух — для передвижения и поиска ресурсов.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878800" y="582700"/>
            <a:ext cx="3909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движению в воде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5116601" y="1705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Обтекаемая форма тела уменьшает сопротивление воды, что ускоряет передвижение и снижает затраты энергии на движение под водой.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116601" y="3286161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Плавники и хвостовые лопасти служат рулём и движителями, позволяя быстро менять направление и развивать высокую скорость.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800" y="1640916"/>
            <a:ext cx="4424400" cy="2786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4700"/>
            <a:ext cx="6574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скоростей у различных животных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5116501" y="1643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скоростях связаны с особенностями строения и адаптациями к среде обитания каждого вида.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5116501" y="3224284"/>
            <a:ext cx="36717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скорость обеспечивает преимущество в охоте или спасении от хищников, влияя на выживаемость животных.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55800" y="4466984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зоологических исследований, 2023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84825" y="1348500"/>
            <a:ext cx="5742000" cy="925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84825" y="2450761"/>
            <a:ext cx="5742000" cy="92522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84825" y="3553011"/>
            <a:ext cx="5742000" cy="92522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0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растений: рост и тропизмы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347974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Фототропизм: поиск света
</a:t>
            </a:r>
            <a:pPr algn="l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Стебли растений направляются к свету, чтобы получать энергию для фотосинтеза. Это движение называется фототропизмом и помогает растениям расти в сторону источника света, обеспечивая лучшее развитие.
</a:t>
            </a:r>
            <a:endParaRPr lang="en-US" sz="1281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5023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Геотропизм: ориентиры роста
</a:t>
            </a:r>
            <a:pPr algn="l" indent="0" marL="0">
              <a:lnSpc>
                <a:spcPct val="100000"/>
              </a:lnSpc>
              <a:buNone/>
            </a:pPr>
            <a:r>
              <a:rPr lang="en-US" sz="6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растут вниз, в сторону силы тяжести, благодаря геотропизму. Это направление роста позволяет корням надежно закрепляться в почве и добывать воду и питательные вещества.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52485"/>
            <a:ext cx="2153400" cy="9262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движения: защита и захват
</a:t>
            </a:r>
            <a:pPr algn="l" indent="0" marL="0">
              <a:lnSpc>
                <a:spcPct val="100000"/>
              </a:lnSpc>
              <a:buNone/>
            </a:pPr>
            <a:r>
              <a:rPr lang="en-US" sz="61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растения обладают способностью к молниеносным движениям. Венерина мухоловка быстро захлопывает листок ловушки, а мимоза закрывает листья при прикосновении, защищаясь от опасности.
</a:t>
            </a:r>
            <a:endParaRPr lang="en-US" sz="11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6075" y="2299181"/>
            <a:ext cx="3709500" cy="1260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516075"/>
            <a:ext cx="5843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движений в живых организмах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355800" y="17579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разные организмы, типы их движений и примеры применения. Это показывает разнообразие и важность движения во всех формах жизни.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6628550" y="1757800"/>
            <a:ext cx="2159700" cy="25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широко распространено среди живых существ и выполняет разные функции, адаптируясь к условиям среды.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2716075" y="4319800"/>
            <a:ext cx="32577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исследования и наблюдения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5800" y="516075"/>
            <a:ext cx="6036600" cy="48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животных
</a:t>
            </a:r>
            <a:endParaRPr lang="en-US" sz="3500" dirty="0"/>
          </a:p>
        </p:txBody>
      </p:sp>
      <p:sp>
        <p:nvSpPr>
          <p:cNvPr id="9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542125" y="12051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перелёты птиц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отправляются на северные территории для размножения, преодолевая тысячи километров в поисках подходящих условий.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2125" y="2062688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миграции китов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Киты движутся из холодных вод в более тёплые зоны для спаривания и рождения потомства.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542125" y="29203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Осенний сплав лососей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Лососи поднимаются вверх по рекам, чтобы отложить икру в спокойных местах для выживания потомства.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2542125" y="3777900"/>
            <a:ext cx="5428200" cy="72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Зимовка в тёплых краях
</a:t>
            </a:r>
            <a:pPr algn="l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животные, как птицы и рыбы, мигрируют в тёплые регионы, чтобы переждать холодный период и сохранить ресурсы.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6725" y="1469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перемещаются за счёт последовательных волнообразных сокращений мышц тела, что позволяет им ползать и внедряться в почву или другие среды.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116450" y="24875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Моллюски, например улитки, используют мышечную «ногу» для медленного скольжения по поверхности, выделяя слизь, снижающую трение и облегчающую движение.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359975" y="3506300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Медузы колеблют своё телесное тело, повторяя пульсации, чтобы продвигаться в воде. Пауки способны прыгать благодаря сочетанию мышечного напряжения и внутреннего давления тела.
</a:t>
            </a:r>
            <a:endParaRPr lang="en-US" sz="1152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363700"/>
            <a:ext cx="61803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передвижения у беспозвоночных
</a:t>
            </a:r>
            <a:endParaRPr lang="en-US" sz="2649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56637" y="1308500"/>
            <a:ext cx="2779075" cy="3011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55800" y="481800"/>
            <a:ext cx="55998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клеток в организме человека
</a:t>
            </a:r>
            <a:endParaRPr lang="en-US" sz="2649" dirty="0"/>
          </a:p>
        </p:txBody>
      </p:sp>
      <p:sp>
        <p:nvSpPr>
          <p:cNvPr id="7" name="Text 1"/>
          <p:cNvSpPr txBox="1"/>
          <p:nvPr/>
        </p:nvSpPr>
        <p:spPr>
          <a:xfrm>
            <a:off x="646050" y="1721275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Лейкоциты активно покидают кровеносные сосуды и мигрируют к очагам воспаления, выполняя защитные функции организма. Их движение обеспечивает борьбу с инфекциями и восстановление тканей.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46050" y="3116000"/>
            <a:ext cx="4481400" cy="120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Сперматозоиды благодаря жгутикам движутся к яйцеклетке по репродуктивным путям. Эпителиальные клетки с ресничками очищают дыхательные пути, выводя пыль и микроорганизмы наружу.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1306725" y="131992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Фототропизм — растения направляют рост к свету, что помогает им максимально использовать энергию для жизни и развития.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830650" y="2125254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Хемотаксис — движение бактерий в сторону или от химических веществ для нахождения пищи или защиты от вредных веществ.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483063" y="2935709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Геотропизм — реакция на силу тяжести, обеспечивающая правильное направление роста корней и стеблей у растений.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1844812" y="3742475"/>
            <a:ext cx="4419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Термонавигация — движение некоторых рыб и насекомых в зависимости от температуры воды или воздуха, что способствует выживанию в изменяющихся условиях.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355800" y="363700"/>
            <a:ext cx="5894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Реакции на окружающие воздействия
</a:t>
            </a:r>
            <a:endParaRPr lang="en-US" sz="264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5800" y="1275389"/>
            <a:ext cx="34341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9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 миллиардов
</a:t>
            </a:r>
            <a:endParaRPr lang="en-US" sz="3298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3120200"/>
            <a:ext cx="4144200" cy="11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регулирует работу мышц и координат движений, что позволяет выполнять сложные действия, необходимые для выживания и адаптации.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55800" y="2026300"/>
            <a:ext cx="5215800" cy="7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нейронов в головном мозге человека обеспечивают точное управление всеми видами движений.
</a:t>
            </a:r>
            <a:endParaRPr lang="en-US" sz="1969" dirty="0"/>
          </a:p>
        </p:txBody>
      </p:sp>
      <p:sp>
        <p:nvSpPr>
          <p:cNvPr id="9" name="Text 4"/>
          <p:cNvSpPr txBox="1"/>
          <p:nvPr/>
        </p:nvSpPr>
        <p:spPr>
          <a:xfrm>
            <a:off x="355800" y="4319900"/>
            <a:ext cx="2818200" cy="21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Нейробиологические исследования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0900" y="1315775"/>
            <a:ext cx="3326100" cy="87375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6300" y="2431422"/>
            <a:ext cx="3310200" cy="8728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70900" y="3529297"/>
            <a:ext cx="3310200" cy="87280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5800" y="516075"/>
            <a:ext cx="83811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движения в природе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55800" y="129932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Венерина мухоловка — молниеносный захват
</a:t>
            </a:r>
            <a:pPr algn="l" indent="0" marL="0">
              <a:lnSpc>
                <a:spcPct val="100000"/>
              </a:lnSpc>
              <a:buNone/>
            </a:pPr>
            <a:r>
              <a:rPr lang="en-US" sz="17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растения закрываются за доли секунды, чтобы поймать насекомое. Это быстрая и сложная реакция, редкая среди растений, демонстрирующая примитивную форму поведения.
</a:t>
            </a:r>
            <a:endParaRPr lang="en-US" sz="1709" dirty="0"/>
          </a:p>
        </p:txBody>
      </p:sp>
      <p:sp>
        <p:nvSpPr>
          <p:cNvPr id="10" name="Text 3"/>
          <p:cNvSpPr txBox="1"/>
          <p:nvPr/>
        </p:nvSpPr>
        <p:spPr>
          <a:xfrm>
            <a:off x="355800" y="2415201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рыбы — планеры океанов
</a:t>
            </a:r>
            <a:pPr algn="l" indent="0" marL="0">
              <a:lnSpc>
                <a:spcPct val="100000"/>
              </a:lnSpc>
              <a:buNone/>
            </a:pPr>
            <a:r>
              <a:rPr lang="en-US" sz="17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рыбы взмывают из воды и парят над её поверхностью до 50 метров, чтобы избежать хищников, используя специальные плавники в роли крыльев.
</a:t>
            </a:r>
            <a:endParaRPr lang="en-US" sz="1723" dirty="0"/>
          </a:p>
        </p:txBody>
      </p:sp>
      <p:sp>
        <p:nvSpPr>
          <p:cNvPr id="11" name="Text 4"/>
          <p:cNvSpPr txBox="1"/>
          <p:nvPr/>
        </p:nvSpPr>
        <p:spPr>
          <a:xfrm>
            <a:off x="355800" y="3531076"/>
            <a:ext cx="5008200" cy="8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Земляные черви и микроскопические щетинки
</a:t>
            </a:r>
            <a:pPr algn="l" indent="0" marL="0">
              <a:lnSpc>
                <a:spcPct val="100000"/>
              </a:lnSpc>
              <a:buNone/>
            </a:pPr>
            <a:r>
              <a:rPr lang="en-US" sz="16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Черви продвигаются вперёд за счёт сокращения мышц и помощи множества мелких щетинок, удерживающих тело в земле и обеспечивающих эффективное передвижение.
</a:t>
            </a:r>
            <a:endParaRPr lang="en-US" sz="168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28050" y="4578600"/>
            <a:ext cx="308700" cy="27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55800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двигательных способов позволило организмам осваивать разные среды: воду, сушу, воздух, что значительно расширило их жизненные возможности.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55800" y="363700"/>
            <a:ext cx="62277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движения в эволюции
</a:t>
            </a:r>
            <a:endParaRPr lang="en-US" sz="3300" dirty="0"/>
          </a:p>
        </p:txBody>
      </p:sp>
      <p:sp>
        <p:nvSpPr>
          <p:cNvPr id="8" name="Text 3"/>
          <p:cNvSpPr txBox="1"/>
          <p:nvPr/>
        </p:nvSpPr>
        <p:spPr>
          <a:xfrm>
            <a:off x="3416095" y="2359867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locomotion способствовало развитию специализированных органов чувств и улучшению нервной системы, повышая шансы на выживание и размножение.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583651" y="2359854"/>
            <a:ext cx="2153100" cy="205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движений является результатом эволюционного отбора, адаптирующего виды к уникальным условиям жизни и обеспечивающего экологическое равновесие.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75750" y="2660333"/>
            <a:ext cx="8592300" cy="22319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76150" y="661750"/>
            <a:ext cx="55917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— двигатель жизни на Земле
</a:t>
            </a:r>
            <a:endParaRPr lang="en-US" sz="2863" dirty="0"/>
          </a:p>
        </p:txBody>
      </p:sp>
      <p:sp>
        <p:nvSpPr>
          <p:cNvPr id="6" name="Text 1"/>
          <p:cNvSpPr txBox="1"/>
          <p:nvPr/>
        </p:nvSpPr>
        <p:spPr>
          <a:xfrm>
            <a:off x="2319025" y="1790700"/>
            <a:ext cx="45060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— основа выживания и развития всех живых организмов. Оно раскрывает разнообразие форм жизни и помогает понять механизмы адаптации и взаимодействия с окружающей средой.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2026-05-08T10:19:20Z</dcterms:created>
  <dcterms:modified xsi:type="dcterms:W3CDTF">2026-05-08T10:19:20Z</dcterms:modified>
</cp:coreProperties>
</file>