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4269" y="-68580"/>
            <a:ext cx="4567462" cy="5212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6562" y="1784294"/>
            <a:ext cx="4179000" cy="14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сложноподчинённых предложений по их значению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264362" y="3609923"/>
            <a:ext cx="40434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Разбираем, что уточняет придаточная часть и как это помогает в анализе.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1494" y="303610"/>
            <a:ext cx="3384900" cy="3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290" y="1229711"/>
            <a:ext cx="3318527" cy="3234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40" y="2212896"/>
            <a:ext cx="3474600" cy="14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4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Сложноподчинённые предложения помогают точнее выражать мысли, объяснять связи между событиями и понимать текст глубже. На экзамене важно быстро определить вид придаточной части, найти союз или союзное слово и обосновать постановку запятых по смыслу и структуре.
</a:t>
            </a:r>
            <a:endParaRPr lang="en-US" sz="1446" dirty="0"/>
          </a:p>
        </p:txBody>
      </p:sp>
      <p:sp>
        <p:nvSpPr>
          <p:cNvPr id="8" name="Text 2"/>
          <p:cNvSpPr txBox="1"/>
          <p:nvPr/>
        </p:nvSpPr>
        <p:spPr>
          <a:xfrm>
            <a:off x="521500" y="519129"/>
            <a:ext cx="8101200" cy="61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в 9 классе изучают группы СПП
</a:t>
            </a:r>
            <a:endParaRPr lang="en-US" sz="2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69" y="1804290"/>
            <a:ext cx="4356600" cy="17746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СПП различают по тому, что именно поясняет придаточная часть.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придаточной части определяется по смыслу и по вопросу, который задаётся от главной части.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школьной грамматики русского языка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основные группы СПП по значению
</a:t>
            </a:r>
            <a:endParaRPr lang="en-US" sz="2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Определительные придаточные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732213" y="2460985"/>
            <a:ext cx="2228400" cy="136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Определительные придаточные относятся к существительному в главной части и конкретизируют его признак. Они помогают выделить нужный предмет среди других и сделать сообщение точнее и яснее.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1038725" y="1740775"/>
            <a:ext cx="1922100" cy="64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уточняют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6174163" y="2460985"/>
            <a:ext cx="2228400" cy="136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предложении Дом, который стоит у реки, виден издалека придаточная часть показывает, о каком именно доме идёт речь, и отделяет его от всех остальных домов.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480675" y="1740775"/>
            <a:ext cx="1922100" cy="64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в речи
</a:t>
            </a:r>
            <a:endParaRPr lang="en-US" sz="1500" dirty="0"/>
          </a:p>
        </p:txBody>
      </p:sp>
      <p:sp>
        <p:nvSpPr>
          <p:cNvPr id="14" name="Text 6"/>
          <p:cNvSpPr txBox="1"/>
          <p:nvPr/>
        </p:nvSpPr>
        <p:spPr>
          <a:xfrm>
            <a:off x="3453188" y="2460985"/>
            <a:ext cx="2228400" cy="136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таким придаточным задают вопросы какой? который? чей? Обычно они присоединяются союзными словами который, какой, чей, а также словами где, куда, откуда, если речь идёт о месте.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3759700" y="1740775"/>
            <a:ext cx="1922100" cy="64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вопросы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3208" y="1179577"/>
            <a:ext cx="2634304" cy="3177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распознать определительное СПП
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332175" y="1877975"/>
            <a:ext cx="2520000" cy="81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определить слово со значением предмета: дом, книга, человек, город, место. Именно к нему относится придаточная часть и именно его она поясняет.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32175" y="1499675"/>
            <a:ext cx="25200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главное слово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32175" y="3359075"/>
            <a:ext cx="2520000" cy="81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главного слова удобно задать вопрос какой? который? чей? Если вопрос подходит по смыслу, придаточная часть, скорее всего, определительная.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32175" y="2980775"/>
            <a:ext cx="25200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Задать вопрос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3426713" y="1877975"/>
            <a:ext cx="2520000" cy="81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придаточная часть добавляет признак предмета, а не сообщает новую мысль, перед нами определительное СПП. Его значение близко к прилагательному или причастному обороту.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3426713" y="1499675"/>
            <a:ext cx="25200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смысл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3426713" y="3359075"/>
            <a:ext cx="2520000" cy="81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придаточные чаще всего присоединяются союзными словами который, какой, чей. Они показывают не просто факт, а уточнение признака или положения предмета.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3426713" y="2980775"/>
            <a:ext cx="25200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Посмотреть на связь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и союзные слова помогают только в поиске, но не заменяют смысловой анализ предложения.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Определительные связаны с существительным, изъяснительные — со словами речи, мысли и чувства; решающим остаётся значение придаточной части.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языка; обобщение для 9 класса
</a:t>
            </a:r>
            <a:endParaRPr lang="en-US" sz="1136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6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определительных и изъяснительных придаточных
</a:t>
            </a:r>
            <a:endParaRPr lang="en-US" sz="226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Изъяснительные придаточные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734100" y="2612607"/>
            <a:ext cx="2308500" cy="14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Изъяснительные придаточные передают содержание того, что сказано, подумано, почувствовано, узнано или пожелано. Они дополняют высказывание и делают его смысл завершённым.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734100" y="2020757"/>
            <a:ext cx="2308500" cy="4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раскрывают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6101650" y="2612607"/>
            <a:ext cx="2308500" cy="14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предложении Мы поняли, что контрольная будет в пятницу придаточная часть сообщает, что именно стало известно героям. Она раскрывает содержание мысли, а не признак предмета.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101650" y="2020757"/>
            <a:ext cx="2308500" cy="4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выглядят в примере
</a:t>
            </a:r>
            <a:endParaRPr lang="en-US" sz="1500" dirty="0"/>
          </a:p>
        </p:txBody>
      </p:sp>
      <p:sp>
        <p:nvSpPr>
          <p:cNvPr id="14" name="Text 6"/>
          <p:cNvSpPr txBox="1"/>
          <p:nvPr/>
        </p:nvSpPr>
        <p:spPr>
          <a:xfrm>
            <a:off x="3417875" y="2612607"/>
            <a:ext cx="2308500" cy="14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такие придаточные зависят от слов сказал, спросил, понял, заметил, надеялся, боялся, уверен, рад. Эти слова обозначают речь, мысль, чувство или восприятие.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3417875" y="2020757"/>
            <a:ext cx="2308500" cy="4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каким словам относятся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отличить изъяснительное придаточное по смыслу и вопросу.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 изъяснительное СПП
</a:t>
            </a:r>
            <a:endParaRPr lang="en-US" sz="2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494" y="1710453"/>
            <a:ext cx="432000" cy="43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6505" y="1753653"/>
            <a:ext cx="432000" cy="345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6167" y="1710453"/>
            <a:ext cx="432000" cy="43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29830" y="1710453"/>
            <a:ext cx="324000" cy="43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Обстоятельственные придаточные: общее значение
</a:t>
            </a:r>
            <a:endParaRPr lang="en-US" sz="2610" dirty="0"/>
          </a:p>
        </p:txBody>
      </p:sp>
      <p:sp>
        <p:nvSpPr>
          <p:cNvPr id="10" name="Text 1"/>
          <p:cNvSpPr txBox="1"/>
          <p:nvPr/>
        </p:nvSpPr>
        <p:spPr>
          <a:xfrm>
            <a:off x="521494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придаточные показывают, когда происходит действие главной части. Они отвечают на вопросы когда? как долго? и помогают выстроить события в нужной последовательности.
</a:t>
            </a:r>
            <a:endParaRPr lang="en-US" sz="1092" dirty="0"/>
          </a:p>
        </p:txBody>
      </p:sp>
      <p:sp>
        <p:nvSpPr>
          <p:cNvPr id="11" name="Text 2"/>
          <p:cNvSpPr txBox="1"/>
          <p:nvPr/>
        </p:nvSpPr>
        <p:spPr>
          <a:xfrm>
            <a:off x="521494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7002506" y="26617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важная часть группы — придаточные условия, уступки и сравнения. Они показывают зависимость действия, его ограничение или контраст с тем, что можно было ожидать.
</a:t>
            </a:r>
            <a:endParaRPr lang="en-US" sz="1092" dirty="0"/>
          </a:p>
        </p:txBody>
      </p:sp>
      <p:sp>
        <p:nvSpPr>
          <p:cNvPr id="13" name="Text 4"/>
          <p:cNvSpPr txBox="1"/>
          <p:nvPr/>
        </p:nvSpPr>
        <p:spPr>
          <a:xfrm>
            <a:off x="7002505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Условие и уступка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842168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Обстоятельственные придаточные могут объяснять, почему произошло действие, или обозначать его цель. В первом случае они раскрывают причину, во втором — ожидаемый результат.
</a:t>
            </a:r>
            <a:endParaRPr lang="en-US" sz="1092" dirty="0"/>
          </a:p>
        </p:txBody>
      </p:sp>
      <p:sp>
        <p:nvSpPr>
          <p:cNvPr id="15" name="Text 6"/>
          <p:cNvSpPr txBox="1"/>
          <p:nvPr/>
        </p:nvSpPr>
        <p:spPr>
          <a:xfrm>
            <a:off x="4842167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 и цель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2681831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придаточные указывают, где, куда или откуда совершается действие. По смыслу они близки к обстоятельствам места в простом предложении и уточняют направление.
</a:t>
            </a:r>
            <a:endParaRPr lang="en-US" sz="1092" dirty="0"/>
          </a:p>
        </p:txBody>
      </p:sp>
      <p:sp>
        <p:nvSpPr>
          <p:cNvPr id="17" name="Text 8"/>
          <p:cNvSpPr txBox="1"/>
          <p:nvPr/>
        </p:nvSpPr>
        <p:spPr>
          <a:xfrm>
            <a:off x="2681831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
</a:t>
            </a:r>
            <a:endParaRPr lang="en-US" sz="1400" dirty="0"/>
          </a:p>
        </p:txBody>
      </p:sp>
      <p:sp>
        <p:nvSpPr>
          <p:cNvPr id="18" name="Text 9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163" y="1647776"/>
            <a:ext cx="4100611" cy="232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03169" y="4157513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школьной грамматики русского языка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5234903" y="1784774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Подгруппа, вопрос и союз помогают определить значение придаточной части.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34903" y="2872070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и те же союзы не всегда означают одно и то же; важно учитывать смысл всей придаточной части.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4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подгруппы обстоятельственных придаточных
</a:t>
            </a:r>
            <a:endParaRPr lang="en-US" sz="244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Придаточные времени и места
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809938" y="1817225"/>
            <a:ext cx="3470400" cy="6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Придаточные времени уточняют момент, длительность или последовательность событий в главной части. Они отвечают на вопросы когда? как долго? до каких пор? и помогают точнее представить ход действия.
</a:t>
            </a:r>
            <a:endParaRPr lang="en-US" sz="1075" dirty="0"/>
          </a:p>
        </p:txBody>
      </p:sp>
      <p:sp>
        <p:nvSpPr>
          <p:cNvPr id="11" name="Text 3"/>
          <p:cNvSpPr txBox="1"/>
          <p:nvPr/>
        </p:nvSpPr>
        <p:spPr>
          <a:xfrm>
            <a:off x="917338" y="1485200"/>
            <a:ext cx="32556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происходит действие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49063" y="1817225"/>
            <a:ext cx="3470400" cy="6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такие придаточные присоединяются словами когда, пока, едва, как только, после того как, прежде чем. Выбор союза показывает, произошло ли действие раньше, позже или одновременно.
</a:t>
            </a:r>
            <a:endParaRPr lang="en-US" sz="1092" dirty="0"/>
          </a:p>
        </p:txBody>
      </p:sp>
      <p:sp>
        <p:nvSpPr>
          <p:cNvPr id="13" name="Text 5"/>
          <p:cNvSpPr txBox="1"/>
          <p:nvPr/>
        </p:nvSpPr>
        <p:spPr>
          <a:xfrm>
            <a:off x="4956463" y="1485200"/>
            <a:ext cx="32556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и слова времени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809938" y="3298875"/>
            <a:ext cx="3470400" cy="6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Придаточные места указывают, где, куда или откуда совершается действие. Они отвечают на вопросы где? куда? откуда? и конкретизируют место события, не называя его прямо в главной части.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917338" y="2966850"/>
            <a:ext cx="32556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находится действие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4849063" y="3298875"/>
            <a:ext cx="3470400" cy="6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предложении «Когда начался дождь, мы вошли в школу» придаточная часть показывает время. А в фразе «Мы остановились там, где начиналась тропинка» она указывает на место действия.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4956463" y="2966850"/>
            <a:ext cx="32556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 речи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025" y="2749535"/>
            <a:ext cx="7926000" cy="164093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Придаточные причины и цели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732213" y="1756479"/>
            <a:ext cx="2228400" cy="6992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Придаточные причины объясняют, почему произошло действие в главной части. Они отвечают на вопрос почему? и присоединяются союзами потому что, так как, оттого что, поскольку.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1038725" y="1387515"/>
            <a:ext cx="1922100" cy="3324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 события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6174188" y="1756449"/>
            <a:ext cx="2228400" cy="69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 сообщает уже существующий факт, а цель указывает на ожидаемый результат. Поэтому в первом случае мы ищем объяснение, а во втором — намерение или задумку говорящего.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6480700" y="1387485"/>
            <a:ext cx="19221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Различие по смыслу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3453200" y="1756449"/>
            <a:ext cx="2228400" cy="69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Придаточные цели показывают, ради чего совершается действие, и отвечают на вопрос зачем? Для них характерны союзы чтобы, для того чтобы, лишь бы.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3759713" y="1387485"/>
            <a:ext cx="19221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 действия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и те же слова могут связывать разные виды придаточных, поэтому при разборе важно смотреть не только на форму, но и на смысл всего предложения.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встречается «что», а также заметны «когда» и «если». Значит, при анализе СПП нужно опираться на значение, а не только на союз.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3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выборка примеров из школьного курса русского языка; дата не указана.
</a:t>
            </a:r>
            <a:endParaRPr lang="en-US" sz="893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Частотные союзы и союзные слова в СПП
</a:t>
            </a:r>
            <a:endParaRPr lang="en-US" sz="2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Придаточные условия, уступки и сравнения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734100" y="2612607"/>
            <a:ext cx="2308500" cy="14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Придаточные условия обозначают ситуацию, при которой возможно действие главной части. Они отвечают на вопрос при каком условии? и обычно вводятся союзами если, раз, коли.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734100" y="2020757"/>
            <a:ext cx="2308500" cy="4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Условие действия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6101650" y="2612607"/>
            <a:ext cx="2308500" cy="14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Придаточные сравнения помогают сопоставить два действия или признака. Они часто присоединяются словами как, будто, словно, как будто и делают речь более образной.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101650" y="2020757"/>
            <a:ext cx="2308500" cy="4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явлений
</a:t>
            </a:r>
            <a:endParaRPr lang="en-US" sz="1500" dirty="0"/>
          </a:p>
        </p:txBody>
      </p:sp>
      <p:sp>
        <p:nvSpPr>
          <p:cNvPr id="14" name="Text 6"/>
          <p:cNvSpPr txBox="1"/>
          <p:nvPr/>
        </p:nvSpPr>
        <p:spPr>
          <a:xfrm>
            <a:off x="3417875" y="2612607"/>
            <a:ext cx="2308500" cy="14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Придаточные уступки показывают, что действие совершается несмотря на трудность или помеху. Для них характерны союзы хотя, несмотря на то что, пускай, даже если.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3417875" y="2020757"/>
            <a:ext cx="2308500" cy="4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Вопреки препятствию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анализа придаточной части и её значения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 группу СПП
</a:t>
            </a:r>
            <a:endParaRPr lang="en-US" sz="2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Пунктуация в сложноподчинённых предложениях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32175" y="2077450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главной и придаточной частями СПП обязательно ставится запятая. Она показывает границу между частями и помогает правильно прочитать предложение без паузы наугад.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32175" y="1499675"/>
            <a:ext cx="25650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правило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6246825" y="2077450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Запятая нужна даже тогда, когда части короткие или очень длинные. Например: «Когда прозвенел звонок, класс замолчал». Здесь запятая отделяет придаточную часть времени.
</a:t>
            </a:r>
            <a:endParaRPr lang="en-US" sz="1400" dirty="0"/>
          </a:p>
        </p:txBody>
      </p:sp>
      <p:sp>
        <p:nvSpPr>
          <p:cNvPr id="10" name="Text 5"/>
          <p:cNvSpPr txBox="1"/>
          <p:nvPr/>
        </p:nvSpPr>
        <p:spPr>
          <a:xfrm>
            <a:off x="6246825" y="1499675"/>
            <a:ext cx="25650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не влияет
</a:t>
            </a:r>
            <a:endParaRPr lang="en-US" sz="1600" dirty="0"/>
          </a:p>
        </p:txBody>
      </p:sp>
      <p:sp>
        <p:nvSpPr>
          <p:cNvPr id="11" name="Text 6"/>
          <p:cNvSpPr txBox="1"/>
          <p:nvPr/>
        </p:nvSpPr>
        <p:spPr>
          <a:xfrm>
            <a:off x="3305213" y="2077450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придаточная часть стоит внутри главной, она выделяется запятыми с двух сторон. Такое оформление помогает сразу увидеть, где заканчивается пояснение и продолжается основная мысль.
</a:t>
            </a:r>
            <a:endParaRPr lang="en-US" sz="1400" dirty="0"/>
          </a:p>
        </p:txBody>
      </p:sp>
      <p:sp>
        <p:nvSpPr>
          <p:cNvPr id="12" name="Text 7"/>
          <p:cNvSpPr txBox="1"/>
          <p:nvPr/>
        </p:nvSpPr>
        <p:spPr>
          <a:xfrm>
            <a:off x="3305213" y="1499675"/>
            <a:ext cx="25650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Придаточная внутри главной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0930" y="1475188"/>
            <a:ext cx="3645300" cy="254886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определении группы
</a:t>
            </a:r>
            <a:endParaRPr lang="en-US" sz="2700" dirty="0"/>
          </a:p>
        </p:txBody>
      </p:sp>
      <p:sp>
        <p:nvSpPr>
          <p:cNvPr id="12" name="Text 2"/>
          <p:cNvSpPr txBox="1"/>
          <p:nvPr/>
        </p:nvSpPr>
        <p:spPr>
          <a:xfrm>
            <a:off x="4879475" y="1646925"/>
            <a:ext cx="34704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ошибаются, если задают вопрос не от главной части, а по смыслу всего предложения. Тогда определение группы оказывается неверным, хотя союз может быть распознан правильно.
</a:t>
            </a:r>
            <a:endParaRPr lang="en-US" sz="700" dirty="0"/>
          </a:p>
        </p:txBody>
      </p:sp>
      <p:sp>
        <p:nvSpPr>
          <p:cNvPr id="13" name="Text 3"/>
          <p:cNvSpPr txBox="1"/>
          <p:nvPr/>
        </p:nvSpPr>
        <p:spPr>
          <a:xfrm>
            <a:off x="4879475" y="1449512"/>
            <a:ext cx="34704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в вопросах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4879475" y="3798075"/>
            <a:ext cx="34704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сравнивать три признака: вопрос, союз и значение. Такая проверка быстро показывает, к какой группе относится придаточная часть, и уменьшает число ошибок при разборе.
</a:t>
            </a:r>
            <a:endParaRPr lang="en-US" sz="700" dirty="0"/>
          </a:p>
        </p:txBody>
      </p:sp>
      <p:sp>
        <p:nvSpPr>
          <p:cNvPr id="15" name="Text 5"/>
          <p:cNvSpPr txBox="1"/>
          <p:nvPr/>
        </p:nvSpPr>
        <p:spPr>
          <a:xfrm>
            <a:off x="4879475" y="3600662"/>
            <a:ext cx="34704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схеме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4879475" y="3081025"/>
            <a:ext cx="34704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легко перепутать определительные и изъяснительные придаточные, а также время с условием и причину с целью. Здесь помогает точный вопрос и значение всей конструкции.
</a:t>
            </a:r>
            <a:endParaRPr lang="en-US" sz="700" dirty="0"/>
          </a:p>
        </p:txBody>
      </p:sp>
      <p:sp>
        <p:nvSpPr>
          <p:cNvPr id="17" name="Text 7"/>
          <p:cNvSpPr txBox="1"/>
          <p:nvPr/>
        </p:nvSpPr>
        <p:spPr>
          <a:xfrm>
            <a:off x="4879475" y="2883612"/>
            <a:ext cx="34704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Сходные группы
</a:t>
            </a:r>
            <a:endParaRPr lang="en-US" sz="1000" dirty="0"/>
          </a:p>
        </p:txBody>
      </p:sp>
      <p:sp>
        <p:nvSpPr>
          <p:cNvPr id="18" name="Text 8"/>
          <p:cNvSpPr txBox="1"/>
          <p:nvPr/>
        </p:nvSpPr>
        <p:spPr>
          <a:xfrm>
            <a:off x="4879475" y="2363975"/>
            <a:ext cx="34704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опираться только на слово-связку. Один и тот же союз может встречаться в разных типах СПП, поэтому важно учитывать, что именно уточняет придаточная часть.
</a:t>
            </a:r>
            <a:endParaRPr lang="en-US" sz="700" dirty="0"/>
          </a:p>
        </p:txBody>
      </p:sp>
      <p:sp>
        <p:nvSpPr>
          <p:cNvPr id="19" name="Text 9"/>
          <p:cNvSpPr txBox="1"/>
          <p:nvPr/>
        </p:nvSpPr>
        <p:spPr>
          <a:xfrm>
            <a:off x="4879475" y="2166562"/>
            <a:ext cx="34704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без смысла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группы важны, но каждая решает свою задачу: уточняет предмет, раскрывает содержание или обозначает обстоятельство действия.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13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смысловой разветвлённости лидируют обстоятельственные придаточные. Определительные и изъяснительные различаются прежде всего по тому, к каким словам в главной части относятся.
</a:t>
            </a:r>
            <a:endParaRPr lang="en-US" sz="1313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Систематизация по школьной грамматике русского языка; дата не указана.
</a:t>
            </a:r>
            <a:endParaRPr lang="en-US" sz="960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трёх групп СПП по смыслу
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0205" y="1647777"/>
            <a:ext cx="3462527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по примеру и вопросу быстро определить группу придаточной части.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помогает сразу увидеть смысл придаточной части: признак предмета, содержание сообщения или обстоятельство действия.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1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составлены по материалам школьного курса русского языка.
</a:t>
            </a:r>
            <a:endParaRPr lang="en-US" sz="1021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СПП по основным группам
</a:t>
            </a:r>
            <a:endParaRPr lang="en-US" sz="2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32186" y="2128156"/>
            <a:ext cx="64797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97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уверенно различать группы СПП
</a:t>
            </a:r>
            <a:endParaRPr lang="en-US" sz="2975" dirty="0"/>
          </a:p>
        </p:txBody>
      </p:sp>
      <p:sp>
        <p:nvSpPr>
          <p:cNvPr id="5" name="Text 1"/>
          <p:cNvSpPr txBox="1"/>
          <p:nvPr/>
        </p:nvSpPr>
        <p:spPr>
          <a:xfrm>
            <a:off x="1481270" y="2864575"/>
            <a:ext cx="61728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определить группу сложноподчинённого предложения, сначала найдите придаточную часть, затем задайте правильный вопрос и посмотрите на её значение. Так анализ становится понятным и надёжным.
</a:t>
            </a:r>
            <a:endParaRPr lang="en-US" sz="13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2026-05-29T08:34:51Z</dcterms:created>
  <dcterms:modified xsi:type="dcterms:W3CDTF">2026-05-29T08:34:51Z</dcterms:modified>
</cp:coreProperties>
</file>