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глобальное значение и основные направления
</a:t>
            </a:r>
            <a:endParaRPr lang="en-US" sz="2892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с глобальным влиянием на экономику, культуру и социальную сферу.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сопровождали человечество с древних времён — паломничества, торговые миграции, элитные поездки. XIX век ознаменовался расширением туризма с транспортной революцией, а в XX веке массовое путешествие стало доступным благодаря авиации и туроператорам.
</a:t>
            </a:r>
            <a:endParaRPr lang="en-US" sz="1276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развитие туризма: от древности до современности
</a:t>
            </a:r>
            <a:endParaRPr lang="en-US" sz="26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Рекреационный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отдых на море и пляжах, направлен на восстановление сил. Пример: популярные курорты Черноморского побережья и Канарские острова.
</a:t>
            </a:r>
            <a:endParaRPr lang="en-US" sz="1222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Экстремальный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Предполагает активные приключения — альпинизм, горнолыжные путешествия. Яркий пример — лыжные курорты Альп в Европе.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Деловой туризм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командировки, участие в выставках и конгрессах. Германия и США — важные центры для таких мероприятий на международном уровне.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туризма: основные направления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стимулирует развитие инфраструктуры, бизнеса и привлечение инвестиций, обеспечивая значимый вклад в экономику многих стран.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мирового ВВП формируется благодаря туристической индустрии, поддерживая миллионы рабочих мест
</a:t>
            </a:r>
            <a:endParaRPr lang="en-US" sz="1131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туристская организация (UNWTO)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удерживает лидирующие позиции благодаря культурному наследию и инфраструктуре.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 развитой туристической инфраструктурой привлекают большую долю международных путешественников.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туристская организация, 2019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Страны-лидеры по числу туристических посещений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3306" y="2477750"/>
            <a:ext cx="2370488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показывает высокую востребованность Турции и рост турпотока в Таиланд, стабильно популярны Германия и Испания.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Турция — главный зарубежный курорт для россиян с устойчивым спросом и привлекательной ценой.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Ростуризм,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выездного туризма из России (2023)
</a:t>
            </a:r>
            <a:endParaRPr lang="en-US" sz="254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способствует обмену традициями, языками и искусством, формирует уважение к культурному разнообразию и международному взаимопониманию.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межкультурного диалога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посещение исторических мест иногда приводит к утрате аутентичности и превращению культурных объектов в туристические аттракционы.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коммерциализации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реставрация и поддержка храмов в Киото благодаря притоку туристов, стимулирующих финансирование охраны памятников.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наследия через туризм
</a:t>
            </a:r>
            <a:endParaRPr lang="en-US" sz="1174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влияние туризма: глобальное и локальное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50" y="1325900"/>
            <a:ext cx="368100" cy="32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211935"/>
            <a:ext cx="368100" cy="294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2075" y="3195575"/>
            <a:ext cx="368100" cy="327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48650" y="1298100"/>
            <a:ext cx="334950" cy="382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проблемы массового туризма
</a:t>
            </a:r>
            <a:endParaRPr lang="en-US" sz="2013" dirty="0"/>
          </a:p>
        </p:txBody>
      </p:sp>
      <p:sp>
        <p:nvSpPr>
          <p:cNvPr id="13" name="Text 2"/>
          <p:cNvSpPr txBox="1"/>
          <p:nvPr/>
        </p:nvSpPr>
        <p:spPr>
          <a:xfrm>
            <a:off x="436500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водных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и неочищенные стоки негативно влияют на озёра, реки и моря популярных курортов.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36500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Перенаселённость зон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Большое число посетителей создает давление на инфраструктуру и мешает комфортному отдыху.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18925" y="3879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коралловых рифов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туризм в морских регионах нарушает биоразнообразие и ухудшает состояние рифов.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18925" y="1996300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природных экосистем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строительство и поток туристов приводят к разрушению среды обитания флоры и фауны.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вызвала беспрецедентный спад международных поездок из-за ограничений на передвижение.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восстановления ожидается рост с усилением внимания к безопасности и устойчивости.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туристская организация, 2021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международного туризма XXI века
</a:t>
            </a:r>
            <a:endParaRPr lang="en-US" sz="293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3850" y="2820100"/>
            <a:ext cx="4288200" cy="188865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5150" y="1365950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для планирования и бронирования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748162" y="1846000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Онлайн-платформы и мобильные приложения упрощают выбор жилья и транспорта, а электронные визы ускоряют оформление документов.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410538" y="3202163"/>
            <a:ext cx="29853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и персонализация обслуживания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923550" y="3682212"/>
            <a:ext cx="3472200" cy="69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анализирует предпочтения туристов и предлагает индивидуальные маршруты, улучшая качество сервиса и удовлетворенность клиентов.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как драйвер современного туризма
</a:t>
            </a:r>
            <a:endParaRPr lang="en-US" sz="29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туристов и современные вызовы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493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Эпидемии, терроризм и природные катастрофы остаются основными угрозами, требующими от туристов повышенной бдительности и тщательной подготовки к поездкам.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802150" y="2201225"/>
            <a:ext cx="19422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Медицинское и имущественное страхование, а также поддержка через консульства и специализированные сервисы помогают снижать риски и оперативно реагировать на чрезвычайные ситуации.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678000" y="2201225"/>
            <a:ext cx="20295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санитарных, правовых и этических норм стало обязательным элементом организации туризма для обеспечения безопасности и комфорта путешественников.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500" y="2438060"/>
            <a:ext cx="8511900" cy="27015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758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внутреннего туризма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900000" y="1916300"/>
            <a:ext cx="34335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туризм активно развивается, популярными становятся направления Байкал, Алтай, Кавказ и Черноморское побережье. Всё больше людей выбирают этнографические и экологические маршруты, интерес к ним стабильно растёт.
</a:t>
            </a:r>
            <a:endParaRPr lang="en-US" sz="969" dirty="0"/>
          </a:p>
        </p:txBody>
      </p:sp>
      <p:sp>
        <p:nvSpPr>
          <p:cNvPr id="8" name="Text 2"/>
          <p:cNvSpPr txBox="1"/>
          <p:nvPr/>
        </p:nvSpPr>
        <p:spPr>
          <a:xfrm>
            <a:off x="885950" y="785900"/>
            <a:ext cx="7411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в России: современное состояние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4727700" y="1916300"/>
            <a:ext cx="3569400" cy="61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высокий спрос, инфраструктура и сервис в некоторых регионах остаются слаборазвитыми. Государственные программы и информационные кампании играют важную роль в стимулировании развития туристической отрасли.
</a:t>
            </a:r>
            <a:endParaRPr lang="en-US" sz="969" dirty="0"/>
          </a:p>
        </p:txBody>
      </p:sp>
      <p:sp>
        <p:nvSpPr>
          <p:cNvPr id="10" name="Text 4"/>
          <p:cNvSpPr txBox="1"/>
          <p:nvPr/>
        </p:nvSpPr>
        <p:spPr>
          <a:xfrm>
            <a:off x="5003575" y="1516650"/>
            <a:ext cx="31575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меры поддержки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1868348"/>
            <a:ext cx="4332300" cy="18794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учащихся 11 классов по количеству поездок и основным мотивациям демонстрирует растущую значимость образовательных и культурных программ среди молодёжи.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поездки и культурные обмены постепенно становятся доминирующими мотивами среди старшеклассников, превышая чисто развлекательные интересы.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Министерства образования РФ 2023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и мотивы туристических поездок среди российских школьников
</a:t>
            </a:r>
            <a:endParaRPr lang="en-US" sz="27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93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способствует развитию навыков эффективной коммуникации и социальной адаптации, что особенно важно в подростковом возрасте для формирования зрелой личности.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9617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волонтёрских и образовательных программах позволяет молодёжи глубже понять культуру других народов и расширить кругозор.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0741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обмены помогают практиковать иностранные языки и способствуют формированию глобального мышления и открытости к разным культурам.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186500" y="2128475"/>
            <a:ext cx="1521000" cy="169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путешествий развивает у подростков самостоятельность и лидерские качества, подготавливая к будущей профессиональной деятельности.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352900" cy="8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роль туризма для молодёжи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6343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городского 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7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поездки предлагают посетить музеи, театры и исторические памятники, а также погрузиться в культурные события и фестивали мегаполисов. Это динамичная атмосфера с комфортной инфраструктурой.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34321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сельского туризма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в сельской местности связан с природой, традиционными ремёслами и агротуризмом. Это возможность познакомиться с национальным бытом и принять участие в местных праздниках и обрядах.
</a:t>
            </a:r>
            <a:endParaRPr lang="en-US" sz="1073" dirty="0"/>
          </a:p>
        </p:txBody>
      </p:sp>
      <p:sp>
        <p:nvSpPr>
          <p:cNvPr id="12" name="Text 3"/>
          <p:cNvSpPr txBox="1"/>
          <p:nvPr/>
        </p:nvSpPr>
        <p:spPr>
          <a:xfrm>
            <a:off x="6229900" y="3042075"/>
            <a:ext cx="23001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интереса к сельским направлениям поддерживает малые поселения, способствует сохранению культурного наследия и даёт альтернативу массовому городскому туризму.
</a:t>
            </a:r>
            <a:endParaRPr lang="en-US" sz="1109" dirty="0"/>
          </a:p>
        </p:txBody>
      </p:sp>
      <p:sp>
        <p:nvSpPr>
          <p:cNvPr id="13" name="Text 4"/>
          <p:cNvSpPr txBox="1"/>
          <p:nvPr/>
        </p:nvSpPr>
        <p:spPr>
          <a:xfrm>
            <a:off x="436500" y="276250"/>
            <a:ext cx="67626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туризма: городской и сельский опыт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планирования туристической поездки
</a:t>
            </a:r>
            <a:endParaRPr lang="en-US" sz="2539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шаги для успешного путешествия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859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инфраструктуры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интенсивный поток туристов приводит к износу объектов и ухудшению качества услуг в популярных точках.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8171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Сезонность спроса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Нерегулярность туристического потока создает экономические и социальные дисбалансы в регионах.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483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социальные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туризма нередко становится причиной разрушения природных зон и культурных традиций.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79550" y="2670900"/>
            <a:ext cx="1617600" cy="14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осведомленности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инициативы направлены на формирование у туристов ответственного подхода к ресурсам и культуре посещаемых мест.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85950" y="785900"/>
            <a:ext cx="74112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вызовы устойчивого туризма
</a:t>
            </a:r>
            <a:endParaRPr lang="en-US" sz="2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900" y="1262586"/>
            <a:ext cx="2465700" cy="16373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4700" y="1262586"/>
            <a:ext cx="2465700" cy="16373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52500" y="1262586"/>
            <a:ext cx="2465700" cy="163737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534726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цифровых идентификаторов повышает комфорт и защиту данных туристов, облегчая контроль и упрощая процедуры путешествий.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34725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паспорта и безопасность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3547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slow tourism и велосипедных маршрутов растет, что снижает углеродный след и поддерживает устойчивое развитие отрасли.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547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Экологичная мобильность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6152501" y="3365500"/>
            <a:ext cx="24657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туристы требуют открытости в вопросах экологии и социальной ответственности, стремясь участвовать в сохранении природы и культурного наследия.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52500" y="3022553"/>
            <a:ext cx="24657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и личный вклад
</a:t>
            </a:r>
            <a:endParaRPr lang="en-US" sz="1266" dirty="0"/>
          </a:p>
        </p:txBody>
      </p:sp>
      <p:sp>
        <p:nvSpPr>
          <p:cNvPr id="17" name="Text 7"/>
          <p:cNvSpPr txBox="1"/>
          <p:nvPr/>
        </p:nvSpPr>
        <p:spPr>
          <a:xfrm>
            <a:off x="436500" y="276250"/>
            <a:ext cx="7225500" cy="79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туризма: инновации и этика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84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труда требует специалистов в области маркетинга, управления гостиницами и современной логистики для повышения качества туристических услуг.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4887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университетах России и мира развиваются профильные программы по туризму и гостиничному делу, обеспечивающие необходимые знания и практические навыки.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59050" y="2389075"/>
            <a:ext cx="2155500" cy="18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Наставничество и стажировки, а также международные обмены способствуют формированию конкурентоспособных кадров с глобальным опытом.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8" name="Text 4"/>
          <p:cNvSpPr txBox="1"/>
          <p:nvPr/>
        </p:nvSpPr>
        <p:spPr>
          <a:xfrm>
            <a:off x="436500" y="464802"/>
            <a:ext cx="83529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 профессиональные перспективы в туризме
</a:t>
            </a:r>
            <a:endParaRPr lang="en-US" sz="238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фактор развития молодёжи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формирует у молодёжи ценности глобальной взаимосвязи, ответственность и инновационное мышление, необходимые в современном мире и профессиональной деятельности.
</a:t>
            </a:r>
            <a:endParaRPr lang="en-US" sz="14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2026-05-07T21:05:08Z</dcterms:created>
  <dcterms:modified xsi:type="dcterms:W3CDTF">2026-05-07T21:05:08Z</dcterms:modified>
</cp:coreProperties>
</file>